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4" Type="http://schemas.openxmlformats.org/officeDocument/2006/relationships/extended-properties" Target="docProps/app.xml"/><Relationship Id="rId2"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5125700" cy="106934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8" Type="http://schemas.openxmlformats.org/officeDocument/2006/relationships/slide" Target="slides/slide7.xml"/><Relationship Id="rId7" Type="http://schemas.openxmlformats.org/officeDocument/2006/relationships/slide" Target="slides/slide6.xml"/><Relationship Id="rId6" Type="http://schemas.openxmlformats.org/officeDocument/2006/relationships/slide" Target="slides/slide5.xml"/><Relationship Id="rId5" Type="http://schemas.openxmlformats.org/officeDocument/2006/relationships/slide" Target="slides/slide4.xml"/><Relationship Id="rId4" Type="http://schemas.openxmlformats.org/officeDocument/2006/relationships/slide" Target="slides/slide3.xml"/><Relationship Id="rId3" Type="http://schemas.openxmlformats.org/officeDocument/2006/relationships/slide" Target="slides/slide2.xml"/><Relationship Id="rId21" Type="http://schemas.openxmlformats.org/officeDocument/2006/relationships/viewProps" Target="viewProps.xml"/><Relationship Id="rId20" Type="http://schemas.openxmlformats.org/officeDocument/2006/relationships/tableStyles" Target="tableStyles.xml"/><Relationship Id="rId2" Type="http://schemas.openxmlformats.org/officeDocument/2006/relationships/slide" Target="slides/slide1.xml"/><Relationship Id="rId19" Type="http://schemas.openxmlformats.org/officeDocument/2006/relationships/presProps" Target="presProps.xml"/><Relationship Id="rId18" Type="http://schemas.openxmlformats.org/officeDocument/2006/relationships/slide" Target="slides/slide17.xml"/><Relationship Id="rId17" Type="http://schemas.openxmlformats.org/officeDocument/2006/relationships/slide" Target="slides/slide16.xml"/><Relationship Id="rId16" Type="http://schemas.openxmlformats.org/officeDocument/2006/relationships/slide" Target="slides/slide15.xml"/><Relationship Id="rId15" Type="http://schemas.openxmlformats.org/officeDocument/2006/relationships/slide" Target="slides/slide14.xml"/><Relationship Id="rId14" Type="http://schemas.openxmlformats.org/officeDocument/2006/relationships/slide" Target="slides/slide13.xml"/><Relationship Id="rId13" Type="http://schemas.openxmlformats.org/officeDocument/2006/relationships/slide" Target="slides/slide12.xml"/><Relationship Id="rId12" Type="http://schemas.openxmlformats.org/officeDocument/2006/relationships/slide" Target="slides/slide11.xml"/><Relationship Id="rId11" Type="http://schemas.openxmlformats.org/officeDocument/2006/relationships/slide" Target="slides/slide10.xml"/><Relationship Id="rId10" Type="http://schemas.openxmlformats.org/officeDocument/2006/relationships/slide" Target="slides/slide9.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 name="picture 1"/>
          <p:cNvPicPr>
            <a:picLocks noChangeAspect="1"/>
          </p:cNvPicPr>
          <p:nvPr/>
        </p:nvPicPr>
        <p:blipFill>
          <a:blip r:embed="rId2"/>
          <a:stretch>
            <a:fillRect/>
          </a:stretch>
        </p:blipFill>
        <p:spPr>
          <a:xfrm rot="21600000">
            <a:off x="3809" y="2032"/>
            <a:ext cx="15118078" cy="1068933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9" name="picture 689"/>
          <p:cNvPicPr>
            <a:picLocks noChangeAspect="1"/>
          </p:cNvPicPr>
          <p:nvPr/>
        </p:nvPicPr>
        <p:blipFill>
          <a:blip r:embed="rId2"/>
          <a:stretch>
            <a:fillRect/>
          </a:stretch>
        </p:blipFill>
        <p:spPr>
          <a:xfrm rot="21600000">
            <a:off x="3809" y="2032"/>
            <a:ext cx="15118078" cy="1068933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0" name="picture 690"/>
          <p:cNvPicPr>
            <a:picLocks noChangeAspect="1"/>
          </p:cNvPicPr>
          <p:nvPr/>
        </p:nvPicPr>
        <p:blipFill>
          <a:blip r:embed="rId2"/>
          <a:stretch>
            <a:fillRect/>
          </a:stretch>
        </p:blipFill>
        <p:spPr>
          <a:xfrm rot="21600000">
            <a:off x="3809" y="2032"/>
            <a:ext cx="15118078" cy="1068933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1" name="picture 691"/>
          <p:cNvPicPr>
            <a:picLocks noChangeAspect="1"/>
          </p:cNvPicPr>
          <p:nvPr/>
        </p:nvPicPr>
        <p:blipFill>
          <a:blip r:embed="rId2"/>
          <a:stretch>
            <a:fillRect/>
          </a:stretch>
        </p:blipFill>
        <p:spPr>
          <a:xfrm rot="21600000">
            <a:off x="3809" y="2032"/>
            <a:ext cx="15118078" cy="1068933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2" name="picture 692"/>
          <p:cNvPicPr>
            <a:picLocks noChangeAspect="1"/>
          </p:cNvPicPr>
          <p:nvPr/>
        </p:nvPicPr>
        <p:blipFill>
          <a:blip r:embed="rId2"/>
          <a:stretch>
            <a:fillRect/>
          </a:stretch>
        </p:blipFill>
        <p:spPr>
          <a:xfrm rot="21600000">
            <a:off x="3809" y="2032"/>
            <a:ext cx="15118078" cy="1068933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3" name="picture 693"/>
          <p:cNvPicPr>
            <a:picLocks noChangeAspect="1"/>
          </p:cNvPicPr>
          <p:nvPr/>
        </p:nvPicPr>
        <p:blipFill>
          <a:blip r:embed="rId2"/>
          <a:stretch>
            <a:fillRect/>
          </a:stretch>
        </p:blipFill>
        <p:spPr>
          <a:xfrm rot="21600000">
            <a:off x="3809" y="2032"/>
            <a:ext cx="15118078" cy="1068933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4" name="picture 694"/>
          <p:cNvPicPr>
            <a:picLocks noChangeAspect="1"/>
          </p:cNvPicPr>
          <p:nvPr/>
        </p:nvPicPr>
        <p:blipFill>
          <a:blip r:embed="rId2"/>
          <a:stretch>
            <a:fillRect/>
          </a:stretch>
        </p:blipFill>
        <p:spPr>
          <a:xfrm rot="21600000">
            <a:off x="3809" y="2032"/>
            <a:ext cx="15118078" cy="1068933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5" name="picture 695"/>
          <p:cNvPicPr>
            <a:picLocks noChangeAspect="1"/>
          </p:cNvPicPr>
          <p:nvPr/>
        </p:nvPicPr>
        <p:blipFill>
          <a:blip r:embed="rId2"/>
          <a:stretch>
            <a:fillRect/>
          </a:stretch>
        </p:blipFill>
        <p:spPr>
          <a:xfrm rot="21600000">
            <a:off x="3809" y="2032"/>
            <a:ext cx="15118078" cy="1068933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 name="picture 696"/>
          <p:cNvPicPr>
            <a:picLocks noChangeAspect="1"/>
          </p:cNvPicPr>
          <p:nvPr/>
        </p:nvPicPr>
        <p:blipFill>
          <a:blip r:embed="rId2"/>
          <a:stretch>
            <a:fillRect/>
          </a:stretch>
        </p:blipFill>
        <p:spPr>
          <a:xfrm rot="21600000">
            <a:off x="3809" y="2032"/>
            <a:ext cx="15118078" cy="106893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rot="21600000">
            <a:off x="3809" y="2032"/>
            <a:ext cx="15118078" cy="1068933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p:nvPr/>
        </p:nvSpPr>
        <p:spPr>
          <a:xfrm>
            <a:off x="905032" y="1799690"/>
            <a:ext cx="6585584" cy="7476490"/>
          </a:xfrm>
          <a:prstGeom prst="rect">
            <a:avLst/>
          </a:prstGeom>
        </p:spPr>
        <p:txBody>
          <a:bodyPr vert="horz" wrap="square" lIns="0" tIns="0" rIns="0" bIns="0"/>
          <a:lstStyle/>
          <a:p>
            <a:pPr algn="l" rtl="0" eaLnBrk="0">
              <a:lnSpc>
                <a:spcPct val="83341"/>
              </a:lnSpc>
              <a:tabLst/>
            </a:pPr>
            <a:endParaRPr lang="Arial" altLang="Arial" sz="100" dirty="0"/>
          </a:p>
          <a:p>
            <a:pPr indent="27882" algn="l" rtl="0" eaLnBrk="0">
              <a:lnSpc>
                <a:spcPts val="1827"/>
              </a:lnSpc>
              <a:tabLst/>
            </a:pPr>
            <a:r>
              <a:rPr sz="1500" spc="80" dirty="0">
                <a:solidFill>
                  <a:srgbClr val="000000">
                    <a:alpha val="100000"/>
                  </a:srgbClr>
                </a:solidFill>
                <a:latin typeface="FangSong"/>
                <a:ea typeface="FangSong"/>
                <a:cs typeface="FangSong"/>
              </a:rPr>
              <a:t>一、工程概况</a:t>
            </a:r>
            <a:endParaRPr lang="FangSong" altLang="FangSong" sz="1500" dirty="0"/>
          </a:p>
          <a:p>
            <a:pPr algn="l" rtl="0" eaLnBrk="0">
              <a:lnSpc>
                <a:spcPct val="145000"/>
              </a:lnSpc>
              <a:tabLst/>
            </a:pPr>
            <a:endParaRPr lang="Arial" altLang="Arial" sz="1000" dirty="0"/>
          </a:p>
          <a:p>
            <a:pPr indent="386515" algn="l" rtl="0" eaLnBrk="0">
              <a:lnSpc>
                <a:spcPct val="96000"/>
              </a:lnSpc>
              <a:spcBef>
                <a:spcPts val="431"/>
              </a:spcBef>
              <a:tabLst/>
            </a:pPr>
            <a:r>
              <a:rPr sz="1400" spc="-10" dirty="0">
                <a:solidFill>
                  <a:srgbClr val="000000">
                    <a:alpha val="100000"/>
                  </a:srgbClr>
                </a:solidFill>
                <a:latin typeface="FangSong"/>
                <a:ea typeface="FangSong"/>
                <a:cs typeface="FangSong"/>
              </a:rPr>
              <a:t>旺浩家庭农场棚间生产道路项目工程量如下：</a:t>
            </a:r>
            <a:endParaRPr lang="FangSong" altLang="FangSong" sz="1400" dirty="0"/>
          </a:p>
          <a:p>
            <a:pPr indent="467346" algn="l" rtl="0" eaLnBrk="0">
              <a:lnSpc>
                <a:spcPts val="1889"/>
              </a:lnSpc>
              <a:spcBef>
                <a:spcPts val="1247"/>
              </a:spcBef>
              <a:tabLst/>
            </a:pPr>
            <a:r>
              <a:rPr sz="1400" spc="-50" dirty="0">
                <a:solidFill>
                  <a:srgbClr val="000000">
                    <a:alpha val="100000"/>
                  </a:srgbClr>
                </a:solidFill>
                <a:latin typeface="FangSong"/>
                <a:ea typeface="FangSong"/>
                <a:cs typeface="FangSong"/>
              </a:rPr>
              <a:t>（</a:t>
            </a:r>
            <a:r>
              <a:rPr sz="1400" spc="-50" dirty="0">
                <a:solidFill>
                  <a:srgbClr val="000000">
                    <a:alpha val="100000"/>
                  </a:srgbClr>
                </a:solidFill>
                <a:latin typeface="Times New Roman"/>
                <a:ea typeface="Times New Roman"/>
                <a:cs typeface="Times New Roman"/>
              </a:rPr>
              <a:t>1</a:t>
            </a:r>
            <a:r>
              <a:rPr sz="1400" spc="12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）护岸工程：新建桩板护岸</a:t>
            </a:r>
            <a:r>
              <a:rPr sz="1400" spc="-300" dirty="0">
                <a:solidFill>
                  <a:srgbClr val="000000">
                    <a:alpha val="100000"/>
                  </a:srgbClr>
                </a:solidFill>
                <a:latin typeface="FangSong"/>
                <a:ea typeface="FangSong"/>
                <a:cs typeface="FangSong"/>
              </a:rPr>
              <a:t> </a:t>
            </a:r>
            <a:r>
              <a:rPr sz="1400" spc="-50" dirty="0">
                <a:solidFill>
                  <a:srgbClr val="000000">
                    <a:alpha val="100000"/>
                  </a:srgbClr>
                </a:solidFill>
                <a:latin typeface="Times New Roman"/>
                <a:ea typeface="Times New Roman"/>
                <a:cs typeface="Times New Roman"/>
              </a:rPr>
              <a:t>0.</a:t>
            </a:r>
            <a:r>
              <a:rPr sz="1400" spc="-19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Times New Roman"/>
                <a:ea typeface="Times New Roman"/>
                <a:cs typeface="Times New Roman"/>
              </a:rPr>
              <a:t>17km</a:t>
            </a:r>
            <a:r>
              <a:rPr sz="1400" spc="-17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，密排木桩护岸</a:t>
            </a:r>
            <a:r>
              <a:rPr sz="1400" spc="-300" dirty="0">
                <a:solidFill>
                  <a:srgbClr val="000000">
                    <a:alpha val="100000"/>
                  </a:srgbClr>
                </a:solidFill>
                <a:latin typeface="FangSong"/>
                <a:ea typeface="FangSong"/>
                <a:cs typeface="FangSong"/>
              </a:rPr>
              <a:t> </a:t>
            </a:r>
            <a:r>
              <a:rPr sz="1400" spc="-50" dirty="0">
                <a:solidFill>
                  <a:srgbClr val="000000">
                    <a:alpha val="100000"/>
                  </a:srgbClr>
                </a:solidFill>
                <a:latin typeface="Times New Roman"/>
                <a:ea typeface="Times New Roman"/>
                <a:cs typeface="Times New Roman"/>
              </a:rPr>
              <a:t>0.48km</a:t>
            </a:r>
            <a:r>
              <a:rPr sz="1400" spc="-50" dirty="0">
                <a:solidFill>
                  <a:srgbClr val="000000">
                    <a:alpha val="100000"/>
                  </a:srgbClr>
                </a:solidFill>
                <a:latin typeface="FangSong"/>
                <a:ea typeface="FangSong"/>
                <a:cs typeface="FangSong"/>
              </a:rPr>
              <a:t>。</a:t>
            </a:r>
            <a:endParaRPr lang="FangSong" altLang="FangSong" sz="1400" dirty="0"/>
          </a:p>
          <a:p>
            <a:pPr indent="467346" algn="l" rtl="0" eaLnBrk="0">
              <a:lnSpc>
                <a:spcPts val="1889"/>
              </a:lnSpc>
              <a:spcBef>
                <a:spcPts val="1230"/>
              </a:spcBef>
              <a:tabLst/>
            </a:pPr>
            <a:r>
              <a:rPr sz="1400" spc="-90" dirty="0">
                <a:solidFill>
                  <a:srgbClr val="000000">
                    <a:alpha val="100000"/>
                  </a:srgbClr>
                </a:solidFill>
                <a:latin typeface="FangSong"/>
                <a:ea typeface="FangSong"/>
                <a:cs typeface="FangSong"/>
              </a:rPr>
              <a:t>（</a:t>
            </a:r>
            <a:r>
              <a:rPr sz="1400" spc="-90" dirty="0">
                <a:solidFill>
                  <a:srgbClr val="000000">
                    <a:alpha val="100000"/>
                  </a:srgbClr>
                </a:solidFill>
                <a:latin typeface="Times New Roman"/>
                <a:ea typeface="Times New Roman"/>
                <a:cs typeface="Times New Roman"/>
              </a:rPr>
              <a:t>2</a:t>
            </a:r>
            <a:r>
              <a:rPr sz="1400" spc="80" dirty="0">
                <a:solidFill>
                  <a:srgbClr val="000000">
                    <a:alpha val="100000"/>
                  </a:srgbClr>
                </a:solidFill>
                <a:latin typeface="Times New Roman"/>
                <a:ea typeface="Times New Roman"/>
                <a:cs typeface="Times New Roman"/>
              </a:rPr>
              <a:t> </a:t>
            </a:r>
            <a:r>
              <a:rPr sz="1400" spc="-90" dirty="0">
                <a:solidFill>
                  <a:srgbClr val="000000">
                    <a:alpha val="100000"/>
                  </a:srgbClr>
                </a:solidFill>
                <a:latin typeface="FangSong"/>
                <a:ea typeface="FangSong"/>
                <a:cs typeface="FangSong"/>
              </a:rPr>
              <a:t>）农田系统生态化改造：</a:t>
            </a:r>
            <a:r>
              <a:rPr sz="1400" spc="310" dirty="0">
                <a:solidFill>
                  <a:srgbClr val="000000">
                    <a:alpha val="100000"/>
                  </a:srgbClr>
                </a:solidFill>
                <a:latin typeface="FangSong"/>
                <a:ea typeface="FangSong"/>
                <a:cs typeface="FangSong"/>
              </a:rPr>
              <a:t> </a:t>
            </a:r>
            <a:r>
              <a:rPr sz="1400" spc="-90" dirty="0">
                <a:solidFill>
                  <a:srgbClr val="000000">
                    <a:alpha val="100000"/>
                  </a:srgbClr>
                </a:solidFill>
                <a:latin typeface="FangSong"/>
                <a:ea typeface="FangSong"/>
                <a:cs typeface="FangSong"/>
              </a:rPr>
              <a:t>新建生态排水沟</a:t>
            </a:r>
            <a:r>
              <a:rPr sz="1400" spc="-310" dirty="0">
                <a:solidFill>
                  <a:srgbClr val="000000">
                    <a:alpha val="100000"/>
                  </a:srgbClr>
                </a:solidFill>
                <a:latin typeface="FangSong"/>
                <a:ea typeface="FangSong"/>
                <a:cs typeface="FangSong"/>
              </a:rPr>
              <a:t> </a:t>
            </a:r>
            <a:r>
              <a:rPr sz="1400" spc="-90" dirty="0">
                <a:solidFill>
                  <a:srgbClr val="000000">
                    <a:alpha val="100000"/>
                  </a:srgbClr>
                </a:solidFill>
                <a:latin typeface="Times New Roman"/>
                <a:ea typeface="Times New Roman"/>
                <a:cs typeface="Times New Roman"/>
              </a:rPr>
              <a:t>0.</a:t>
            </a:r>
            <a:r>
              <a:rPr sz="1400" spc="-190" dirty="0">
                <a:solidFill>
                  <a:srgbClr val="000000">
                    <a:alpha val="100000"/>
                  </a:srgbClr>
                </a:solidFill>
                <a:latin typeface="Times New Roman"/>
                <a:ea typeface="Times New Roman"/>
                <a:cs typeface="Times New Roman"/>
              </a:rPr>
              <a:t> </a:t>
            </a:r>
            <a:r>
              <a:rPr sz="1400" spc="-90" dirty="0">
                <a:solidFill>
                  <a:srgbClr val="000000">
                    <a:alpha val="100000"/>
                  </a:srgbClr>
                </a:solidFill>
                <a:latin typeface="Times New Roman"/>
                <a:ea typeface="Times New Roman"/>
                <a:cs typeface="Times New Roman"/>
              </a:rPr>
              <a:t>10km</a:t>
            </a:r>
            <a:r>
              <a:rPr sz="1400" spc="-90" dirty="0">
                <a:solidFill>
                  <a:srgbClr val="000000">
                    <a:alpha val="100000"/>
                  </a:srgbClr>
                </a:solidFill>
                <a:latin typeface="FangSong"/>
                <a:ea typeface="FangSong"/>
                <a:cs typeface="FangSong"/>
              </a:rPr>
              <a:t>。</a:t>
            </a:r>
            <a:endParaRPr lang="FangSong" altLang="FangSong" sz="1400" dirty="0"/>
          </a:p>
          <a:p>
            <a:pPr indent="467346" algn="l" rtl="0" eaLnBrk="0">
              <a:lnSpc>
                <a:spcPts val="1889"/>
              </a:lnSpc>
              <a:spcBef>
                <a:spcPts val="1230"/>
              </a:spcBef>
              <a:tabLst/>
            </a:pPr>
            <a:r>
              <a:rPr sz="1400" spc="-60" dirty="0">
                <a:solidFill>
                  <a:srgbClr val="000000">
                    <a:alpha val="100000"/>
                  </a:srgbClr>
                </a:solidFill>
                <a:latin typeface="FangSong"/>
                <a:ea typeface="FangSong"/>
                <a:cs typeface="FangSong"/>
              </a:rPr>
              <a:t>（</a:t>
            </a:r>
            <a:r>
              <a:rPr sz="1400" spc="-60" dirty="0">
                <a:solidFill>
                  <a:srgbClr val="000000">
                    <a:alpha val="100000"/>
                  </a:srgbClr>
                </a:solidFill>
                <a:latin typeface="Times New Roman"/>
                <a:ea typeface="Times New Roman"/>
                <a:cs typeface="Times New Roman"/>
              </a:rPr>
              <a:t>3</a:t>
            </a:r>
            <a:r>
              <a:rPr sz="1400" spc="-20" dirty="0">
                <a:solidFill>
                  <a:srgbClr val="000000">
                    <a:alpha val="100000"/>
                  </a:srgbClr>
                </a:solidFill>
                <a:latin typeface="Times New Roman"/>
                <a:ea typeface="Times New Roman"/>
                <a:cs typeface="Times New Roman"/>
              </a:rPr>
              <a:t> </a:t>
            </a:r>
            <a:r>
              <a:rPr sz="1400" spc="-60" dirty="0">
                <a:solidFill>
                  <a:srgbClr val="000000">
                    <a:alpha val="100000"/>
                  </a:srgbClr>
                </a:solidFill>
                <a:latin typeface="FangSong"/>
                <a:ea typeface="FangSong"/>
                <a:cs typeface="FangSong"/>
              </a:rPr>
              <a:t>）水泥路工程：拆建</a:t>
            </a:r>
            <a:r>
              <a:rPr sz="1400" spc="-340" dirty="0">
                <a:solidFill>
                  <a:srgbClr val="000000">
                    <a:alpha val="100000"/>
                  </a:srgbClr>
                </a:solidFill>
                <a:latin typeface="FangSong"/>
                <a:ea typeface="FangSong"/>
                <a:cs typeface="FangSong"/>
              </a:rPr>
              <a:t> </a:t>
            </a:r>
            <a:r>
              <a:rPr sz="1400" spc="-60" dirty="0">
                <a:solidFill>
                  <a:srgbClr val="000000">
                    <a:alpha val="100000"/>
                  </a:srgbClr>
                </a:solidFill>
                <a:latin typeface="Times New Roman"/>
                <a:ea typeface="Times New Roman"/>
                <a:cs typeface="Times New Roman"/>
              </a:rPr>
              <a:t>4m</a:t>
            </a:r>
            <a:r>
              <a:rPr sz="1400" spc="70" dirty="0">
                <a:solidFill>
                  <a:srgbClr val="000000">
                    <a:alpha val="100000"/>
                  </a:srgbClr>
                </a:solidFill>
                <a:latin typeface="Times New Roman"/>
                <a:ea typeface="Times New Roman"/>
                <a:cs typeface="Times New Roman"/>
              </a:rPr>
              <a:t> </a:t>
            </a:r>
            <a:r>
              <a:rPr sz="1400" spc="-60" dirty="0">
                <a:solidFill>
                  <a:srgbClr val="000000">
                    <a:alpha val="100000"/>
                  </a:srgbClr>
                </a:solidFill>
                <a:latin typeface="FangSong"/>
                <a:ea typeface="FangSong"/>
                <a:cs typeface="FangSong"/>
              </a:rPr>
              <a:t>水泥路</a:t>
            </a:r>
            <a:r>
              <a:rPr sz="1400" spc="-180" dirty="0">
                <a:solidFill>
                  <a:srgbClr val="000000">
                    <a:alpha val="100000"/>
                  </a:srgbClr>
                </a:solidFill>
                <a:latin typeface="FangSong"/>
                <a:ea typeface="FangSong"/>
                <a:cs typeface="FangSong"/>
              </a:rPr>
              <a:t> </a:t>
            </a:r>
            <a:r>
              <a:rPr sz="1400" spc="-60" dirty="0">
                <a:solidFill>
                  <a:srgbClr val="000000">
                    <a:alpha val="100000"/>
                  </a:srgbClr>
                </a:solidFill>
                <a:latin typeface="Times New Roman"/>
                <a:ea typeface="Times New Roman"/>
                <a:cs typeface="Times New Roman"/>
              </a:rPr>
              <a:t>1</a:t>
            </a:r>
            <a:r>
              <a:rPr sz="1400" spc="100" dirty="0">
                <a:solidFill>
                  <a:srgbClr val="000000">
                    <a:alpha val="100000"/>
                  </a:srgbClr>
                </a:solidFill>
                <a:latin typeface="Times New Roman"/>
                <a:ea typeface="Times New Roman"/>
                <a:cs typeface="Times New Roman"/>
              </a:rPr>
              <a:t> </a:t>
            </a:r>
            <a:r>
              <a:rPr sz="1400" spc="-60" dirty="0">
                <a:solidFill>
                  <a:srgbClr val="000000">
                    <a:alpha val="100000"/>
                  </a:srgbClr>
                </a:solidFill>
                <a:latin typeface="FangSong"/>
                <a:ea typeface="FangSong"/>
                <a:cs typeface="FangSong"/>
              </a:rPr>
              <a:t>条，长</a:t>
            </a:r>
            <a:r>
              <a:rPr sz="1400" spc="-300" dirty="0">
                <a:solidFill>
                  <a:srgbClr val="000000">
                    <a:alpha val="100000"/>
                  </a:srgbClr>
                </a:solidFill>
                <a:latin typeface="FangSong"/>
                <a:ea typeface="FangSong"/>
                <a:cs typeface="FangSong"/>
              </a:rPr>
              <a:t> </a:t>
            </a:r>
            <a:r>
              <a:rPr sz="1400" spc="-60" dirty="0">
                <a:solidFill>
                  <a:srgbClr val="000000">
                    <a:alpha val="100000"/>
                  </a:srgbClr>
                </a:solidFill>
                <a:latin typeface="Times New Roman"/>
                <a:ea typeface="Times New Roman"/>
                <a:cs typeface="Times New Roman"/>
              </a:rPr>
              <a:t>0.</a:t>
            </a:r>
            <a:r>
              <a:rPr sz="1400" spc="-190" dirty="0">
                <a:solidFill>
                  <a:srgbClr val="000000">
                    <a:alpha val="100000"/>
                  </a:srgbClr>
                </a:solidFill>
                <a:latin typeface="Times New Roman"/>
                <a:ea typeface="Times New Roman"/>
                <a:cs typeface="Times New Roman"/>
              </a:rPr>
              <a:t> </a:t>
            </a:r>
            <a:r>
              <a:rPr sz="1400" spc="-60" dirty="0">
                <a:solidFill>
                  <a:srgbClr val="000000">
                    <a:alpha val="100000"/>
                  </a:srgbClr>
                </a:solidFill>
                <a:latin typeface="Times New Roman"/>
                <a:ea typeface="Times New Roman"/>
                <a:cs typeface="Times New Roman"/>
              </a:rPr>
              <a:t>170km</a:t>
            </a:r>
            <a:r>
              <a:rPr sz="1400" spc="-60" dirty="0">
                <a:solidFill>
                  <a:srgbClr val="000000">
                    <a:alpha val="100000"/>
                  </a:srgbClr>
                </a:solidFill>
                <a:latin typeface="FangSong"/>
                <a:ea typeface="FangSong"/>
                <a:cs typeface="FangSong"/>
              </a:rPr>
              <a:t>。</a:t>
            </a:r>
            <a:endParaRPr lang="FangSong" altLang="FangSong" sz="1400" dirty="0"/>
          </a:p>
          <a:p>
            <a:pPr algn="l" rtl="0" eaLnBrk="0">
              <a:lnSpc>
                <a:spcPct val="143000"/>
              </a:lnSpc>
              <a:tabLst/>
            </a:pPr>
            <a:endParaRPr lang="Arial" altLang="Arial" sz="1000" dirty="0"/>
          </a:p>
          <a:p>
            <a:pPr indent="31123" algn="l" rtl="0" eaLnBrk="0">
              <a:lnSpc>
                <a:spcPts val="1833"/>
              </a:lnSpc>
              <a:spcBef>
                <a:spcPts val="456"/>
              </a:spcBef>
              <a:tabLst/>
            </a:pPr>
            <a:r>
              <a:rPr sz="1500" spc="70" dirty="0">
                <a:solidFill>
                  <a:srgbClr val="000000">
                    <a:alpha val="100000"/>
                  </a:srgbClr>
                </a:solidFill>
                <a:latin typeface="FangSong"/>
                <a:ea typeface="FangSong"/>
                <a:cs typeface="FangSong"/>
              </a:rPr>
              <a:t>二、工程等级</a:t>
            </a:r>
            <a:endParaRPr lang="FangSong" altLang="FangSong" sz="1500" dirty="0"/>
          </a:p>
          <a:p>
            <a:pPr marL="12700" indent="366142" algn="l" rtl="0" eaLnBrk="0">
              <a:lnSpc>
                <a:spcPct val="189000"/>
              </a:lnSpc>
              <a:spcBef>
                <a:spcPts val="975"/>
              </a:spcBef>
              <a:tabLst/>
            </a:pPr>
            <a:r>
              <a:rPr sz="2100" spc="-10" dirty="0" baseline="-1000">
                <a:solidFill>
                  <a:srgbClr val="000000">
                    <a:alpha val="100000"/>
                  </a:srgbClr>
                </a:solidFill>
                <a:latin typeface="FangSong"/>
                <a:ea typeface="FangSong"/>
                <a:cs typeface="FangSong"/>
              </a:rPr>
              <a:t>根据《灌溉与排水工程设计标准》</a:t>
            </a:r>
            <a:r>
              <a:rPr sz="1300" spc="80" dirty="0">
                <a:solidFill>
                  <a:srgbClr val="000000">
                    <a:alpha val="100000"/>
                  </a:srgbClr>
                </a:solidFill>
                <a:latin typeface="FangSong"/>
                <a:ea typeface="FangSong"/>
                <a:cs typeface="FangSong"/>
              </a:rPr>
              <a:t> </a:t>
            </a:r>
            <a:r>
              <a:rPr sz="2100" spc="-10" dirty="0" baseline="-1000">
                <a:solidFill>
                  <a:srgbClr val="000000">
                    <a:alpha val="100000"/>
                  </a:srgbClr>
                </a:solidFill>
                <a:latin typeface="FangSong"/>
                <a:ea typeface="FangSong"/>
                <a:cs typeface="FangSong"/>
              </a:rPr>
              <a:t>（</a:t>
            </a:r>
            <a:r>
              <a:rPr sz="1300" spc="-370" dirty="0">
                <a:solidFill>
                  <a:srgbClr val="000000">
                    <a:alpha val="100000"/>
                  </a:srgbClr>
                </a:solidFill>
                <a:latin typeface="FangSong"/>
                <a:ea typeface="FangSong"/>
                <a:cs typeface="FangSong"/>
              </a:rPr>
              <a:t> </a:t>
            </a:r>
            <a:r>
              <a:rPr sz="2100" spc="-10" dirty="0" baseline="-1000">
                <a:solidFill>
                  <a:srgbClr val="000000">
                    <a:alpha val="100000"/>
                  </a:srgbClr>
                </a:solidFill>
                <a:latin typeface="Times New Roman"/>
                <a:ea typeface="Times New Roman"/>
                <a:cs typeface="Times New Roman"/>
              </a:rPr>
              <a:t>GB50288-2018</a:t>
            </a:r>
            <a:r>
              <a:rPr sz="2100" spc="30" dirty="0" baseline="-1000">
                <a:solidFill>
                  <a:srgbClr val="000000">
                    <a:alpha val="100000"/>
                  </a:srgbClr>
                </a:solidFill>
                <a:latin typeface="FangSong"/>
                <a:ea typeface="FangSong"/>
                <a:cs typeface="FangSong"/>
              </a:rPr>
              <a:t>）</a:t>
            </a:r>
            <a:r>
              <a:rPr sz="1300" spc="-570" dirty="0">
                <a:solidFill>
                  <a:srgbClr val="000000">
                    <a:alpha val="100000"/>
                  </a:srgbClr>
                </a:solidFill>
                <a:latin typeface="FangSong"/>
                <a:ea typeface="FangSong"/>
                <a:cs typeface="FangSong"/>
              </a:rPr>
              <a:t> </a:t>
            </a:r>
            <a:r>
              <a:rPr sz="2100" spc="30" dirty="0" baseline="-1000">
                <a:solidFill>
                  <a:srgbClr val="000000">
                    <a:alpha val="100000"/>
                  </a:srgbClr>
                </a:solidFill>
                <a:latin typeface="FangSong"/>
                <a:ea typeface="FangSong"/>
                <a:cs typeface="FangSong"/>
              </a:rPr>
              <a:t>（</a:t>
            </a:r>
            <a:r>
              <a:rPr sz="2100" spc="-10" dirty="0" baseline="-1000">
                <a:solidFill>
                  <a:srgbClr val="000000">
                    <a:alpha val="100000"/>
                  </a:srgbClr>
                </a:solidFill>
                <a:latin typeface="FangSong"/>
                <a:ea typeface="FangSong"/>
                <a:cs typeface="FangSong"/>
              </a:rPr>
              <a:t>下简称灌排规范）</a:t>
            </a:r>
            <a:r>
              <a:rPr sz="1300" spc="240" dirty="0">
                <a:solidFill>
                  <a:srgbClr val="000000">
                    <a:alpha val="100000"/>
                  </a:srgbClr>
                </a:solidFill>
                <a:latin typeface="FangSong"/>
                <a:ea typeface="FangSong"/>
                <a:cs typeface="FangSong"/>
              </a:rPr>
              <a:t> </a:t>
            </a:r>
            <a:r>
              <a:rPr sz="2100" spc="-10" dirty="0" baseline="-1000">
                <a:solidFill>
                  <a:srgbClr val="000000">
                    <a:alpha val="100000"/>
                  </a:srgbClr>
                </a:solidFill>
                <a:latin typeface="FangSong"/>
                <a:ea typeface="FangSong"/>
                <a:cs typeface="FangSong"/>
              </a:rPr>
              <a:t>中工</a:t>
            </a:r>
            <a:r>
              <a:rPr sz="1300" spc="0" dirty="0">
                <a:solidFill>
                  <a:srgbClr val="000000">
                    <a:alpha val="100000"/>
                  </a:srgbClr>
                </a:solidFill>
                <a:latin typeface="FangSong"/>
                <a:ea typeface="FangSong"/>
                <a:cs typeface="FangSong"/>
              </a:rPr>
              <a:t> </a:t>
            </a:r>
            <a:r>
              <a:rPr sz="2100" spc="0" dirty="0" baseline="-1000">
                <a:solidFill>
                  <a:srgbClr val="000000">
                    <a:alpha val="100000"/>
                  </a:srgbClr>
                </a:solidFill>
                <a:latin typeface="FangSong"/>
                <a:ea typeface="FangSong"/>
                <a:cs typeface="FangSong"/>
              </a:rPr>
              <a:t>程等级划分，灌排渠沟工程分级指标共分</a:t>
            </a:r>
            <a:r>
              <a:rPr sz="1300" spc="90" dirty="0">
                <a:solidFill>
                  <a:srgbClr val="000000">
                    <a:alpha val="100000"/>
                  </a:srgbClr>
                </a:solidFill>
                <a:latin typeface="FangSong"/>
                <a:ea typeface="FangSong"/>
                <a:cs typeface="FangSong"/>
              </a:rPr>
              <a:t> </a:t>
            </a:r>
            <a:r>
              <a:rPr sz="2100" spc="0" dirty="0" baseline="-1000">
                <a:solidFill>
                  <a:srgbClr val="000000">
                    <a:alpha val="100000"/>
                  </a:srgbClr>
                </a:solidFill>
                <a:latin typeface="Times New Roman"/>
                <a:ea typeface="Times New Roman"/>
                <a:cs typeface="Times New Roman"/>
              </a:rPr>
              <a:t>5</a:t>
            </a:r>
            <a:r>
              <a:rPr sz="1300" spc="140" dirty="0">
                <a:solidFill>
                  <a:srgbClr val="000000">
                    <a:alpha val="100000"/>
                  </a:srgbClr>
                </a:solidFill>
                <a:latin typeface="Times New Roman"/>
                <a:ea typeface="Times New Roman"/>
                <a:cs typeface="Times New Roman"/>
              </a:rPr>
              <a:t> </a:t>
            </a:r>
            <a:r>
              <a:rPr sz="2100" spc="0" dirty="0" baseline="-1000">
                <a:solidFill>
                  <a:srgbClr val="000000">
                    <a:alpha val="100000"/>
                  </a:srgbClr>
                </a:solidFill>
                <a:latin typeface="FangSong"/>
                <a:ea typeface="FangSong"/>
                <a:cs typeface="FangSong"/>
              </a:rPr>
              <a:t>级：灌溉流量</a:t>
            </a:r>
            <a:r>
              <a:rPr sz="1300" spc="-140" dirty="0">
                <a:solidFill>
                  <a:srgbClr val="000000">
                    <a:alpha val="100000"/>
                  </a:srgbClr>
                </a:solidFill>
                <a:latin typeface="FangSong"/>
                <a:ea typeface="FangSong"/>
                <a:cs typeface="FangSong"/>
              </a:rPr>
              <a:t> </a:t>
            </a:r>
            <a:r>
              <a:rPr sz="2100" spc="0" dirty="0" baseline="-1000">
                <a:solidFill>
                  <a:srgbClr val="000000">
                    <a:alpha val="100000"/>
                  </a:srgbClr>
                </a:solidFill>
                <a:latin typeface="Times New Roman"/>
                <a:ea typeface="Times New Roman"/>
                <a:cs typeface="Times New Roman"/>
              </a:rPr>
              <a:t>1</a:t>
            </a:r>
            <a:r>
              <a:rPr sz="1300" spc="130" dirty="0">
                <a:solidFill>
                  <a:srgbClr val="000000">
                    <a:alpha val="100000"/>
                  </a:srgbClr>
                </a:solidFill>
                <a:latin typeface="Times New Roman"/>
                <a:ea typeface="Times New Roman"/>
                <a:cs typeface="Times New Roman"/>
              </a:rPr>
              <a:t> </a:t>
            </a:r>
            <a:r>
              <a:rPr sz="2100" spc="0" dirty="0" baseline="-1000">
                <a:solidFill>
                  <a:srgbClr val="000000">
                    <a:alpha val="100000"/>
                  </a:srgbClr>
                </a:solidFill>
                <a:latin typeface="FangSong"/>
                <a:ea typeface="FangSong"/>
                <a:cs typeface="FangSong"/>
              </a:rPr>
              <a:t>级</a:t>
            </a:r>
            <a:r>
              <a:rPr sz="2100" spc="0" dirty="0" baseline="-1000">
                <a:solidFill>
                  <a:srgbClr val="000000">
                    <a:alpha val="100000"/>
                  </a:srgbClr>
                </a:solidFill>
                <a:latin typeface="Times New Roman"/>
                <a:ea typeface="Times New Roman"/>
                <a:cs typeface="Times New Roman"/>
              </a:rPr>
              <a:t>&gt;300</a:t>
            </a:r>
            <a:r>
              <a:rPr sz="1300" spc="-150" dirty="0">
                <a:solidFill>
                  <a:srgbClr val="000000">
                    <a:alpha val="100000"/>
                  </a:srgbClr>
                </a:solidFill>
                <a:latin typeface="Times New Roman"/>
                <a:ea typeface="Times New Roman"/>
                <a:cs typeface="Times New Roman"/>
              </a:rPr>
              <a:t> </a:t>
            </a:r>
            <a:r>
              <a:rPr sz="2100" spc="0" dirty="0" baseline="-1000">
                <a:solidFill>
                  <a:srgbClr val="000000">
                    <a:alpha val="100000"/>
                  </a:srgbClr>
                </a:solidFill>
                <a:latin typeface="FangSong"/>
                <a:ea typeface="FangSong"/>
                <a:cs typeface="FangSong"/>
              </a:rPr>
              <a:t>、</a:t>
            </a:r>
            <a:r>
              <a:rPr sz="2100" spc="0" dirty="0" baseline="-1000">
                <a:solidFill>
                  <a:srgbClr val="000000">
                    <a:alpha val="100000"/>
                  </a:srgbClr>
                </a:solidFill>
                <a:latin typeface="Times New Roman"/>
                <a:ea typeface="Times New Roman"/>
                <a:cs typeface="Times New Roman"/>
              </a:rPr>
              <a:t>2</a:t>
            </a:r>
            <a:r>
              <a:rPr sz="1300" spc="140" dirty="0">
                <a:solidFill>
                  <a:srgbClr val="000000">
                    <a:alpha val="100000"/>
                  </a:srgbClr>
                </a:solidFill>
                <a:latin typeface="Times New Roman"/>
                <a:ea typeface="Times New Roman"/>
                <a:cs typeface="Times New Roman"/>
              </a:rPr>
              <a:t> </a:t>
            </a:r>
            <a:r>
              <a:rPr sz="2100" spc="0" dirty="0" baseline="-1000">
                <a:solidFill>
                  <a:srgbClr val="000000">
                    <a:alpha val="100000"/>
                  </a:srgbClr>
                </a:solidFill>
                <a:latin typeface="FangSong"/>
                <a:ea typeface="FangSong"/>
                <a:cs typeface="FangSong"/>
              </a:rPr>
              <a:t>级</a:t>
            </a:r>
            <a:r>
              <a:rPr sz="1300" spc="-260" dirty="0">
                <a:solidFill>
                  <a:srgbClr val="000000">
                    <a:alpha val="100000"/>
                  </a:srgbClr>
                </a:solidFill>
                <a:latin typeface="FangSong"/>
                <a:ea typeface="FangSong"/>
                <a:cs typeface="FangSong"/>
              </a:rPr>
              <a:t> </a:t>
            </a:r>
            <a:r>
              <a:rPr sz="2100" spc="0" dirty="0" baseline="-1000">
                <a:solidFill>
                  <a:srgbClr val="000000">
                    <a:alpha val="100000"/>
                  </a:srgbClr>
                </a:solidFill>
                <a:latin typeface="Times New Roman"/>
                <a:ea typeface="Times New Roman"/>
                <a:cs typeface="Times New Roman"/>
              </a:rPr>
              <a:t>300</a:t>
            </a:r>
            <a:r>
              <a:rPr sz="2100" spc="0" dirty="0" baseline="-1000">
                <a:solidFill>
                  <a:srgbClr val="000000">
                    <a:alpha val="100000"/>
                  </a:srgbClr>
                </a:solidFill>
                <a:latin typeface="FangSong"/>
                <a:ea typeface="FangSong"/>
                <a:cs typeface="FangSong"/>
              </a:rPr>
              <a:t>～</a:t>
            </a:r>
            <a:r>
              <a:rPr sz="2100" spc="0" dirty="0" baseline="-1000">
                <a:solidFill>
                  <a:srgbClr val="000000">
                    <a:alpha val="100000"/>
                  </a:srgbClr>
                </a:solidFill>
                <a:latin typeface="Times New Roman"/>
                <a:ea typeface="Times New Roman"/>
                <a:cs typeface="Times New Roman"/>
              </a:rPr>
              <a:t>100</a:t>
            </a:r>
            <a:r>
              <a:rPr sz="2100" spc="0" dirty="0" baseline="-1000">
                <a:solidFill>
                  <a:srgbClr val="000000">
                    <a:alpha val="100000"/>
                  </a:srgbClr>
                </a:solidFill>
                <a:latin typeface="FangSong"/>
                <a:ea typeface="FangSong"/>
                <a:cs typeface="FangSong"/>
              </a:rPr>
              <a:t>、</a:t>
            </a:r>
            <a:r>
              <a:rPr sz="1300" spc="0" dirty="0">
                <a:solidFill>
                  <a:srgbClr val="000000">
                    <a:alpha val="100000"/>
                  </a:srgbClr>
                </a:solidFill>
                <a:latin typeface="FangSong"/>
                <a:ea typeface="FangSong"/>
                <a:cs typeface="FangSong"/>
              </a:rPr>
              <a:t> </a:t>
            </a:r>
            <a:r>
              <a:rPr sz="2100" spc="-20" dirty="0" baseline="-1000">
                <a:solidFill>
                  <a:srgbClr val="000000">
                    <a:alpha val="100000"/>
                  </a:srgbClr>
                </a:solidFill>
                <a:latin typeface="Times New Roman"/>
                <a:ea typeface="Times New Roman"/>
                <a:cs typeface="Times New Roman"/>
              </a:rPr>
              <a:t>3</a:t>
            </a:r>
            <a:r>
              <a:rPr sz="1300" spc="14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级</a:t>
            </a:r>
            <a:r>
              <a:rPr sz="1300" spc="-140" dirty="0">
                <a:solidFill>
                  <a:srgbClr val="000000">
                    <a:alpha val="100000"/>
                  </a:srgbClr>
                </a:solidFill>
                <a:latin typeface="FangSong"/>
                <a:ea typeface="FangSong"/>
                <a:cs typeface="FangSong"/>
              </a:rPr>
              <a:t> </a:t>
            </a:r>
            <a:r>
              <a:rPr sz="2100" spc="-20" dirty="0" baseline="-1000">
                <a:solidFill>
                  <a:srgbClr val="000000">
                    <a:alpha val="100000"/>
                  </a:srgbClr>
                </a:solidFill>
                <a:latin typeface="Times New Roman"/>
                <a:ea typeface="Times New Roman"/>
                <a:cs typeface="Times New Roman"/>
              </a:rPr>
              <a:t>100</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20</a:t>
            </a:r>
            <a:r>
              <a:rPr sz="1300" spc="-13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4</a:t>
            </a:r>
            <a:r>
              <a:rPr sz="1300" spc="14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级</a:t>
            </a:r>
            <a:r>
              <a:rPr sz="1300" spc="-290" dirty="0">
                <a:solidFill>
                  <a:srgbClr val="000000">
                    <a:alpha val="100000"/>
                  </a:srgbClr>
                </a:solidFill>
                <a:latin typeface="FangSong"/>
                <a:ea typeface="FangSong"/>
                <a:cs typeface="FangSong"/>
              </a:rPr>
              <a:t> </a:t>
            </a:r>
            <a:r>
              <a:rPr sz="2100" spc="-20" dirty="0" baseline="-1000">
                <a:solidFill>
                  <a:srgbClr val="000000">
                    <a:alpha val="100000"/>
                  </a:srgbClr>
                </a:solidFill>
                <a:latin typeface="Times New Roman"/>
                <a:ea typeface="Times New Roman"/>
                <a:cs typeface="Times New Roman"/>
              </a:rPr>
              <a:t>20</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5</a:t>
            </a:r>
            <a:r>
              <a:rPr sz="1300" spc="-12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5</a:t>
            </a:r>
            <a:r>
              <a:rPr sz="1300" spc="14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级</a:t>
            </a:r>
            <a:r>
              <a:rPr sz="2100" spc="-20" dirty="0" baseline="-1000">
                <a:solidFill>
                  <a:srgbClr val="000000">
                    <a:alpha val="100000"/>
                  </a:srgbClr>
                </a:solidFill>
                <a:latin typeface="Times New Roman"/>
                <a:ea typeface="Times New Roman"/>
                <a:cs typeface="Times New Roman"/>
              </a:rPr>
              <a:t>&lt;5</a:t>
            </a:r>
            <a:r>
              <a:rPr sz="1300" spc="-31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（单位：</a:t>
            </a:r>
            <a:r>
              <a:rPr sz="1300" spc="190" dirty="0">
                <a:solidFill>
                  <a:srgbClr val="000000">
                    <a:alpha val="100000"/>
                  </a:srgbClr>
                </a:solidFill>
                <a:latin typeface="FangSong"/>
                <a:ea typeface="FangSong"/>
                <a:cs typeface="FangSong"/>
              </a:rPr>
              <a:t> </a:t>
            </a:r>
            <a:r>
              <a:rPr sz="2100" spc="-20" dirty="0" baseline="-1000">
                <a:solidFill>
                  <a:srgbClr val="000000">
                    <a:alpha val="100000"/>
                  </a:srgbClr>
                </a:solidFill>
                <a:latin typeface="Times New Roman"/>
                <a:ea typeface="Times New Roman"/>
                <a:cs typeface="Times New Roman"/>
              </a:rPr>
              <a:t>m</a:t>
            </a:r>
            <a:r>
              <a:rPr sz="1300" spc="-20" dirty="0" baseline="36061">
                <a:solidFill>
                  <a:srgbClr val="000000">
                    <a:alpha val="100000"/>
                  </a:srgbClr>
                </a:solidFill>
                <a:latin typeface="Times New Roman"/>
                <a:ea typeface="Times New Roman"/>
                <a:cs typeface="Times New Roman"/>
              </a:rPr>
              <a:t>3</a:t>
            </a:r>
            <a:r>
              <a:rPr sz="2100" spc="-20" dirty="0" baseline="-1000">
                <a:solidFill>
                  <a:srgbClr val="000000">
                    <a:alpha val="100000"/>
                  </a:srgbClr>
                </a:solidFill>
                <a:latin typeface="Times New Roman"/>
                <a:ea typeface="Times New Roman"/>
                <a:cs typeface="Times New Roman"/>
              </a:rPr>
              <a:t>/s</a:t>
            </a:r>
            <a:r>
              <a:rPr sz="1300" spc="-130" dirty="0">
                <a:solidFill>
                  <a:srgbClr val="000000">
                    <a:alpha val="100000"/>
                  </a:srgbClr>
                </a:solidFill>
                <a:latin typeface="Times New Roman"/>
                <a:ea typeface="Times New Roman"/>
                <a:cs typeface="Times New Roman"/>
              </a:rPr>
              <a:t> </a:t>
            </a:r>
            <a:r>
              <a:rPr sz="2100" spc="-1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FangSong"/>
                <a:ea typeface="FangSong"/>
                <a:cs typeface="FangSong"/>
              </a:rPr>
              <a:t>本工程为</a:t>
            </a:r>
            <a:r>
              <a:rPr sz="1300" spc="-230" dirty="0">
                <a:solidFill>
                  <a:srgbClr val="000000">
                    <a:alpha val="100000"/>
                  </a:srgbClr>
                </a:solidFill>
                <a:latin typeface="FangSong"/>
                <a:ea typeface="FangSong"/>
                <a:cs typeface="FangSong"/>
              </a:rPr>
              <a:t> </a:t>
            </a:r>
            <a:r>
              <a:rPr sz="2100" spc="-20" dirty="0" baseline="-1000">
                <a:solidFill>
                  <a:srgbClr val="000000">
                    <a:alpha val="100000"/>
                  </a:srgbClr>
                </a:solidFill>
                <a:latin typeface="Times New Roman"/>
                <a:ea typeface="Times New Roman"/>
                <a:cs typeface="Times New Roman"/>
              </a:rPr>
              <a:t>5</a:t>
            </a:r>
            <a:r>
              <a:rPr sz="1300" spc="12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级；灌排建筑物分级</a:t>
            </a:r>
            <a:r>
              <a:rPr sz="1300" spc="0" dirty="0">
                <a:solidFill>
                  <a:srgbClr val="000000">
                    <a:alpha val="100000"/>
                  </a:srgbClr>
                </a:solidFill>
                <a:latin typeface="FangSong"/>
                <a:ea typeface="FangSong"/>
                <a:cs typeface="FangSong"/>
              </a:rPr>
              <a:t> </a:t>
            </a:r>
            <a:r>
              <a:rPr sz="2100" spc="-20" dirty="0" baseline="-1000">
                <a:solidFill>
                  <a:srgbClr val="000000">
                    <a:alpha val="100000"/>
                  </a:srgbClr>
                </a:solidFill>
                <a:latin typeface="FangSong"/>
                <a:ea typeface="FangSong"/>
                <a:cs typeface="FangSong"/>
              </a:rPr>
              <a:t>指标共分</a:t>
            </a:r>
            <a:r>
              <a:rPr sz="1300" spc="0" dirty="0">
                <a:solidFill>
                  <a:srgbClr val="000000">
                    <a:alpha val="100000"/>
                  </a:srgbClr>
                </a:solidFill>
                <a:latin typeface="FangSong"/>
                <a:ea typeface="FangSong"/>
                <a:cs typeface="FangSong"/>
              </a:rPr>
              <a:t> </a:t>
            </a:r>
            <a:r>
              <a:rPr sz="2100" spc="-20" dirty="0" baseline="-1000">
                <a:solidFill>
                  <a:srgbClr val="000000">
                    <a:alpha val="100000"/>
                  </a:srgbClr>
                </a:solidFill>
                <a:latin typeface="Times New Roman"/>
                <a:ea typeface="Times New Roman"/>
                <a:cs typeface="Times New Roman"/>
              </a:rPr>
              <a:t>5</a:t>
            </a:r>
            <a:r>
              <a:rPr sz="1300" spc="12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级：</a:t>
            </a:r>
            <a:r>
              <a:rPr sz="2100" spc="-20" dirty="0" baseline="-1000">
                <a:solidFill>
                  <a:srgbClr val="000000">
                    <a:alpha val="100000"/>
                  </a:srgbClr>
                </a:solidFill>
                <a:latin typeface="Times New Roman"/>
                <a:ea typeface="Times New Roman"/>
                <a:cs typeface="Times New Roman"/>
              </a:rPr>
              <a:t>1</a:t>
            </a:r>
            <a:r>
              <a:rPr sz="1300" spc="13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级</a:t>
            </a:r>
            <a:r>
              <a:rPr sz="2100" spc="-20" dirty="0" baseline="-1000">
                <a:solidFill>
                  <a:srgbClr val="000000">
                    <a:alpha val="100000"/>
                  </a:srgbClr>
                </a:solidFill>
                <a:latin typeface="Times New Roman"/>
                <a:ea typeface="Times New Roman"/>
                <a:cs typeface="Times New Roman"/>
              </a:rPr>
              <a:t>&gt;200</a:t>
            </a:r>
            <a:r>
              <a:rPr sz="1300" spc="-15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3</a:t>
            </a:r>
            <a:r>
              <a:rPr sz="1300" spc="13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级</a:t>
            </a:r>
            <a:r>
              <a:rPr sz="1300" spc="-280" dirty="0">
                <a:solidFill>
                  <a:srgbClr val="000000">
                    <a:alpha val="100000"/>
                  </a:srgbClr>
                </a:solidFill>
                <a:latin typeface="FangSong"/>
                <a:ea typeface="FangSong"/>
                <a:cs typeface="FangSong"/>
              </a:rPr>
              <a:t> </a:t>
            </a:r>
            <a:r>
              <a:rPr sz="2100" spc="-20" dirty="0" baseline="-1000">
                <a:solidFill>
                  <a:srgbClr val="000000">
                    <a:alpha val="100000"/>
                  </a:srgbClr>
                </a:solidFill>
                <a:latin typeface="Times New Roman"/>
                <a:ea typeface="Times New Roman"/>
                <a:cs typeface="Times New Roman"/>
              </a:rPr>
              <a:t>200</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50</a:t>
            </a:r>
            <a:r>
              <a:rPr sz="1300" spc="-13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3</a:t>
            </a:r>
            <a:r>
              <a:rPr sz="1300" spc="14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级</a:t>
            </a:r>
            <a:r>
              <a:rPr sz="1300" spc="-240" dirty="0">
                <a:solidFill>
                  <a:srgbClr val="000000">
                    <a:alpha val="100000"/>
                  </a:srgbClr>
                </a:solidFill>
                <a:latin typeface="FangSong"/>
                <a:ea typeface="FangSong"/>
                <a:cs typeface="FangSong"/>
              </a:rPr>
              <a:t> </a:t>
            </a:r>
            <a:r>
              <a:rPr sz="2100" spc="-20" dirty="0" baseline="-1000">
                <a:solidFill>
                  <a:srgbClr val="000000">
                    <a:alpha val="100000"/>
                  </a:srgbClr>
                </a:solidFill>
                <a:latin typeface="Times New Roman"/>
                <a:ea typeface="Times New Roman"/>
                <a:cs typeface="Times New Roman"/>
              </a:rPr>
              <a:t>50</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10</a:t>
            </a:r>
            <a:r>
              <a:rPr sz="1300" spc="-13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4</a:t>
            </a:r>
            <a:r>
              <a:rPr sz="1300" spc="14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级</a:t>
            </a:r>
            <a:r>
              <a:rPr sz="1300" spc="-140" dirty="0">
                <a:solidFill>
                  <a:srgbClr val="000000">
                    <a:alpha val="100000"/>
                  </a:srgbClr>
                </a:solidFill>
                <a:latin typeface="FangSong"/>
                <a:ea typeface="FangSong"/>
                <a:cs typeface="FangSong"/>
              </a:rPr>
              <a:t> </a:t>
            </a:r>
            <a:r>
              <a:rPr sz="2100" spc="-20" dirty="0" baseline="-1000">
                <a:solidFill>
                  <a:srgbClr val="000000">
                    <a:alpha val="100000"/>
                  </a:srgbClr>
                </a:solidFill>
                <a:latin typeface="Times New Roman"/>
                <a:ea typeface="Times New Roman"/>
                <a:cs typeface="Times New Roman"/>
              </a:rPr>
              <a:t>10</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2</a:t>
            </a:r>
            <a:r>
              <a:rPr sz="1300" spc="-13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a:t>
            </a:r>
            <a:r>
              <a:rPr sz="2100" spc="-20" dirty="0" baseline="-1000">
                <a:solidFill>
                  <a:srgbClr val="000000">
                    <a:alpha val="100000"/>
                  </a:srgbClr>
                </a:solidFill>
                <a:latin typeface="Times New Roman"/>
                <a:ea typeface="Times New Roman"/>
                <a:cs typeface="Times New Roman"/>
              </a:rPr>
              <a:t>5</a:t>
            </a:r>
            <a:r>
              <a:rPr sz="1300" spc="12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级</a:t>
            </a:r>
            <a:r>
              <a:rPr sz="2100" spc="-20" dirty="0" baseline="-1000">
                <a:solidFill>
                  <a:srgbClr val="000000">
                    <a:alpha val="100000"/>
                  </a:srgbClr>
                </a:solidFill>
                <a:latin typeface="Times New Roman"/>
                <a:ea typeface="Times New Roman"/>
                <a:cs typeface="Times New Roman"/>
              </a:rPr>
              <a:t>&lt;2</a:t>
            </a:r>
            <a:r>
              <a:rPr sz="1300" spc="-31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（单位：</a:t>
            </a:r>
            <a:r>
              <a:rPr sz="1300" spc="0" dirty="0">
                <a:solidFill>
                  <a:srgbClr val="000000">
                    <a:alpha val="100000"/>
                  </a:srgbClr>
                </a:solidFill>
                <a:latin typeface="FangSong"/>
                <a:ea typeface="FangSong"/>
                <a:cs typeface="FangSong"/>
              </a:rPr>
              <a:t>  </a:t>
            </a:r>
            <a:r>
              <a:rPr sz="2100" spc="0" dirty="0" baseline="-1000">
                <a:solidFill>
                  <a:srgbClr val="000000">
                    <a:alpha val="100000"/>
                  </a:srgbClr>
                </a:solidFill>
                <a:latin typeface="Times New Roman"/>
                <a:ea typeface="Times New Roman"/>
                <a:cs typeface="Times New Roman"/>
              </a:rPr>
              <a:t>m</a:t>
            </a:r>
            <a:r>
              <a:rPr sz="1300" spc="0" dirty="0" baseline="36061">
                <a:solidFill>
                  <a:srgbClr val="000000">
                    <a:alpha val="100000"/>
                  </a:srgbClr>
                </a:solidFill>
                <a:latin typeface="Times New Roman"/>
                <a:ea typeface="Times New Roman"/>
                <a:cs typeface="Times New Roman"/>
              </a:rPr>
              <a:t>3</a:t>
            </a:r>
            <a:r>
              <a:rPr sz="2100" spc="0" dirty="0" baseline="-1000">
                <a:solidFill>
                  <a:srgbClr val="000000">
                    <a:alpha val="100000"/>
                  </a:srgbClr>
                </a:solidFill>
                <a:latin typeface="Times New Roman"/>
                <a:ea typeface="Times New Roman"/>
                <a:cs typeface="Times New Roman"/>
              </a:rPr>
              <a:t>/s</a:t>
            </a:r>
            <a:r>
              <a:rPr sz="1300" spc="-130" dirty="0">
                <a:solidFill>
                  <a:srgbClr val="000000">
                    <a:alpha val="100000"/>
                  </a:srgbClr>
                </a:solidFill>
                <a:latin typeface="Times New Roman"/>
                <a:ea typeface="Times New Roman"/>
                <a:cs typeface="Times New Roman"/>
              </a:rPr>
              <a:t> </a:t>
            </a:r>
            <a:r>
              <a:rPr sz="2100" spc="20" dirty="0" baseline="-1000">
                <a:solidFill>
                  <a:srgbClr val="000000">
                    <a:alpha val="100000"/>
                  </a:srgbClr>
                </a:solidFill>
                <a:latin typeface="FangSong"/>
                <a:ea typeface="FangSong"/>
                <a:cs typeface="FangSong"/>
              </a:rPr>
              <a:t>），</a:t>
            </a:r>
            <a:r>
              <a:rPr sz="2100" spc="0" dirty="0" baseline="-1000">
                <a:solidFill>
                  <a:srgbClr val="000000">
                    <a:alpha val="100000"/>
                  </a:srgbClr>
                </a:solidFill>
                <a:latin typeface="FangSong"/>
                <a:ea typeface="FangSong"/>
                <a:cs typeface="FangSong"/>
              </a:rPr>
              <a:t>本工程中均为</a:t>
            </a:r>
            <a:r>
              <a:rPr sz="1300" spc="-230" dirty="0">
                <a:solidFill>
                  <a:srgbClr val="000000">
                    <a:alpha val="100000"/>
                  </a:srgbClr>
                </a:solidFill>
                <a:latin typeface="FangSong"/>
                <a:ea typeface="FangSong"/>
                <a:cs typeface="FangSong"/>
              </a:rPr>
              <a:t> </a:t>
            </a:r>
            <a:r>
              <a:rPr sz="2100" spc="0" dirty="0" baseline="-1000">
                <a:solidFill>
                  <a:srgbClr val="000000">
                    <a:alpha val="100000"/>
                  </a:srgbClr>
                </a:solidFill>
                <a:latin typeface="Times New Roman"/>
                <a:ea typeface="Times New Roman"/>
                <a:cs typeface="Times New Roman"/>
              </a:rPr>
              <a:t>5</a:t>
            </a:r>
            <a:r>
              <a:rPr sz="1300" spc="120" dirty="0">
                <a:solidFill>
                  <a:srgbClr val="000000">
                    <a:alpha val="100000"/>
                  </a:srgbClr>
                </a:solidFill>
                <a:latin typeface="Times New Roman"/>
                <a:ea typeface="Times New Roman"/>
                <a:cs typeface="Times New Roman"/>
              </a:rPr>
              <a:t> </a:t>
            </a:r>
            <a:r>
              <a:rPr sz="2100" spc="0" dirty="0" baseline="-1000">
                <a:solidFill>
                  <a:srgbClr val="000000">
                    <a:alpha val="100000"/>
                  </a:srgbClr>
                </a:solidFill>
                <a:latin typeface="FangSong"/>
                <a:ea typeface="FangSong"/>
                <a:cs typeface="FangSong"/>
              </a:rPr>
              <a:t>级。</a:t>
            </a:r>
            <a:endParaRPr lang="FangSong" altLang="FangSong" sz="1364" dirty="0"/>
          </a:p>
          <a:p>
            <a:pPr algn="l" rtl="0" eaLnBrk="0">
              <a:lnSpc>
                <a:spcPct val="128000"/>
              </a:lnSpc>
              <a:tabLst/>
            </a:pPr>
            <a:endParaRPr lang="Arial" altLang="Arial" sz="1000" dirty="0"/>
          </a:p>
          <a:p>
            <a:pPr indent="30313" algn="l" rtl="0" eaLnBrk="0">
              <a:lnSpc>
                <a:spcPts val="1810"/>
              </a:lnSpc>
              <a:spcBef>
                <a:spcPts val="458"/>
              </a:spcBef>
              <a:tabLst/>
            </a:pPr>
            <a:r>
              <a:rPr sz="1500" spc="90" dirty="0">
                <a:solidFill>
                  <a:srgbClr val="000000">
                    <a:alpha val="100000"/>
                  </a:srgbClr>
                </a:solidFill>
                <a:latin typeface="FangSong"/>
                <a:ea typeface="FangSong"/>
                <a:cs typeface="FangSong"/>
              </a:rPr>
              <a:t>三、设计依据规范与资料</a:t>
            </a:r>
            <a:endParaRPr lang="FangSong" altLang="FangSong" sz="1500" dirty="0"/>
          </a:p>
          <a:p>
            <a:pPr algn="l" rtl="0" eaLnBrk="0">
              <a:lnSpc>
                <a:spcPct val="147000"/>
              </a:lnSpc>
              <a:tabLst/>
            </a:pPr>
            <a:endParaRPr lang="Arial" altLang="Arial" sz="1000" dirty="0"/>
          </a:p>
          <a:p>
            <a:pPr indent="467346" algn="l" rtl="0" eaLnBrk="0">
              <a:lnSpc>
                <a:spcPct val="96000"/>
              </a:lnSpc>
              <a:spcBef>
                <a:spcPts val="425"/>
              </a:spcBef>
              <a:tabLst/>
            </a:pPr>
            <a:r>
              <a:rPr sz="1400" spc="-60" dirty="0">
                <a:solidFill>
                  <a:srgbClr val="000000">
                    <a:alpha val="100000"/>
                  </a:srgbClr>
                </a:solidFill>
                <a:latin typeface="FangSong"/>
                <a:ea typeface="FangSong"/>
                <a:cs typeface="FangSong"/>
              </a:rPr>
              <a:t>（</a:t>
            </a:r>
            <a:r>
              <a:rPr sz="1400" spc="-60" dirty="0">
                <a:solidFill>
                  <a:srgbClr val="000000">
                    <a:alpha val="100000"/>
                  </a:srgbClr>
                </a:solidFill>
                <a:latin typeface="Times New Roman"/>
                <a:ea typeface="Times New Roman"/>
                <a:cs typeface="Times New Roman"/>
              </a:rPr>
              <a:t>1</a:t>
            </a:r>
            <a:r>
              <a:rPr sz="1400" spc="-10" dirty="0">
                <a:solidFill>
                  <a:srgbClr val="000000">
                    <a:alpha val="100000"/>
                  </a:srgbClr>
                </a:solidFill>
                <a:latin typeface="Times New Roman"/>
                <a:ea typeface="Times New Roman"/>
                <a:cs typeface="Times New Roman"/>
              </a:rPr>
              <a:t> </a:t>
            </a:r>
            <a:r>
              <a:rPr sz="1400" spc="-60" dirty="0">
                <a:solidFill>
                  <a:srgbClr val="000000">
                    <a:alpha val="100000"/>
                  </a:srgbClr>
                </a:solidFill>
                <a:latin typeface="FangSong"/>
                <a:ea typeface="FangSong"/>
                <a:cs typeface="FangSong"/>
              </a:rPr>
              <a:t>）</a:t>
            </a:r>
            <a:r>
              <a:rPr sz="1400" spc="-690" dirty="0">
                <a:solidFill>
                  <a:srgbClr val="000000">
                    <a:alpha val="100000"/>
                  </a:srgbClr>
                </a:solidFill>
                <a:latin typeface="FangSong"/>
                <a:ea typeface="FangSong"/>
                <a:cs typeface="FangSong"/>
              </a:rPr>
              <a:t> </a:t>
            </a:r>
            <a:r>
              <a:rPr sz="1400" spc="-60" dirty="0">
                <a:solidFill>
                  <a:srgbClr val="000000">
                    <a:alpha val="100000"/>
                  </a:srgbClr>
                </a:solidFill>
                <a:latin typeface="FangSong"/>
                <a:ea typeface="FangSong"/>
                <a:cs typeface="FangSong"/>
              </a:rPr>
              <a:t>《灌溉与排水工程设计标准》</a:t>
            </a:r>
            <a:r>
              <a:rPr sz="1400" spc="-40" dirty="0">
                <a:solidFill>
                  <a:srgbClr val="000000">
                    <a:alpha val="100000"/>
                  </a:srgbClr>
                </a:solidFill>
                <a:latin typeface="FangSong"/>
                <a:ea typeface="FangSong"/>
                <a:cs typeface="FangSong"/>
              </a:rPr>
              <a:t> </a:t>
            </a:r>
            <a:r>
              <a:rPr sz="1400" spc="-60" dirty="0">
                <a:solidFill>
                  <a:srgbClr val="000000">
                    <a:alpha val="100000"/>
                  </a:srgbClr>
                </a:solidFill>
                <a:latin typeface="FangSong"/>
                <a:ea typeface="FangSong"/>
                <a:cs typeface="FangSong"/>
              </a:rPr>
              <a:t>（</a:t>
            </a:r>
            <a:r>
              <a:rPr sz="1400" spc="-60" dirty="0">
                <a:solidFill>
                  <a:srgbClr val="000000">
                    <a:alpha val="100000"/>
                  </a:srgbClr>
                </a:solidFill>
                <a:latin typeface="Times New Roman"/>
                <a:ea typeface="Times New Roman"/>
                <a:cs typeface="Times New Roman"/>
              </a:rPr>
              <a:t>GB50288-2018</a:t>
            </a:r>
            <a:r>
              <a:rPr sz="1400" spc="-60" dirty="0">
                <a:solidFill>
                  <a:srgbClr val="000000">
                    <a:alpha val="100000"/>
                  </a:srgbClr>
                </a:solidFill>
                <a:latin typeface="FangSong"/>
                <a:ea typeface="FangSong"/>
                <a:cs typeface="FangSong"/>
              </a:rPr>
              <a:t>）</a:t>
            </a:r>
            <a:endParaRPr lang="FangSong" altLang="FangSong" sz="1400" dirty="0"/>
          </a:p>
          <a:p>
            <a:pPr indent="467346" algn="l" rtl="0" eaLnBrk="0">
              <a:lnSpc>
                <a:spcPct val="96000"/>
              </a:lnSpc>
              <a:spcBef>
                <a:spcPts val="1496"/>
              </a:spcBef>
              <a:tabLst/>
            </a:pPr>
            <a:r>
              <a:rPr sz="1400" spc="-70" dirty="0">
                <a:solidFill>
                  <a:srgbClr val="000000">
                    <a:alpha val="100000"/>
                  </a:srgbClr>
                </a:solidFill>
                <a:latin typeface="FangSong"/>
                <a:ea typeface="FangSong"/>
                <a:cs typeface="FangSong"/>
              </a:rPr>
              <a:t>（</a:t>
            </a:r>
            <a:r>
              <a:rPr sz="1400" spc="-70" dirty="0">
                <a:solidFill>
                  <a:srgbClr val="000000">
                    <a:alpha val="100000"/>
                  </a:srgbClr>
                </a:solidFill>
                <a:latin typeface="Times New Roman"/>
                <a:ea typeface="Times New Roman"/>
                <a:cs typeface="Times New Roman"/>
              </a:rPr>
              <a:t>2</a:t>
            </a:r>
            <a:r>
              <a:rPr sz="1400" spc="80" dirty="0">
                <a:solidFill>
                  <a:srgbClr val="000000">
                    <a:alpha val="100000"/>
                  </a:srgbClr>
                </a:solidFill>
                <a:latin typeface="Times New Roman"/>
                <a:ea typeface="Times New Roman"/>
                <a:cs typeface="Times New Roman"/>
              </a:rPr>
              <a:t> </a:t>
            </a:r>
            <a:r>
              <a:rPr sz="1400" spc="-70" dirty="0">
                <a:solidFill>
                  <a:srgbClr val="000000">
                    <a:alpha val="100000"/>
                  </a:srgbClr>
                </a:solidFill>
                <a:latin typeface="FangSong"/>
                <a:ea typeface="FangSong"/>
                <a:cs typeface="FangSong"/>
              </a:rPr>
              <a:t>）</a:t>
            </a:r>
            <a:r>
              <a:rPr sz="1400" spc="-700" dirty="0">
                <a:solidFill>
                  <a:srgbClr val="000000">
                    <a:alpha val="100000"/>
                  </a:srgbClr>
                </a:solidFill>
                <a:latin typeface="FangSong"/>
                <a:ea typeface="FangSong"/>
                <a:cs typeface="FangSong"/>
              </a:rPr>
              <a:t> </a:t>
            </a:r>
            <a:r>
              <a:rPr sz="1400" spc="-70" dirty="0">
                <a:solidFill>
                  <a:srgbClr val="000000">
                    <a:alpha val="100000"/>
                  </a:srgbClr>
                </a:solidFill>
                <a:latin typeface="FangSong"/>
                <a:ea typeface="FangSong"/>
                <a:cs typeface="FangSong"/>
              </a:rPr>
              <a:t>《灌溉与排水渠系建筑物设计规范》</a:t>
            </a:r>
            <a:r>
              <a:rPr sz="1400" spc="-90" dirty="0">
                <a:solidFill>
                  <a:srgbClr val="000000">
                    <a:alpha val="100000"/>
                  </a:srgbClr>
                </a:solidFill>
                <a:latin typeface="FangSong"/>
                <a:ea typeface="FangSong"/>
                <a:cs typeface="FangSong"/>
              </a:rPr>
              <a:t> </a:t>
            </a:r>
            <a:r>
              <a:rPr sz="1400" spc="-70" dirty="0">
                <a:solidFill>
                  <a:srgbClr val="000000">
                    <a:alpha val="100000"/>
                  </a:srgbClr>
                </a:solidFill>
                <a:latin typeface="FangSong"/>
                <a:ea typeface="FangSong"/>
                <a:cs typeface="FangSong"/>
              </a:rPr>
              <a:t>（</a:t>
            </a:r>
            <a:r>
              <a:rPr sz="1400" spc="-400" dirty="0">
                <a:solidFill>
                  <a:srgbClr val="000000">
                    <a:alpha val="100000"/>
                  </a:srgbClr>
                </a:solidFill>
                <a:latin typeface="FangSong"/>
                <a:ea typeface="FangSong"/>
                <a:cs typeface="FangSong"/>
              </a:rPr>
              <a:t> </a:t>
            </a:r>
            <a:r>
              <a:rPr sz="1400" spc="-70" dirty="0">
                <a:solidFill>
                  <a:srgbClr val="000000">
                    <a:alpha val="100000"/>
                  </a:srgbClr>
                </a:solidFill>
                <a:latin typeface="Times New Roman"/>
                <a:ea typeface="Times New Roman"/>
                <a:cs typeface="Times New Roman"/>
              </a:rPr>
              <a:t>SL482-2011</a:t>
            </a:r>
            <a:r>
              <a:rPr sz="1400" spc="-70" dirty="0">
                <a:solidFill>
                  <a:srgbClr val="000000">
                    <a:alpha val="100000"/>
                  </a:srgbClr>
                </a:solidFill>
                <a:latin typeface="FangSong"/>
                <a:ea typeface="FangSong"/>
                <a:cs typeface="FangSong"/>
              </a:rPr>
              <a:t>）</a:t>
            </a:r>
            <a:endParaRPr lang="FangSong" altLang="FangSong" sz="1400" dirty="0"/>
          </a:p>
          <a:p>
            <a:pPr indent="467346" algn="l" rtl="0" eaLnBrk="0">
              <a:lnSpc>
                <a:spcPct val="96000"/>
              </a:lnSpc>
              <a:spcBef>
                <a:spcPts val="1518"/>
              </a:spcBef>
              <a:tabLst/>
            </a:pPr>
            <a:r>
              <a:rPr sz="1400" spc="-70" dirty="0">
                <a:solidFill>
                  <a:srgbClr val="000000">
                    <a:alpha val="100000"/>
                  </a:srgbClr>
                </a:solidFill>
                <a:latin typeface="FangSong"/>
                <a:ea typeface="FangSong"/>
                <a:cs typeface="FangSong"/>
              </a:rPr>
              <a:t>（</a:t>
            </a:r>
            <a:r>
              <a:rPr sz="1400" spc="-70" dirty="0">
                <a:solidFill>
                  <a:srgbClr val="000000">
                    <a:alpha val="100000"/>
                  </a:srgbClr>
                </a:solidFill>
                <a:latin typeface="Times New Roman"/>
                <a:ea typeface="Times New Roman"/>
                <a:cs typeface="Times New Roman"/>
              </a:rPr>
              <a:t>3</a:t>
            </a:r>
            <a:r>
              <a:rPr sz="1400" spc="-140" dirty="0">
                <a:solidFill>
                  <a:srgbClr val="000000">
                    <a:alpha val="100000"/>
                  </a:srgbClr>
                </a:solidFill>
                <a:latin typeface="Times New Roman"/>
                <a:ea typeface="Times New Roman"/>
                <a:cs typeface="Times New Roman"/>
              </a:rPr>
              <a:t> </a:t>
            </a:r>
            <a:r>
              <a:rPr sz="1400" spc="-70" dirty="0">
                <a:solidFill>
                  <a:srgbClr val="000000">
                    <a:alpha val="100000"/>
                  </a:srgbClr>
                </a:solidFill>
                <a:latin typeface="FangSong"/>
                <a:ea typeface="FangSong"/>
                <a:cs typeface="FangSong"/>
              </a:rPr>
              <a:t>）</a:t>
            </a:r>
            <a:r>
              <a:rPr sz="1400" spc="-700" dirty="0">
                <a:solidFill>
                  <a:srgbClr val="000000">
                    <a:alpha val="100000"/>
                  </a:srgbClr>
                </a:solidFill>
                <a:latin typeface="FangSong"/>
                <a:ea typeface="FangSong"/>
                <a:cs typeface="FangSong"/>
              </a:rPr>
              <a:t> </a:t>
            </a:r>
            <a:r>
              <a:rPr sz="1400" spc="-70" dirty="0">
                <a:solidFill>
                  <a:srgbClr val="000000">
                    <a:alpha val="100000"/>
                  </a:srgbClr>
                </a:solidFill>
                <a:latin typeface="FangSong"/>
                <a:ea typeface="FangSong"/>
                <a:cs typeface="FangSong"/>
              </a:rPr>
              <a:t>《水工混凝土结构设计规范》</a:t>
            </a:r>
            <a:r>
              <a:rPr sz="1400" spc="-40" dirty="0">
                <a:solidFill>
                  <a:srgbClr val="000000">
                    <a:alpha val="100000"/>
                  </a:srgbClr>
                </a:solidFill>
                <a:latin typeface="FangSong"/>
                <a:ea typeface="FangSong"/>
                <a:cs typeface="FangSong"/>
              </a:rPr>
              <a:t> </a:t>
            </a:r>
            <a:r>
              <a:rPr sz="1400" spc="-70" dirty="0">
                <a:solidFill>
                  <a:srgbClr val="000000">
                    <a:alpha val="100000"/>
                  </a:srgbClr>
                </a:solidFill>
                <a:latin typeface="FangSong"/>
                <a:ea typeface="FangSong"/>
                <a:cs typeface="FangSong"/>
              </a:rPr>
              <a:t>（</a:t>
            </a:r>
            <a:r>
              <a:rPr sz="1400" spc="-410" dirty="0">
                <a:solidFill>
                  <a:srgbClr val="000000">
                    <a:alpha val="100000"/>
                  </a:srgbClr>
                </a:solidFill>
                <a:latin typeface="FangSong"/>
                <a:ea typeface="FangSong"/>
                <a:cs typeface="FangSong"/>
              </a:rPr>
              <a:t> </a:t>
            </a:r>
            <a:r>
              <a:rPr sz="1400" spc="-70" dirty="0">
                <a:solidFill>
                  <a:srgbClr val="000000">
                    <a:alpha val="100000"/>
                  </a:srgbClr>
                </a:solidFill>
                <a:latin typeface="Times New Roman"/>
                <a:ea typeface="Times New Roman"/>
                <a:cs typeface="Times New Roman"/>
              </a:rPr>
              <a:t>SL191-2008</a:t>
            </a:r>
            <a:r>
              <a:rPr sz="1400" spc="-70" dirty="0">
                <a:solidFill>
                  <a:srgbClr val="000000">
                    <a:alpha val="100000"/>
                  </a:srgbClr>
                </a:solidFill>
                <a:latin typeface="FangSong"/>
                <a:ea typeface="FangSong"/>
                <a:cs typeface="FangSong"/>
              </a:rPr>
              <a:t>）</a:t>
            </a:r>
            <a:endParaRPr lang="FangSong" altLang="FangSong" sz="1400" dirty="0"/>
          </a:p>
          <a:p>
            <a:pPr indent="467346" algn="l" rtl="0" eaLnBrk="0">
              <a:lnSpc>
                <a:spcPct val="95000"/>
              </a:lnSpc>
              <a:spcBef>
                <a:spcPts val="1508"/>
              </a:spcBef>
              <a:tabLst/>
            </a:pPr>
            <a:r>
              <a:rPr sz="1400" spc="-60" dirty="0">
                <a:solidFill>
                  <a:srgbClr val="000000">
                    <a:alpha val="100000"/>
                  </a:srgbClr>
                </a:solidFill>
                <a:latin typeface="FangSong"/>
                <a:ea typeface="FangSong"/>
                <a:cs typeface="FangSong"/>
              </a:rPr>
              <a:t>（</a:t>
            </a:r>
            <a:r>
              <a:rPr sz="1400" spc="-60" dirty="0">
                <a:solidFill>
                  <a:srgbClr val="000000">
                    <a:alpha val="100000"/>
                  </a:srgbClr>
                </a:solidFill>
                <a:latin typeface="Times New Roman"/>
                <a:ea typeface="Times New Roman"/>
                <a:cs typeface="Times New Roman"/>
              </a:rPr>
              <a:t>4</a:t>
            </a:r>
            <a:r>
              <a:rPr sz="1400" spc="-160" dirty="0">
                <a:solidFill>
                  <a:srgbClr val="000000">
                    <a:alpha val="100000"/>
                  </a:srgbClr>
                </a:solidFill>
                <a:latin typeface="Times New Roman"/>
                <a:ea typeface="Times New Roman"/>
                <a:cs typeface="Times New Roman"/>
              </a:rPr>
              <a:t> </a:t>
            </a:r>
            <a:r>
              <a:rPr sz="1400" spc="-60" dirty="0">
                <a:solidFill>
                  <a:srgbClr val="000000">
                    <a:alpha val="100000"/>
                  </a:srgbClr>
                </a:solidFill>
                <a:latin typeface="FangSong"/>
                <a:ea typeface="FangSong"/>
                <a:cs typeface="FangSong"/>
              </a:rPr>
              <a:t>）</a:t>
            </a:r>
            <a:r>
              <a:rPr sz="1400" spc="-690" dirty="0">
                <a:solidFill>
                  <a:srgbClr val="000000">
                    <a:alpha val="100000"/>
                  </a:srgbClr>
                </a:solidFill>
                <a:latin typeface="FangSong"/>
                <a:ea typeface="FangSong"/>
                <a:cs typeface="FangSong"/>
              </a:rPr>
              <a:t> </a:t>
            </a:r>
            <a:r>
              <a:rPr sz="1400" spc="-60" dirty="0">
                <a:solidFill>
                  <a:srgbClr val="000000">
                    <a:alpha val="100000"/>
                  </a:srgbClr>
                </a:solidFill>
                <a:latin typeface="FangSong"/>
                <a:ea typeface="FangSong"/>
                <a:cs typeface="FangSong"/>
              </a:rPr>
              <a:t>《工程建设标准强制性条文》</a:t>
            </a:r>
            <a:r>
              <a:rPr sz="1400" spc="-50" dirty="0">
                <a:solidFill>
                  <a:srgbClr val="000000">
                    <a:alpha val="100000"/>
                  </a:srgbClr>
                </a:solidFill>
                <a:latin typeface="FangSong"/>
                <a:ea typeface="FangSong"/>
                <a:cs typeface="FangSong"/>
              </a:rPr>
              <a:t> </a:t>
            </a:r>
            <a:r>
              <a:rPr sz="1400" spc="-60" dirty="0">
                <a:solidFill>
                  <a:srgbClr val="000000">
                    <a:alpha val="100000"/>
                  </a:srgbClr>
                </a:solidFill>
                <a:latin typeface="FangSong"/>
                <a:ea typeface="FangSong"/>
                <a:cs typeface="FangSong"/>
              </a:rPr>
              <a:t>（水利工程部分</a:t>
            </a:r>
            <a:r>
              <a:rPr sz="1400" spc="-330" dirty="0">
                <a:solidFill>
                  <a:srgbClr val="000000">
                    <a:alpha val="100000"/>
                  </a:srgbClr>
                </a:solidFill>
                <a:latin typeface="FangSong"/>
                <a:ea typeface="FangSong"/>
                <a:cs typeface="FangSong"/>
              </a:rPr>
              <a:t> </a:t>
            </a:r>
            <a:r>
              <a:rPr sz="1400" spc="-60" dirty="0">
                <a:solidFill>
                  <a:srgbClr val="000000">
                    <a:alpha val="100000"/>
                  </a:srgbClr>
                </a:solidFill>
                <a:latin typeface="Times New Roman"/>
                <a:ea typeface="Times New Roman"/>
                <a:cs typeface="Times New Roman"/>
              </a:rPr>
              <a:t>2020</a:t>
            </a:r>
            <a:r>
              <a:rPr sz="1400" spc="80" dirty="0">
                <a:solidFill>
                  <a:srgbClr val="000000">
                    <a:alpha val="100000"/>
                  </a:srgbClr>
                </a:solidFill>
                <a:latin typeface="Times New Roman"/>
                <a:ea typeface="Times New Roman"/>
                <a:cs typeface="Times New Roman"/>
              </a:rPr>
              <a:t> </a:t>
            </a:r>
            <a:r>
              <a:rPr sz="1400" spc="-60" dirty="0">
                <a:solidFill>
                  <a:srgbClr val="000000">
                    <a:alpha val="100000"/>
                  </a:srgbClr>
                </a:solidFill>
                <a:latin typeface="FangSong"/>
                <a:ea typeface="FangSong"/>
                <a:cs typeface="FangSong"/>
              </a:rPr>
              <a:t>版）</a:t>
            </a:r>
            <a:endParaRPr lang="FangSong" altLang="FangSong" sz="1400" dirty="0"/>
          </a:p>
          <a:p>
            <a:pPr indent="467346" algn="l" rtl="0" eaLnBrk="0">
              <a:lnSpc>
                <a:spcPts val="1889"/>
              </a:lnSpc>
              <a:spcBef>
                <a:spcPts val="1263"/>
              </a:spcBef>
              <a:tabLst/>
            </a:pPr>
            <a:r>
              <a:rPr sz="1400" spc="-60" dirty="0">
                <a:solidFill>
                  <a:srgbClr val="000000">
                    <a:alpha val="100000"/>
                  </a:srgbClr>
                </a:solidFill>
                <a:latin typeface="FangSong"/>
                <a:ea typeface="FangSong"/>
                <a:cs typeface="FangSong"/>
              </a:rPr>
              <a:t>（</a:t>
            </a:r>
            <a:r>
              <a:rPr sz="1400" spc="-60" dirty="0">
                <a:solidFill>
                  <a:srgbClr val="000000">
                    <a:alpha val="100000"/>
                  </a:srgbClr>
                </a:solidFill>
                <a:latin typeface="Times New Roman"/>
                <a:ea typeface="Times New Roman"/>
                <a:cs typeface="Times New Roman"/>
              </a:rPr>
              <a:t>5</a:t>
            </a:r>
            <a:r>
              <a:rPr sz="1400" spc="-110" dirty="0">
                <a:solidFill>
                  <a:srgbClr val="000000">
                    <a:alpha val="100000"/>
                  </a:srgbClr>
                </a:solidFill>
                <a:latin typeface="Times New Roman"/>
                <a:ea typeface="Times New Roman"/>
                <a:cs typeface="Times New Roman"/>
              </a:rPr>
              <a:t> </a:t>
            </a:r>
            <a:r>
              <a:rPr sz="1400" spc="-60" dirty="0">
                <a:solidFill>
                  <a:srgbClr val="000000">
                    <a:alpha val="100000"/>
                  </a:srgbClr>
                </a:solidFill>
                <a:latin typeface="FangSong"/>
                <a:ea typeface="FangSong"/>
                <a:cs typeface="FangSong"/>
              </a:rPr>
              <a:t>）</a:t>
            </a:r>
            <a:r>
              <a:rPr sz="1400" spc="-690" dirty="0">
                <a:solidFill>
                  <a:srgbClr val="000000">
                    <a:alpha val="100000"/>
                  </a:srgbClr>
                </a:solidFill>
                <a:latin typeface="FangSong"/>
                <a:ea typeface="FangSong"/>
                <a:cs typeface="FangSong"/>
              </a:rPr>
              <a:t> </a:t>
            </a:r>
            <a:r>
              <a:rPr sz="1400" spc="-60" dirty="0">
                <a:solidFill>
                  <a:srgbClr val="000000">
                    <a:alpha val="100000"/>
                  </a:srgbClr>
                </a:solidFill>
                <a:latin typeface="FangSong"/>
                <a:ea typeface="FangSong"/>
                <a:cs typeface="FangSong"/>
              </a:rPr>
              <a:t>《水利水电建设工程验收规程》</a:t>
            </a:r>
            <a:r>
              <a:rPr sz="1400" spc="0" dirty="0">
                <a:solidFill>
                  <a:srgbClr val="000000">
                    <a:alpha val="100000"/>
                  </a:srgbClr>
                </a:solidFill>
                <a:latin typeface="FangSong"/>
                <a:ea typeface="FangSong"/>
                <a:cs typeface="FangSong"/>
              </a:rPr>
              <a:t> </a:t>
            </a:r>
            <a:r>
              <a:rPr sz="1400" spc="-60" dirty="0">
                <a:solidFill>
                  <a:srgbClr val="000000">
                    <a:alpha val="100000"/>
                  </a:srgbClr>
                </a:solidFill>
                <a:latin typeface="Times New Roman"/>
                <a:ea typeface="Times New Roman"/>
                <a:cs typeface="Times New Roman"/>
              </a:rPr>
              <a:t>(SL223-2008)</a:t>
            </a:r>
            <a:endParaRPr lang="Times New Roman" altLang="Times New Roman" sz="1400" dirty="0"/>
          </a:p>
          <a:p>
            <a:pPr algn="l" rtl="0" eaLnBrk="0">
              <a:lnSpc>
                <a:spcPct val="102000"/>
              </a:lnSpc>
              <a:tabLst/>
            </a:pPr>
            <a:endParaRPr lang="Arial" altLang="Arial" sz="1000" dirty="0"/>
          </a:p>
          <a:p>
            <a:pPr indent="467346" algn="l" rtl="0" eaLnBrk="0">
              <a:lnSpc>
                <a:spcPts val="1889"/>
              </a:lnSpc>
              <a:spcBef>
                <a:spcPts val="6"/>
              </a:spcBef>
              <a:tabLst/>
            </a:pPr>
            <a:r>
              <a:rPr sz="1400" spc="-50" dirty="0">
                <a:solidFill>
                  <a:srgbClr val="000000">
                    <a:alpha val="100000"/>
                  </a:srgbClr>
                </a:solidFill>
                <a:latin typeface="FangSong"/>
                <a:ea typeface="FangSong"/>
                <a:cs typeface="FangSong"/>
              </a:rPr>
              <a:t>（</a:t>
            </a:r>
            <a:r>
              <a:rPr sz="1400" spc="-50" dirty="0">
                <a:solidFill>
                  <a:srgbClr val="000000">
                    <a:alpha val="100000"/>
                  </a:srgbClr>
                </a:solidFill>
                <a:latin typeface="Times New Roman"/>
                <a:ea typeface="Times New Roman"/>
                <a:cs typeface="Times New Roman"/>
              </a:rPr>
              <a:t>6</a:t>
            </a:r>
            <a:r>
              <a:rPr sz="1400" spc="5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a:t>
            </a:r>
            <a:r>
              <a:rPr sz="1400" spc="-700" dirty="0">
                <a:solidFill>
                  <a:srgbClr val="000000">
                    <a:alpha val="100000"/>
                  </a:srgbClr>
                </a:solidFill>
                <a:latin typeface="FangSong"/>
                <a:ea typeface="FangSong"/>
                <a:cs typeface="FangSong"/>
              </a:rPr>
              <a:t> </a:t>
            </a:r>
            <a:r>
              <a:rPr sz="1400" spc="-50" dirty="0">
                <a:solidFill>
                  <a:srgbClr val="000000">
                    <a:alpha val="100000"/>
                  </a:srgbClr>
                </a:solidFill>
                <a:latin typeface="FangSong"/>
                <a:ea typeface="FangSong"/>
                <a:cs typeface="FangSong"/>
              </a:rPr>
              <a:t>《水利工程施工质量检验与评定规范》</a:t>
            </a:r>
            <a:r>
              <a:rPr sz="1400" spc="-60" dirty="0">
                <a:solidFill>
                  <a:srgbClr val="000000">
                    <a:alpha val="100000"/>
                  </a:srgbClr>
                </a:solidFill>
                <a:latin typeface="FangSong"/>
                <a:ea typeface="FangSong"/>
                <a:cs typeface="FangSong"/>
              </a:rPr>
              <a:t> </a:t>
            </a:r>
            <a:r>
              <a:rPr sz="1400" spc="-50" dirty="0">
                <a:solidFill>
                  <a:srgbClr val="000000">
                    <a:alpha val="100000"/>
                  </a:srgbClr>
                </a:solidFill>
                <a:latin typeface="FangSong"/>
                <a:ea typeface="FangSong"/>
                <a:cs typeface="FangSong"/>
              </a:rPr>
              <a:t>（</a:t>
            </a:r>
            <a:r>
              <a:rPr sz="1400" spc="-50" dirty="0">
                <a:solidFill>
                  <a:srgbClr val="000000">
                    <a:alpha val="100000"/>
                  </a:srgbClr>
                </a:solidFill>
                <a:latin typeface="Times New Roman"/>
                <a:ea typeface="Times New Roman"/>
                <a:cs typeface="Times New Roman"/>
              </a:rPr>
              <a:t>DB32/T</a:t>
            </a:r>
            <a:r>
              <a:rPr sz="1400" spc="-2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Times New Roman"/>
                <a:ea typeface="Times New Roman"/>
                <a:cs typeface="Times New Roman"/>
              </a:rPr>
              <a:t>2334-2013</a:t>
            </a:r>
            <a:r>
              <a:rPr sz="1400" spc="-50" dirty="0">
                <a:solidFill>
                  <a:srgbClr val="000000">
                    <a:alpha val="100000"/>
                  </a:srgbClr>
                </a:solidFill>
                <a:latin typeface="FangSong"/>
                <a:ea typeface="FangSong"/>
                <a:cs typeface="FangSong"/>
              </a:rPr>
              <a:t>）</a:t>
            </a:r>
            <a:endParaRPr lang="FangSong" altLang="FangSong" sz="1400" dirty="0"/>
          </a:p>
        </p:txBody>
      </p:sp>
      <p:sp>
        <p:nvSpPr>
          <p:cNvPr id="4" name="textbox 4"/>
          <p:cNvSpPr/>
          <p:nvPr/>
        </p:nvSpPr>
        <p:spPr>
          <a:xfrm>
            <a:off x="7689866" y="1811287"/>
            <a:ext cx="6012815" cy="5578475"/>
          </a:xfrm>
          <a:prstGeom prst="rect">
            <a:avLst/>
          </a:prstGeom>
        </p:spPr>
        <p:txBody>
          <a:bodyPr vert="horz" wrap="square" lIns="0" tIns="0" rIns="0" bIns="0"/>
          <a:lstStyle/>
          <a:p>
            <a:pPr algn="l" rtl="0" eaLnBrk="0">
              <a:lnSpc>
                <a:spcPct val="85045"/>
              </a:lnSpc>
              <a:tabLst/>
            </a:pPr>
            <a:endParaRPr lang="Arial" altLang="Arial" sz="100" dirty="0"/>
          </a:p>
          <a:p>
            <a:pPr indent="464311" algn="l" rtl="0" eaLnBrk="0">
              <a:lnSpc>
                <a:spcPct val="96000"/>
              </a:lnSpc>
              <a:tabLst/>
            </a:pPr>
            <a:r>
              <a:rPr sz="1400" spc="-40" dirty="0">
                <a:solidFill>
                  <a:srgbClr val="000000">
                    <a:alpha val="100000"/>
                  </a:srgbClr>
                </a:solidFill>
                <a:latin typeface="FangSong"/>
                <a:ea typeface="FangSong"/>
                <a:cs typeface="FangSong"/>
              </a:rPr>
              <a:t>（</a:t>
            </a:r>
            <a:r>
              <a:rPr sz="1400" spc="-40" dirty="0">
                <a:solidFill>
                  <a:srgbClr val="000000">
                    <a:alpha val="100000"/>
                  </a:srgbClr>
                </a:solidFill>
                <a:latin typeface="Times New Roman"/>
                <a:ea typeface="Times New Roman"/>
                <a:cs typeface="Times New Roman"/>
              </a:rPr>
              <a:t>7</a:t>
            </a:r>
            <a:r>
              <a:rPr sz="1400" spc="-140" dirty="0">
                <a:solidFill>
                  <a:srgbClr val="000000">
                    <a:alpha val="100000"/>
                  </a:srgbClr>
                </a:solidFill>
                <a:latin typeface="Times New Roman"/>
                <a:ea typeface="Times New Roman"/>
                <a:cs typeface="Times New Roman"/>
              </a:rPr>
              <a:t> </a:t>
            </a:r>
            <a:r>
              <a:rPr sz="1400" spc="-40" dirty="0">
                <a:solidFill>
                  <a:srgbClr val="000000">
                    <a:alpha val="100000"/>
                  </a:srgbClr>
                </a:solidFill>
                <a:latin typeface="FangSong"/>
                <a:ea typeface="FangSong"/>
                <a:cs typeface="FangSong"/>
              </a:rPr>
              <a:t>）国家、地方政府有关法律、法规及相应规范、标准</a:t>
            </a:r>
            <a:endParaRPr lang="FangSong" altLang="FangSong" sz="1400" dirty="0"/>
          </a:p>
          <a:p>
            <a:pPr algn="l" rtl="0" eaLnBrk="0">
              <a:lnSpc>
                <a:spcPct val="145000"/>
              </a:lnSpc>
              <a:tabLst/>
            </a:pPr>
            <a:endParaRPr lang="Arial" altLang="Arial" sz="1000" dirty="0"/>
          </a:p>
          <a:p>
            <a:pPr indent="45511" algn="l" rtl="0" eaLnBrk="0">
              <a:lnSpc>
                <a:spcPts val="1827"/>
              </a:lnSpc>
              <a:spcBef>
                <a:spcPts val="454"/>
              </a:spcBef>
              <a:tabLst/>
            </a:pPr>
            <a:r>
              <a:rPr sz="1500" spc="50" dirty="0">
                <a:solidFill>
                  <a:srgbClr val="000000">
                    <a:alpha val="100000"/>
                  </a:srgbClr>
                </a:solidFill>
                <a:latin typeface="FangSong"/>
                <a:ea typeface="FangSong"/>
                <a:cs typeface="FangSong"/>
              </a:rPr>
              <a:t>四、工程设计</a:t>
            </a:r>
            <a:endParaRPr lang="FangSong" altLang="FangSong" sz="1500" dirty="0"/>
          </a:p>
          <a:p>
            <a:pPr algn="l" rtl="0" eaLnBrk="0">
              <a:lnSpc>
                <a:spcPct val="145000"/>
              </a:lnSpc>
              <a:tabLst/>
            </a:pPr>
            <a:endParaRPr lang="Arial" altLang="Arial" sz="1000" dirty="0"/>
          </a:p>
          <a:p>
            <a:pPr indent="12700" algn="l" rtl="0" eaLnBrk="0">
              <a:lnSpc>
                <a:spcPct val="96000"/>
              </a:lnSpc>
              <a:spcBef>
                <a:spcPts val="426"/>
              </a:spcBef>
              <a:tabLst/>
            </a:pPr>
            <a:r>
              <a:rPr sz="1400" b="1" spc="-20" dirty="0">
                <a:solidFill>
                  <a:srgbClr val="000000">
                    <a:alpha val="100000"/>
                  </a:srgbClr>
                </a:solidFill>
                <a:latin typeface="Times New Roman"/>
                <a:ea typeface="Times New Roman"/>
                <a:cs typeface="Times New Roman"/>
              </a:rPr>
              <a:t>4.1</a:t>
            </a:r>
            <a:r>
              <a:rPr sz="1400" spc="12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设计水位</a:t>
            </a:r>
            <a:endParaRPr lang="FangSong" altLang="FangSong" sz="1400" dirty="0"/>
          </a:p>
          <a:p>
            <a:pPr indent="367911" algn="l" rtl="0" eaLnBrk="0">
              <a:lnSpc>
                <a:spcPct val="96000"/>
              </a:lnSpc>
              <a:spcBef>
                <a:spcPts val="1507"/>
              </a:spcBef>
              <a:tabLst/>
            </a:pPr>
            <a:r>
              <a:rPr sz="1400" spc="-30" dirty="0">
                <a:solidFill>
                  <a:srgbClr val="000000">
                    <a:alpha val="100000"/>
                  </a:srgbClr>
                </a:solidFill>
                <a:latin typeface="FangSong"/>
                <a:ea typeface="FangSong"/>
                <a:cs typeface="FangSong"/>
              </a:rPr>
              <a:t>主要河道正常水位</a:t>
            </a:r>
            <a:r>
              <a:rPr sz="1400" spc="-90" dirty="0">
                <a:solidFill>
                  <a:srgbClr val="000000">
                    <a:alpha val="100000"/>
                  </a:srgbClr>
                </a:solidFill>
                <a:latin typeface="FangSong"/>
                <a:ea typeface="FangSong"/>
                <a:cs typeface="FangSong"/>
              </a:rPr>
              <a:t> </a:t>
            </a:r>
            <a:r>
              <a:rPr sz="1400" spc="-30" dirty="0">
                <a:solidFill>
                  <a:srgbClr val="000000">
                    <a:alpha val="100000"/>
                  </a:srgbClr>
                </a:solidFill>
                <a:latin typeface="Times New Roman"/>
                <a:ea typeface="Times New Roman"/>
                <a:cs typeface="Times New Roman"/>
              </a:rPr>
              <a:t>1.40m</a:t>
            </a:r>
            <a:r>
              <a:rPr sz="1400" spc="-150" dirty="0">
                <a:solidFill>
                  <a:srgbClr val="000000">
                    <a:alpha val="100000"/>
                  </a:srgbClr>
                </a:solidFill>
                <a:latin typeface="Times New Roman"/>
                <a:ea typeface="Times New Roman"/>
                <a:cs typeface="Times New Roman"/>
              </a:rPr>
              <a:t> </a:t>
            </a:r>
            <a:r>
              <a:rPr sz="1400" spc="-30" dirty="0">
                <a:solidFill>
                  <a:srgbClr val="000000">
                    <a:alpha val="100000"/>
                  </a:srgbClr>
                </a:solidFill>
                <a:latin typeface="FangSong"/>
                <a:ea typeface="FangSong"/>
                <a:cs typeface="FangSong"/>
              </a:rPr>
              <a:t>，警戒水位</a:t>
            </a:r>
            <a:r>
              <a:rPr sz="1400" spc="-200" dirty="0">
                <a:solidFill>
                  <a:srgbClr val="000000">
                    <a:alpha val="100000"/>
                  </a:srgbClr>
                </a:solidFill>
                <a:latin typeface="FangSong"/>
                <a:ea typeface="FangSong"/>
                <a:cs typeface="FangSong"/>
              </a:rPr>
              <a:t> </a:t>
            </a:r>
            <a:r>
              <a:rPr sz="1400" spc="-30" dirty="0">
                <a:solidFill>
                  <a:srgbClr val="000000">
                    <a:alpha val="100000"/>
                  </a:srgbClr>
                </a:solidFill>
                <a:latin typeface="Times New Roman"/>
                <a:ea typeface="Times New Roman"/>
                <a:cs typeface="Times New Roman"/>
              </a:rPr>
              <a:t>1.80m</a:t>
            </a:r>
            <a:r>
              <a:rPr sz="1400" spc="-150" dirty="0">
                <a:solidFill>
                  <a:srgbClr val="000000">
                    <a:alpha val="100000"/>
                  </a:srgbClr>
                </a:solidFill>
                <a:latin typeface="Times New Roman"/>
                <a:ea typeface="Times New Roman"/>
                <a:cs typeface="Times New Roman"/>
              </a:rPr>
              <a:t> </a:t>
            </a:r>
            <a:r>
              <a:rPr sz="1400" spc="-30" dirty="0">
                <a:solidFill>
                  <a:srgbClr val="000000">
                    <a:alpha val="100000"/>
                  </a:srgbClr>
                </a:solidFill>
                <a:latin typeface="FangSong"/>
                <a:ea typeface="FangSong"/>
                <a:cs typeface="FangSong"/>
              </a:rPr>
              <a:t>。</a:t>
            </a:r>
            <a:r>
              <a:rPr sz="1400" spc="-700" dirty="0">
                <a:solidFill>
                  <a:srgbClr val="000000">
                    <a:alpha val="100000"/>
                  </a:srgbClr>
                </a:solidFill>
                <a:latin typeface="FangSong"/>
                <a:ea typeface="FangSong"/>
                <a:cs typeface="FangSong"/>
              </a:rPr>
              <a:t> </a:t>
            </a:r>
            <a:r>
              <a:rPr sz="1400" spc="-30" dirty="0">
                <a:solidFill>
                  <a:srgbClr val="000000">
                    <a:alpha val="100000"/>
                  </a:srgbClr>
                </a:solidFill>
                <a:latin typeface="FangSong"/>
                <a:ea typeface="FangSong"/>
                <a:cs typeface="FangSong"/>
              </a:rPr>
              <a:t>（国家八五高程）</a:t>
            </a:r>
            <a:endParaRPr lang="FangSong" altLang="FangSong" sz="1400" dirty="0"/>
          </a:p>
          <a:p>
            <a:pPr indent="12700" algn="l" rtl="0" eaLnBrk="0">
              <a:lnSpc>
                <a:spcPct val="96000"/>
              </a:lnSpc>
              <a:spcBef>
                <a:spcPts val="1513"/>
              </a:spcBef>
              <a:tabLst/>
            </a:pPr>
            <a:r>
              <a:rPr sz="1400" b="1" spc="-20" dirty="0">
                <a:solidFill>
                  <a:srgbClr val="000000">
                    <a:alpha val="100000"/>
                  </a:srgbClr>
                </a:solidFill>
                <a:latin typeface="Times New Roman"/>
                <a:ea typeface="Times New Roman"/>
                <a:cs typeface="Times New Roman"/>
              </a:rPr>
              <a:t>4.2</a:t>
            </a:r>
            <a:r>
              <a:rPr sz="1400" spc="5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环境条件</a:t>
            </a:r>
            <a:endParaRPr lang="FangSong" altLang="FangSong" sz="1400" dirty="0"/>
          </a:p>
          <a:p>
            <a:pPr indent="363629" algn="l" rtl="0" eaLnBrk="0">
              <a:lnSpc>
                <a:spcPct val="96000"/>
              </a:lnSpc>
              <a:spcBef>
                <a:spcPts val="1507"/>
              </a:spcBef>
              <a:tabLst/>
            </a:pPr>
            <a:r>
              <a:rPr sz="1400" spc="-10" dirty="0">
                <a:solidFill>
                  <a:srgbClr val="000000">
                    <a:alpha val="100000"/>
                  </a:srgbClr>
                </a:solidFill>
                <a:latin typeface="FangSong"/>
                <a:ea typeface="FangSong"/>
                <a:cs typeface="FangSong"/>
              </a:rPr>
              <a:t>本次工程所处环境类别为二类和三类。</a:t>
            </a:r>
            <a:endParaRPr lang="FangSong" altLang="FangSong" sz="1400" dirty="0"/>
          </a:p>
          <a:p>
            <a:pPr indent="12700" algn="l" rtl="0" eaLnBrk="0">
              <a:lnSpc>
                <a:spcPct val="96000"/>
              </a:lnSpc>
              <a:spcBef>
                <a:spcPts val="1507"/>
              </a:spcBef>
              <a:tabLst/>
            </a:pPr>
            <a:r>
              <a:rPr sz="1400" b="1" spc="-20" dirty="0">
                <a:solidFill>
                  <a:srgbClr val="000000">
                    <a:alpha val="100000"/>
                  </a:srgbClr>
                </a:solidFill>
                <a:latin typeface="Times New Roman"/>
                <a:ea typeface="Times New Roman"/>
                <a:cs typeface="Times New Roman"/>
              </a:rPr>
              <a:t>4.3</a:t>
            </a:r>
            <a:r>
              <a:rPr sz="1400" spc="5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构造要求</a:t>
            </a:r>
            <a:endParaRPr lang="FangSong" altLang="FangSong" sz="1400" dirty="0"/>
          </a:p>
          <a:p>
            <a:pPr indent="372016" algn="l" rtl="0" eaLnBrk="0">
              <a:lnSpc>
                <a:spcPct val="95000"/>
              </a:lnSpc>
              <a:spcBef>
                <a:spcPts val="1508"/>
              </a:spcBef>
              <a:tabLst/>
            </a:pPr>
            <a:r>
              <a:rPr sz="1400" spc="-20" dirty="0">
                <a:solidFill>
                  <a:srgbClr val="000000">
                    <a:alpha val="100000"/>
                  </a:srgbClr>
                </a:solidFill>
                <a:latin typeface="Times New Roman"/>
                <a:ea typeface="Times New Roman"/>
                <a:cs typeface="Times New Roman"/>
              </a:rPr>
              <a:t>1</a:t>
            </a:r>
            <a:r>
              <a:rPr sz="1400" spc="10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、施工中应采用合理的施工工艺隔绝或减轻环境因素对结构的作用。</a:t>
            </a:r>
            <a:endParaRPr lang="FangSong" altLang="FangSong" sz="1400" dirty="0"/>
          </a:p>
          <a:p>
            <a:pPr indent="354886" algn="l" rtl="0" eaLnBrk="0">
              <a:lnSpc>
                <a:spcPct val="96000"/>
              </a:lnSpc>
              <a:spcBef>
                <a:spcPts val="1518"/>
              </a:spcBef>
              <a:tabLst/>
            </a:pPr>
            <a:r>
              <a:rPr sz="1400" spc="-20" dirty="0">
                <a:solidFill>
                  <a:srgbClr val="000000">
                    <a:alpha val="100000"/>
                  </a:srgbClr>
                </a:solidFill>
                <a:latin typeface="Times New Roman"/>
                <a:ea typeface="Times New Roman"/>
                <a:cs typeface="Times New Roman"/>
              </a:rPr>
              <a:t>2</a:t>
            </a:r>
            <a:r>
              <a:rPr sz="1400" spc="-2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、应按设计图纸所示控制构造缝宽度。</a:t>
            </a:r>
            <a:endParaRPr lang="FangSong" altLang="FangSong" sz="1400" dirty="0"/>
          </a:p>
          <a:p>
            <a:pPr indent="12700" algn="l" rtl="0" eaLnBrk="0">
              <a:lnSpc>
                <a:spcPct val="95000"/>
              </a:lnSpc>
              <a:spcBef>
                <a:spcPts val="1513"/>
              </a:spcBef>
              <a:tabLst/>
            </a:pPr>
            <a:r>
              <a:rPr sz="1400" b="1" spc="-20" dirty="0">
                <a:solidFill>
                  <a:srgbClr val="000000">
                    <a:alpha val="100000"/>
                  </a:srgbClr>
                </a:solidFill>
                <a:latin typeface="Times New Roman"/>
                <a:ea typeface="Times New Roman"/>
                <a:cs typeface="Times New Roman"/>
              </a:rPr>
              <a:t>4.4</a:t>
            </a:r>
            <a:r>
              <a:rPr sz="1400" spc="5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材料要求</a:t>
            </a:r>
            <a:endParaRPr lang="FangSong" altLang="FangSong" sz="1400" dirty="0"/>
          </a:p>
          <a:p>
            <a:pPr indent="12700" algn="l" rtl="0" eaLnBrk="0">
              <a:lnSpc>
                <a:spcPct val="98000"/>
              </a:lnSpc>
              <a:spcBef>
                <a:spcPts val="1523"/>
              </a:spcBef>
              <a:tabLst/>
            </a:pPr>
            <a:r>
              <a:rPr sz="1400" b="1" spc="-20" dirty="0">
                <a:solidFill>
                  <a:srgbClr val="000000">
                    <a:alpha val="100000"/>
                  </a:srgbClr>
                </a:solidFill>
                <a:latin typeface="Times New Roman"/>
                <a:ea typeface="Times New Roman"/>
                <a:cs typeface="Times New Roman"/>
              </a:rPr>
              <a:t>4.4.1</a:t>
            </a:r>
            <a:r>
              <a:rPr sz="1400" spc="6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混凝土</a:t>
            </a:r>
            <a:endParaRPr lang="FangSong" altLang="FangSong" sz="1400" dirty="0"/>
          </a:p>
          <a:p>
            <a:pPr indent="109232" algn="l" rtl="0" eaLnBrk="0">
              <a:lnSpc>
                <a:spcPct val="96000"/>
              </a:lnSpc>
              <a:spcBef>
                <a:spcPts val="1469"/>
              </a:spcBef>
              <a:tabLst/>
            </a:pPr>
            <a:r>
              <a:rPr sz="1400" spc="-50" dirty="0">
                <a:solidFill>
                  <a:srgbClr val="000000">
                    <a:alpha val="100000"/>
                  </a:srgbClr>
                </a:solidFill>
                <a:latin typeface="FangSong"/>
                <a:ea typeface="FangSong"/>
                <a:cs typeface="FangSong"/>
              </a:rPr>
              <a:t>（</a:t>
            </a:r>
            <a:r>
              <a:rPr sz="1400" spc="-50" dirty="0">
                <a:solidFill>
                  <a:srgbClr val="000000">
                    <a:alpha val="100000"/>
                  </a:srgbClr>
                </a:solidFill>
                <a:latin typeface="Times New Roman"/>
                <a:ea typeface="Times New Roman"/>
                <a:cs typeface="Times New Roman"/>
              </a:rPr>
              <a:t>1</a:t>
            </a:r>
            <a:r>
              <a:rPr sz="1400" spc="5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）路面</a:t>
            </a:r>
            <a:r>
              <a:rPr sz="1400" spc="-300" dirty="0">
                <a:solidFill>
                  <a:srgbClr val="000000">
                    <a:alpha val="100000"/>
                  </a:srgbClr>
                </a:solidFill>
                <a:latin typeface="FangSong"/>
                <a:ea typeface="FangSong"/>
                <a:cs typeface="FangSong"/>
              </a:rPr>
              <a:t> </a:t>
            </a:r>
            <a:r>
              <a:rPr sz="1400" spc="-50" dirty="0">
                <a:solidFill>
                  <a:srgbClr val="000000">
                    <a:alpha val="100000"/>
                  </a:srgbClr>
                </a:solidFill>
                <a:latin typeface="Times New Roman"/>
                <a:ea typeface="Times New Roman"/>
                <a:cs typeface="Times New Roman"/>
              </a:rPr>
              <a:t>C30</a:t>
            </a:r>
            <a:r>
              <a:rPr sz="1400" spc="-16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、预制桩强度等级</a:t>
            </a:r>
            <a:r>
              <a:rPr sz="1400" spc="-310" dirty="0">
                <a:solidFill>
                  <a:srgbClr val="000000">
                    <a:alpha val="100000"/>
                  </a:srgbClr>
                </a:solidFill>
                <a:latin typeface="FangSong"/>
                <a:ea typeface="FangSong"/>
                <a:cs typeface="FangSong"/>
              </a:rPr>
              <a:t> </a:t>
            </a:r>
            <a:r>
              <a:rPr sz="1400" spc="-50" dirty="0">
                <a:solidFill>
                  <a:srgbClr val="000000">
                    <a:alpha val="100000"/>
                  </a:srgbClr>
                </a:solidFill>
                <a:latin typeface="Times New Roman"/>
                <a:ea typeface="Times New Roman"/>
                <a:cs typeface="Times New Roman"/>
              </a:rPr>
              <a:t>C35</a:t>
            </a:r>
            <a:r>
              <a:rPr sz="1400" spc="-17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，其余强度除注明外均为</a:t>
            </a:r>
            <a:r>
              <a:rPr sz="1400" spc="-310" dirty="0">
                <a:solidFill>
                  <a:srgbClr val="000000">
                    <a:alpha val="100000"/>
                  </a:srgbClr>
                </a:solidFill>
                <a:latin typeface="FangSong"/>
                <a:ea typeface="FangSong"/>
                <a:cs typeface="FangSong"/>
              </a:rPr>
              <a:t> </a:t>
            </a:r>
            <a:r>
              <a:rPr sz="1400" spc="-50" dirty="0">
                <a:solidFill>
                  <a:srgbClr val="000000">
                    <a:alpha val="100000"/>
                  </a:srgbClr>
                </a:solidFill>
                <a:latin typeface="Times New Roman"/>
                <a:ea typeface="Times New Roman"/>
                <a:cs typeface="Times New Roman"/>
              </a:rPr>
              <a:t>C25</a:t>
            </a:r>
            <a:r>
              <a:rPr sz="1400" spc="-50" dirty="0">
                <a:solidFill>
                  <a:srgbClr val="000000">
                    <a:alpha val="100000"/>
                  </a:srgbClr>
                </a:solidFill>
                <a:latin typeface="FangSong"/>
                <a:ea typeface="FangSong"/>
                <a:cs typeface="FangSong"/>
              </a:rPr>
              <a:t>。</a:t>
            </a:r>
            <a:endParaRPr lang="FangSong" altLang="FangSong" sz="1400" dirty="0"/>
          </a:p>
          <a:p>
            <a:pPr indent="22870" algn="l" rtl="0" eaLnBrk="0">
              <a:lnSpc>
                <a:spcPct val="95000"/>
              </a:lnSpc>
              <a:spcBef>
                <a:spcPts val="1513"/>
              </a:spcBef>
              <a:tabLst/>
            </a:pPr>
            <a:r>
              <a:rPr sz="1400" spc="-40" dirty="0">
                <a:solidFill>
                  <a:srgbClr val="000000">
                    <a:alpha val="100000"/>
                  </a:srgbClr>
                </a:solidFill>
                <a:latin typeface="FangSong"/>
                <a:ea typeface="FangSong"/>
                <a:cs typeface="FangSong"/>
              </a:rPr>
              <a:t>混凝土耐久性基本要求不同环境类别下配筋混凝土耐久性应满足表</a:t>
            </a:r>
            <a:r>
              <a:rPr sz="1400" spc="-240" dirty="0">
                <a:solidFill>
                  <a:srgbClr val="000000">
                    <a:alpha val="100000"/>
                  </a:srgbClr>
                </a:solidFill>
                <a:latin typeface="FangSong"/>
                <a:ea typeface="FangSong"/>
                <a:cs typeface="FangSong"/>
              </a:rPr>
              <a:t> </a:t>
            </a:r>
            <a:r>
              <a:rPr sz="1400" spc="-40" dirty="0">
                <a:solidFill>
                  <a:srgbClr val="000000">
                    <a:alpha val="100000"/>
                  </a:srgbClr>
                </a:solidFill>
                <a:latin typeface="Times New Roman"/>
                <a:ea typeface="Times New Roman"/>
                <a:cs typeface="Times New Roman"/>
              </a:rPr>
              <a:t>4-</a:t>
            </a:r>
            <a:r>
              <a:rPr sz="1400" spc="-180" dirty="0">
                <a:solidFill>
                  <a:srgbClr val="000000">
                    <a:alpha val="100000"/>
                  </a:srgbClr>
                </a:solidFill>
                <a:latin typeface="Times New Roman"/>
                <a:ea typeface="Times New Roman"/>
                <a:cs typeface="Times New Roman"/>
              </a:rPr>
              <a:t> </a:t>
            </a:r>
            <a:r>
              <a:rPr sz="1400" spc="-40" dirty="0">
                <a:solidFill>
                  <a:srgbClr val="000000">
                    <a:alpha val="100000"/>
                  </a:srgbClr>
                </a:solidFill>
                <a:latin typeface="Times New Roman"/>
                <a:ea typeface="Times New Roman"/>
                <a:cs typeface="Times New Roman"/>
              </a:rPr>
              <a:t>1</a:t>
            </a:r>
            <a:r>
              <a:rPr sz="1400" spc="110" dirty="0">
                <a:solidFill>
                  <a:srgbClr val="000000">
                    <a:alpha val="100000"/>
                  </a:srgbClr>
                </a:solidFill>
                <a:latin typeface="Times New Roman"/>
                <a:ea typeface="Times New Roman"/>
                <a:cs typeface="Times New Roman"/>
              </a:rPr>
              <a:t> </a:t>
            </a:r>
            <a:r>
              <a:rPr sz="1400" spc="-40" dirty="0">
                <a:solidFill>
                  <a:srgbClr val="000000">
                    <a:alpha val="100000"/>
                  </a:srgbClr>
                </a:solidFill>
                <a:latin typeface="FangSong"/>
                <a:ea typeface="FangSong"/>
                <a:cs typeface="FangSong"/>
              </a:rPr>
              <a:t>要求。</a:t>
            </a:r>
            <a:endParaRPr lang="FangSong" altLang="FangSong" sz="1400" dirty="0"/>
          </a:p>
          <a:p>
            <a:pPr algn="l" rtl="0" eaLnBrk="0">
              <a:lnSpc>
                <a:spcPct val="105000"/>
              </a:lnSpc>
              <a:tabLst/>
            </a:pPr>
            <a:endParaRPr lang="Arial" altLang="Arial" sz="1200" dirty="0"/>
          </a:p>
          <a:p>
            <a:pPr algn="l" rtl="0" eaLnBrk="0">
              <a:lnSpc>
                <a:spcPct val="10248"/>
              </a:lnSpc>
              <a:tabLst/>
            </a:pPr>
            <a:endParaRPr lang="Arial" altLang="Arial" sz="100" dirty="0"/>
          </a:p>
          <a:p>
            <a:pPr indent="2065114" algn="l" rtl="0" eaLnBrk="0">
              <a:lnSpc>
                <a:spcPct val="95000"/>
              </a:lnSpc>
              <a:tabLst/>
            </a:pPr>
            <a:r>
              <a:rPr sz="1400" spc="-20" dirty="0">
                <a:solidFill>
                  <a:srgbClr val="000000">
                    <a:alpha val="100000"/>
                  </a:srgbClr>
                </a:solidFill>
                <a:latin typeface="FangSong"/>
                <a:ea typeface="FangSong"/>
                <a:cs typeface="FangSong"/>
              </a:rPr>
              <a:t>表</a:t>
            </a:r>
            <a:r>
              <a:rPr sz="1400" spc="-230" dirty="0">
                <a:solidFill>
                  <a:srgbClr val="000000">
                    <a:alpha val="100000"/>
                  </a:srgbClr>
                </a:solidFill>
                <a:latin typeface="FangSong"/>
                <a:ea typeface="FangSong"/>
                <a:cs typeface="FangSong"/>
              </a:rPr>
              <a:t> </a:t>
            </a:r>
            <a:r>
              <a:rPr sz="1400" b="1" spc="-20" dirty="0">
                <a:solidFill>
                  <a:srgbClr val="000000">
                    <a:alpha val="100000"/>
                  </a:srgbClr>
                </a:solidFill>
                <a:latin typeface="Times New Roman"/>
                <a:ea typeface="Times New Roman"/>
                <a:cs typeface="Times New Roman"/>
              </a:rPr>
              <a:t>4-1</a:t>
            </a:r>
            <a:r>
              <a:rPr sz="1400" spc="2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配筋砼耐久性基本要求</a:t>
            </a:r>
            <a:endParaRPr lang="FangSong" altLang="FangSong" sz="1400" dirty="0"/>
          </a:p>
        </p:txBody>
      </p:sp>
      <p:graphicFrame>
        <p:nvGraphicFramePr>
          <p:cNvPr id="5" name="table 5"/>
          <p:cNvGraphicFramePr>
            <a:graphicFrameLocks noGrp="1"/>
          </p:cNvGraphicFramePr>
          <p:nvPr/>
        </p:nvGraphicFramePr>
        <p:xfrm>
          <a:off x="7786751" y="7460615"/>
          <a:ext cx="6331584" cy="1238250"/>
        </p:xfrm>
        <a:graphic>
          <a:graphicData uri="http://schemas.openxmlformats.org/drawingml/2006/table">
            <a:tbl>
              <a:tblPr/>
              <a:tblGrid>
                <a:gridCol w="6331584"/>
              </a:tblGrid>
              <a:tr h="1225550">
                <a:tc>
                  <a:txBody>
                    <a:bodyPr/>
                    <a:lstStyle/>
                    <a:p>
                      <a:pPr algn="l" rtl="0" eaLnBrk="0">
                        <a:lnSpc>
                          <a:spcPct val="100000"/>
                        </a:lnSpc>
                        <a:tabLst/>
                      </a:pPr>
                      <a:endParaRPr lang="Arial" altLang="Arial" sz="1000" dirty="0"/>
                    </a:p>
                  </a:txBody>
                  <a:tcPr marL="0" marR="0" marT="0" marB="0" vert="horz">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le 6"/>
          <p:cNvGraphicFramePr>
            <a:graphicFrameLocks noGrp="1"/>
          </p:cNvGraphicFramePr>
          <p:nvPr/>
        </p:nvGraphicFramePr>
        <p:xfrm>
          <a:off x="7798943" y="7472806"/>
          <a:ext cx="6307454" cy="1214120"/>
        </p:xfrm>
        <a:graphic>
          <a:graphicData uri="http://schemas.openxmlformats.org/drawingml/2006/table">
            <a:tbl>
              <a:tblPr/>
              <a:tblGrid>
                <a:gridCol w="768350"/>
                <a:gridCol w="1108710"/>
                <a:gridCol w="1108710"/>
                <a:gridCol w="1108710"/>
                <a:gridCol w="1107439"/>
                <a:gridCol w="1105535"/>
              </a:tblGrid>
              <a:tr h="603884">
                <a:tc>
                  <a:txBody>
                    <a:bodyPr/>
                    <a:lstStyle/>
                    <a:p>
                      <a:pPr algn="l" rtl="0" eaLnBrk="0">
                        <a:lnSpc>
                          <a:spcPct val="150000"/>
                        </a:lnSpc>
                        <a:tabLst/>
                      </a:pPr>
                      <a:endParaRPr lang="Arial" altLang="Arial" sz="1000" dirty="0"/>
                    </a:p>
                    <a:p>
                      <a:pPr indent="87527" algn="l" rtl="0" eaLnBrk="0">
                        <a:lnSpc>
                          <a:spcPts val="1371"/>
                        </a:lnSpc>
                        <a:spcBef>
                          <a:spcPts val="1"/>
                        </a:spcBef>
                        <a:tabLst/>
                      </a:pPr>
                      <a:r>
                        <a:rPr sz="1100" spc="80" dirty="0">
                          <a:solidFill>
                            <a:srgbClr val="000000">
                              <a:alpha val="100000"/>
                            </a:srgbClr>
                          </a:solidFill>
                          <a:latin typeface="FangSong"/>
                          <a:ea typeface="FangSong"/>
                          <a:cs typeface="FangSong"/>
                        </a:rPr>
                        <a:t>环境类别</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4000"/>
                        </a:lnSpc>
                        <a:tabLst/>
                      </a:pPr>
                      <a:endParaRPr lang="Arial" altLang="Arial" sz="500" dirty="0"/>
                    </a:p>
                    <a:p>
                      <a:pPr indent="109525" algn="l" rtl="0" eaLnBrk="0">
                        <a:lnSpc>
                          <a:spcPct val="93000"/>
                        </a:lnSpc>
                        <a:spcBef>
                          <a:spcPts val="1"/>
                        </a:spcBef>
                        <a:tabLst/>
                      </a:pPr>
                      <a:r>
                        <a:rPr sz="1100" spc="80" dirty="0">
                          <a:solidFill>
                            <a:srgbClr val="000000">
                              <a:alpha val="100000"/>
                            </a:srgbClr>
                          </a:solidFill>
                          <a:latin typeface="FangSong"/>
                          <a:ea typeface="FangSong"/>
                          <a:cs typeface="FangSong"/>
                        </a:rPr>
                        <a:t>混凝土最低强</a:t>
                      </a:r>
                      <a:endParaRPr lang="FangSong" altLang="FangSong" sz="1100" dirty="0"/>
                    </a:p>
                    <a:p>
                      <a:pPr indent="335686" algn="l" rtl="0" eaLnBrk="0">
                        <a:lnSpc>
                          <a:spcPts val="2340"/>
                        </a:lnSpc>
                        <a:tabLst/>
                      </a:pPr>
                      <a:r>
                        <a:rPr sz="1100" spc="70" dirty="0">
                          <a:solidFill>
                            <a:srgbClr val="000000">
                              <a:alpha val="100000"/>
                            </a:srgbClr>
                          </a:solidFill>
                          <a:latin typeface="FangSong"/>
                          <a:ea typeface="FangSong"/>
                          <a:cs typeface="FangSong"/>
                        </a:rPr>
                        <a:t>度等级</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4000"/>
                        </a:lnSpc>
                        <a:tabLst/>
                      </a:pPr>
                      <a:endParaRPr lang="Arial" altLang="Arial" sz="500" dirty="0"/>
                    </a:p>
                    <a:p>
                      <a:pPr indent="112115" algn="l" rtl="0" eaLnBrk="0">
                        <a:lnSpc>
                          <a:spcPts val="1371"/>
                        </a:lnSpc>
                        <a:spcBef>
                          <a:spcPts val="1"/>
                        </a:spcBef>
                        <a:tabLst/>
                      </a:pPr>
                      <a:r>
                        <a:rPr sz="1100" spc="80" dirty="0">
                          <a:solidFill>
                            <a:srgbClr val="000000">
                              <a:alpha val="100000"/>
                            </a:srgbClr>
                          </a:solidFill>
                          <a:latin typeface="FangSong"/>
                          <a:ea typeface="FangSong"/>
                          <a:cs typeface="FangSong"/>
                        </a:rPr>
                        <a:t>最小水泥用量</a:t>
                      </a:r>
                      <a:endParaRPr lang="FangSong" altLang="FangSong" sz="1100" dirty="0"/>
                    </a:p>
                    <a:p>
                      <a:pPr algn="l" rtl="0" eaLnBrk="0">
                        <a:lnSpc>
                          <a:spcPct val="104000"/>
                        </a:lnSpc>
                        <a:tabLst/>
                      </a:pPr>
                      <a:endParaRPr lang="Arial" altLang="Arial" sz="600" dirty="0"/>
                    </a:p>
                    <a:p>
                      <a:pPr indent="293776" algn="l" rtl="0" eaLnBrk="0">
                        <a:lnSpc>
                          <a:spcPts val="1613"/>
                        </a:lnSpc>
                        <a:spcBef>
                          <a:spcPts val="4"/>
                        </a:spcBef>
                        <a:tabLst/>
                      </a:pPr>
                      <a:r>
                        <a:rPr sz="1100" spc="-50" dirty="0">
                          <a:solidFill>
                            <a:srgbClr val="000000">
                              <a:alpha val="100000"/>
                            </a:srgbClr>
                          </a:solidFill>
                          <a:latin typeface="FangSong"/>
                          <a:ea typeface="FangSong"/>
                          <a:cs typeface="FangSong"/>
                        </a:rPr>
                        <a:t>（</a:t>
                      </a:r>
                      <a:r>
                        <a:rPr sz="1100" spc="-50" dirty="0">
                          <a:solidFill>
                            <a:srgbClr val="000000">
                              <a:alpha val="100000"/>
                            </a:srgbClr>
                          </a:solidFill>
                          <a:latin typeface="Times New Roman"/>
                          <a:ea typeface="Times New Roman"/>
                          <a:cs typeface="Times New Roman"/>
                        </a:rPr>
                        <a:t>kg/m3</a:t>
                      </a:r>
                      <a:r>
                        <a:rPr sz="1100" spc="-50" dirty="0">
                          <a:solidFill>
                            <a:srgbClr val="000000">
                              <a:alpha val="100000"/>
                            </a:srgbClr>
                          </a:solidFill>
                          <a:latin typeface="FangSong"/>
                          <a:ea typeface="FangSong"/>
                          <a:cs typeface="FangSong"/>
                        </a:rPr>
                        <a:t>）</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50000"/>
                        </a:lnSpc>
                        <a:tabLst/>
                      </a:pPr>
                      <a:endParaRPr lang="Arial" altLang="Arial" sz="1000" dirty="0"/>
                    </a:p>
                    <a:p>
                      <a:pPr indent="187553" algn="l" rtl="0" eaLnBrk="0">
                        <a:lnSpc>
                          <a:spcPts val="1371"/>
                        </a:lnSpc>
                        <a:spcBef>
                          <a:spcPts val="1"/>
                        </a:spcBef>
                        <a:tabLst/>
                      </a:pPr>
                      <a:r>
                        <a:rPr sz="1100" spc="70" dirty="0">
                          <a:solidFill>
                            <a:srgbClr val="000000">
                              <a:alpha val="100000"/>
                            </a:srgbClr>
                          </a:solidFill>
                          <a:latin typeface="FangSong"/>
                          <a:ea typeface="FangSong"/>
                          <a:cs typeface="FangSong"/>
                        </a:rPr>
                        <a:t>最大水灰比</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4000"/>
                        </a:lnSpc>
                        <a:tabLst/>
                      </a:pPr>
                      <a:endParaRPr lang="Arial" altLang="Arial" sz="500" dirty="0"/>
                    </a:p>
                    <a:p>
                      <a:pPr indent="110579" algn="l" rtl="0" eaLnBrk="0">
                        <a:lnSpc>
                          <a:spcPct val="93000"/>
                        </a:lnSpc>
                        <a:spcBef>
                          <a:spcPts val="1"/>
                        </a:spcBef>
                        <a:tabLst/>
                      </a:pPr>
                      <a:r>
                        <a:rPr sz="1100" spc="80" dirty="0">
                          <a:solidFill>
                            <a:srgbClr val="000000">
                              <a:alpha val="100000"/>
                            </a:srgbClr>
                          </a:solidFill>
                          <a:latin typeface="FangSong"/>
                          <a:ea typeface="FangSong"/>
                          <a:cs typeface="FangSong"/>
                        </a:rPr>
                        <a:t>最大氯离子含</a:t>
                      </a:r>
                      <a:endParaRPr lang="FangSong" altLang="FangSong" sz="1100" dirty="0"/>
                    </a:p>
                    <a:p>
                      <a:pPr indent="274879" algn="l" rtl="0" eaLnBrk="0">
                        <a:lnSpc>
                          <a:spcPts val="2510"/>
                        </a:lnSpc>
                        <a:tabLst/>
                      </a:pPr>
                      <a:r>
                        <a:rPr sz="1100" spc="40" dirty="0">
                          <a:solidFill>
                            <a:srgbClr val="000000">
                              <a:alpha val="100000"/>
                            </a:srgbClr>
                          </a:solidFill>
                          <a:latin typeface="FangSong"/>
                          <a:ea typeface="FangSong"/>
                          <a:cs typeface="FangSong"/>
                        </a:rPr>
                        <a:t>量（</a:t>
                      </a:r>
                      <a:r>
                        <a:rPr sz="1100" spc="40" dirty="0">
                          <a:solidFill>
                            <a:srgbClr val="000000">
                              <a:alpha val="100000"/>
                            </a:srgbClr>
                          </a:solidFill>
                          <a:latin typeface="Times New Roman"/>
                          <a:ea typeface="Times New Roman"/>
                          <a:cs typeface="Times New Roman"/>
                        </a:rPr>
                        <a:t>%</a:t>
                      </a:r>
                      <a:r>
                        <a:rPr sz="1100" spc="40" dirty="0">
                          <a:solidFill>
                            <a:srgbClr val="000000">
                              <a:alpha val="100000"/>
                            </a:srgbClr>
                          </a:solidFill>
                          <a:latin typeface="FangSong"/>
                          <a:ea typeface="FangSong"/>
                          <a:cs typeface="FangSong"/>
                        </a:rPr>
                        <a:t>）</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4000"/>
                        </a:lnSpc>
                        <a:tabLst/>
                      </a:pPr>
                      <a:endParaRPr lang="Arial" altLang="Arial" sz="500" dirty="0"/>
                    </a:p>
                    <a:p>
                      <a:pPr indent="187288" algn="l" rtl="0" eaLnBrk="0">
                        <a:lnSpc>
                          <a:spcPct val="93000"/>
                        </a:lnSpc>
                        <a:spcBef>
                          <a:spcPts val="1"/>
                        </a:spcBef>
                        <a:tabLst/>
                      </a:pPr>
                      <a:r>
                        <a:rPr sz="1100" spc="70" dirty="0">
                          <a:solidFill>
                            <a:srgbClr val="000000">
                              <a:alpha val="100000"/>
                            </a:srgbClr>
                          </a:solidFill>
                          <a:latin typeface="FangSong"/>
                          <a:ea typeface="FangSong"/>
                          <a:cs typeface="FangSong"/>
                        </a:rPr>
                        <a:t>最大碱含量</a:t>
                      </a:r>
                      <a:endParaRPr lang="FangSong" altLang="FangSong" sz="1100" dirty="0"/>
                    </a:p>
                    <a:p>
                      <a:pPr indent="292761" algn="l" rtl="0" eaLnBrk="0">
                        <a:lnSpc>
                          <a:spcPts val="2510"/>
                        </a:lnSpc>
                        <a:tabLst/>
                      </a:pPr>
                      <a:r>
                        <a:rPr sz="1100" spc="-50" dirty="0">
                          <a:solidFill>
                            <a:srgbClr val="000000">
                              <a:alpha val="100000"/>
                            </a:srgbClr>
                          </a:solidFill>
                          <a:latin typeface="FangSong"/>
                          <a:ea typeface="FangSong"/>
                          <a:cs typeface="FangSong"/>
                        </a:rPr>
                        <a:t>（</a:t>
                      </a:r>
                      <a:r>
                        <a:rPr sz="1100" spc="-50" dirty="0">
                          <a:solidFill>
                            <a:srgbClr val="000000">
                              <a:alpha val="100000"/>
                            </a:srgbClr>
                          </a:solidFill>
                          <a:latin typeface="Times New Roman"/>
                          <a:ea typeface="Times New Roman"/>
                          <a:cs typeface="Times New Roman"/>
                        </a:rPr>
                        <a:t>kg/m3</a:t>
                      </a:r>
                      <a:r>
                        <a:rPr sz="1100" spc="-50" dirty="0">
                          <a:solidFill>
                            <a:srgbClr val="000000">
                              <a:alpha val="100000"/>
                            </a:srgbClr>
                          </a:solidFill>
                          <a:latin typeface="FangSong"/>
                          <a:ea typeface="FangSong"/>
                          <a:cs typeface="FangSong"/>
                        </a:rPr>
                        <a:t>）</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303529">
                <a:tc>
                  <a:txBody>
                    <a:bodyPr/>
                    <a:lstStyle/>
                    <a:p>
                      <a:pPr algn="l" rtl="0" eaLnBrk="0">
                        <a:lnSpc>
                          <a:spcPct val="100000"/>
                        </a:lnSpc>
                        <a:tabLst/>
                      </a:pPr>
                      <a:endParaRPr lang="Arial" altLang="Arial" sz="700" dirty="0"/>
                    </a:p>
                    <a:p>
                      <a:pPr indent="321005" algn="l" rtl="0" eaLnBrk="0">
                        <a:lnSpc>
                          <a:spcPct val="85000"/>
                        </a:lnSpc>
                        <a:spcBef>
                          <a:spcPts val="4"/>
                        </a:spcBef>
                        <a:tabLst/>
                      </a:pPr>
                      <a:r>
                        <a:rPr sz="1100" spc="0" dirty="0">
                          <a:solidFill>
                            <a:srgbClr val="000000">
                              <a:alpha val="100000"/>
                            </a:srgbClr>
                          </a:solidFill>
                          <a:latin typeface="FangSong"/>
                          <a:ea typeface="FangSong"/>
                          <a:cs typeface="FangSong"/>
                        </a:rPr>
                        <a:t>二</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600" dirty="0"/>
                    </a:p>
                    <a:p>
                      <a:pPr indent="433222" algn="l" rtl="0" eaLnBrk="0">
                        <a:lnSpc>
                          <a:spcPct val="82000"/>
                        </a:lnSpc>
                        <a:spcBef>
                          <a:spcPts val="5"/>
                        </a:spcBef>
                        <a:tabLst/>
                      </a:pPr>
                      <a:r>
                        <a:rPr sz="1100" spc="40" dirty="0">
                          <a:solidFill>
                            <a:srgbClr val="000000">
                              <a:alpha val="100000"/>
                            </a:srgbClr>
                          </a:solidFill>
                          <a:latin typeface="Times New Roman"/>
                          <a:ea typeface="Times New Roman"/>
                          <a:cs typeface="Times New Roman"/>
                        </a:rPr>
                        <a:t>C25</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600" dirty="0"/>
                    </a:p>
                    <a:p>
                      <a:pPr indent="443890" algn="l" rtl="0" eaLnBrk="0">
                        <a:lnSpc>
                          <a:spcPct val="82000"/>
                        </a:lnSpc>
                        <a:spcBef>
                          <a:spcPts val="5"/>
                        </a:spcBef>
                        <a:tabLst/>
                      </a:pPr>
                      <a:r>
                        <a:rPr sz="1100" spc="40" dirty="0">
                          <a:solidFill>
                            <a:srgbClr val="000000">
                              <a:alpha val="100000"/>
                            </a:srgbClr>
                          </a:solidFill>
                          <a:latin typeface="Times New Roman"/>
                          <a:ea typeface="Times New Roman"/>
                          <a:cs typeface="Times New Roman"/>
                        </a:rPr>
                        <a:t>280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600" dirty="0"/>
                    </a:p>
                    <a:p>
                      <a:pPr indent="427126" algn="l" rtl="0" eaLnBrk="0">
                        <a:lnSpc>
                          <a:spcPct val="82000"/>
                        </a:lnSpc>
                        <a:spcBef>
                          <a:spcPts val="5"/>
                        </a:spcBef>
                        <a:tabLst/>
                      </a:pPr>
                      <a:r>
                        <a:rPr sz="1100" spc="30" dirty="0">
                          <a:solidFill>
                            <a:srgbClr val="000000">
                              <a:alpha val="100000"/>
                            </a:srgbClr>
                          </a:solidFill>
                          <a:latin typeface="Times New Roman"/>
                          <a:ea typeface="Times New Roman"/>
                          <a:cs typeface="Times New Roman"/>
                        </a:rPr>
                        <a:t>0.55</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600" dirty="0"/>
                    </a:p>
                    <a:p>
                      <a:pPr indent="464465" algn="l" rtl="0" eaLnBrk="0">
                        <a:lnSpc>
                          <a:spcPct val="82000"/>
                        </a:lnSpc>
                        <a:spcBef>
                          <a:spcPts val="5"/>
                        </a:spcBef>
                        <a:tabLst/>
                      </a:pPr>
                      <a:r>
                        <a:rPr sz="1100" spc="20" dirty="0">
                          <a:solidFill>
                            <a:srgbClr val="000000">
                              <a:alpha val="100000"/>
                            </a:srgbClr>
                          </a:solidFill>
                          <a:latin typeface="Times New Roman"/>
                          <a:ea typeface="Times New Roman"/>
                          <a:cs typeface="Times New Roman"/>
                        </a:rPr>
                        <a:t>0.3</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600" dirty="0"/>
                    </a:p>
                    <a:p>
                      <a:pPr indent="465721" algn="l" rtl="0" eaLnBrk="0">
                        <a:lnSpc>
                          <a:spcPct val="82000"/>
                        </a:lnSpc>
                        <a:spcBef>
                          <a:spcPts val="5"/>
                        </a:spcBef>
                        <a:tabLst/>
                      </a:pPr>
                      <a:r>
                        <a:rPr sz="1100" spc="20" dirty="0">
                          <a:solidFill>
                            <a:srgbClr val="000000">
                              <a:alpha val="100000"/>
                            </a:srgbClr>
                          </a:solidFill>
                          <a:latin typeface="Times New Roman"/>
                          <a:ea typeface="Times New Roman"/>
                          <a:cs typeface="Times New Roman"/>
                        </a:rPr>
                        <a:t>3.0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306704">
                <a:tc>
                  <a:txBody>
                    <a:bodyPr/>
                    <a:lstStyle/>
                    <a:p>
                      <a:pPr algn="l" rtl="0" eaLnBrk="0">
                        <a:lnSpc>
                          <a:spcPct val="106000"/>
                        </a:lnSpc>
                        <a:tabLst/>
                      </a:pPr>
                      <a:endParaRPr lang="Arial" altLang="Arial" sz="600" dirty="0"/>
                    </a:p>
                    <a:p>
                      <a:pPr indent="320395" algn="l" rtl="0" eaLnBrk="0">
                        <a:lnSpc>
                          <a:spcPct val="86000"/>
                        </a:lnSpc>
                        <a:spcBef>
                          <a:spcPts val="4"/>
                        </a:spcBef>
                        <a:tabLst/>
                      </a:pPr>
                      <a:r>
                        <a:rPr sz="1100" spc="0" dirty="0">
                          <a:solidFill>
                            <a:srgbClr val="000000">
                              <a:alpha val="100000"/>
                            </a:srgbClr>
                          </a:solidFill>
                          <a:latin typeface="FangSong"/>
                          <a:ea typeface="FangSong"/>
                          <a:cs typeface="FangSong"/>
                        </a:rPr>
                        <a:t>三</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600" dirty="0"/>
                    </a:p>
                    <a:p>
                      <a:pPr indent="433222" algn="l" rtl="0" eaLnBrk="0">
                        <a:lnSpc>
                          <a:spcPct val="82000"/>
                        </a:lnSpc>
                        <a:spcBef>
                          <a:spcPts val="3"/>
                        </a:spcBef>
                        <a:tabLst/>
                      </a:pPr>
                      <a:r>
                        <a:rPr sz="1100" spc="40" dirty="0">
                          <a:solidFill>
                            <a:srgbClr val="000000">
                              <a:alpha val="100000"/>
                            </a:srgbClr>
                          </a:solidFill>
                          <a:latin typeface="Times New Roman"/>
                          <a:ea typeface="Times New Roman"/>
                          <a:cs typeface="Times New Roman"/>
                        </a:rPr>
                        <a:t>C25</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600" dirty="0"/>
                    </a:p>
                    <a:p>
                      <a:pPr indent="446938" algn="l" rtl="0" eaLnBrk="0">
                        <a:lnSpc>
                          <a:spcPct val="82000"/>
                        </a:lnSpc>
                        <a:spcBef>
                          <a:spcPts val="3"/>
                        </a:spcBef>
                        <a:tabLst/>
                      </a:pPr>
                      <a:r>
                        <a:rPr sz="1100" spc="30" dirty="0">
                          <a:solidFill>
                            <a:srgbClr val="000000">
                              <a:alpha val="100000"/>
                            </a:srgbClr>
                          </a:solidFill>
                          <a:latin typeface="Times New Roman"/>
                          <a:ea typeface="Times New Roman"/>
                          <a:cs typeface="Times New Roman"/>
                        </a:rPr>
                        <a:t>300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600" dirty="0"/>
                    </a:p>
                    <a:p>
                      <a:pPr indent="427126" algn="l" rtl="0" eaLnBrk="0">
                        <a:lnSpc>
                          <a:spcPct val="82000"/>
                        </a:lnSpc>
                        <a:spcBef>
                          <a:spcPts val="3"/>
                        </a:spcBef>
                        <a:tabLst/>
                      </a:pPr>
                      <a:r>
                        <a:rPr sz="1100" spc="30" dirty="0">
                          <a:solidFill>
                            <a:srgbClr val="000000">
                              <a:alpha val="100000"/>
                            </a:srgbClr>
                          </a:solidFill>
                          <a:latin typeface="Times New Roman"/>
                          <a:ea typeface="Times New Roman"/>
                          <a:cs typeface="Times New Roman"/>
                        </a:rPr>
                        <a:t>0.50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600" dirty="0"/>
                    </a:p>
                    <a:p>
                      <a:pPr indent="464465" algn="l" rtl="0" eaLnBrk="0">
                        <a:lnSpc>
                          <a:spcPct val="82000"/>
                        </a:lnSpc>
                        <a:spcBef>
                          <a:spcPts val="3"/>
                        </a:spcBef>
                        <a:tabLst/>
                      </a:pPr>
                      <a:r>
                        <a:rPr sz="1100" spc="20" dirty="0">
                          <a:solidFill>
                            <a:srgbClr val="000000">
                              <a:alpha val="100000"/>
                            </a:srgbClr>
                          </a:solidFill>
                          <a:latin typeface="Times New Roman"/>
                          <a:ea typeface="Times New Roman"/>
                          <a:cs typeface="Times New Roman"/>
                        </a:rPr>
                        <a:t>0.2</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600" dirty="0"/>
                    </a:p>
                    <a:p>
                      <a:pPr indent="465721" algn="l" rtl="0" eaLnBrk="0">
                        <a:lnSpc>
                          <a:spcPct val="82000"/>
                        </a:lnSpc>
                        <a:spcBef>
                          <a:spcPts val="3"/>
                        </a:spcBef>
                        <a:tabLst/>
                      </a:pPr>
                      <a:r>
                        <a:rPr sz="1100" spc="20" dirty="0">
                          <a:solidFill>
                            <a:srgbClr val="000000">
                              <a:alpha val="100000"/>
                            </a:srgbClr>
                          </a:solidFill>
                          <a:latin typeface="Times New Roman"/>
                          <a:ea typeface="Times New Roman"/>
                          <a:cs typeface="Times New Roman"/>
                        </a:rPr>
                        <a:t>3.0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sp>
        <p:nvSpPr>
          <p:cNvPr id="7" name="textbox 7"/>
          <p:cNvSpPr/>
          <p:nvPr/>
        </p:nvSpPr>
        <p:spPr>
          <a:xfrm>
            <a:off x="7697499" y="8795778"/>
            <a:ext cx="6523990" cy="629919"/>
          </a:xfrm>
          <a:prstGeom prst="rect">
            <a:avLst/>
          </a:prstGeom>
        </p:spPr>
        <p:txBody>
          <a:bodyPr vert="horz" wrap="square" lIns="0" tIns="0" rIns="0" bIns="0"/>
          <a:lstStyle/>
          <a:p>
            <a:pPr algn="l" rtl="0" eaLnBrk="0">
              <a:lnSpc>
                <a:spcPct val="89928"/>
              </a:lnSpc>
              <a:tabLst/>
            </a:pPr>
            <a:endParaRPr lang="Arial" altLang="Arial" sz="100" dirty="0"/>
          </a:p>
          <a:p>
            <a:pPr indent="101600" algn="l" rtl="0" eaLnBrk="0">
              <a:lnSpc>
                <a:spcPct val="95000"/>
              </a:lnSpc>
              <a:tabLst/>
            </a:pPr>
            <a:r>
              <a:rPr sz="1400" spc="-100" dirty="0">
                <a:solidFill>
                  <a:srgbClr val="000000">
                    <a:alpha val="100000"/>
                  </a:srgbClr>
                </a:solidFill>
                <a:latin typeface="FangSong"/>
                <a:ea typeface="FangSong"/>
                <a:cs typeface="FangSong"/>
              </a:rPr>
              <a:t>（</a:t>
            </a:r>
            <a:r>
              <a:rPr sz="1400" spc="-100" dirty="0">
                <a:solidFill>
                  <a:srgbClr val="000000">
                    <a:alpha val="100000"/>
                  </a:srgbClr>
                </a:solidFill>
                <a:latin typeface="Times New Roman"/>
                <a:ea typeface="Times New Roman"/>
                <a:cs typeface="Times New Roman"/>
              </a:rPr>
              <a:t>2</a:t>
            </a:r>
            <a:r>
              <a:rPr sz="1400" spc="-40" dirty="0">
                <a:solidFill>
                  <a:srgbClr val="000000">
                    <a:alpha val="100000"/>
                  </a:srgbClr>
                </a:solidFill>
                <a:latin typeface="Times New Roman"/>
                <a:ea typeface="Times New Roman"/>
                <a:cs typeface="Times New Roman"/>
              </a:rPr>
              <a:t> </a:t>
            </a:r>
            <a:r>
              <a:rPr sz="1400" spc="-100" dirty="0">
                <a:solidFill>
                  <a:srgbClr val="000000">
                    <a:alpha val="100000"/>
                  </a:srgbClr>
                </a:solidFill>
                <a:latin typeface="FangSong"/>
                <a:ea typeface="FangSong"/>
                <a:cs typeface="FangSong"/>
              </a:rPr>
              <a:t>）混凝土原材料要求</a:t>
            </a:r>
            <a:endParaRPr lang="FangSong" altLang="FangSong" sz="1400" dirty="0"/>
          </a:p>
          <a:p>
            <a:pPr algn="l" rtl="0" eaLnBrk="0">
              <a:lnSpc>
                <a:spcPct val="105000"/>
              </a:lnSpc>
              <a:tabLst/>
            </a:pPr>
            <a:endParaRPr lang="Arial" altLang="Arial" sz="1000" dirty="0"/>
          </a:p>
          <a:p>
            <a:pPr indent="361930" algn="l" rtl="0" eaLnBrk="0">
              <a:lnSpc>
                <a:spcPts val="1889"/>
              </a:lnSpc>
              <a:spcBef>
                <a:spcPts val="3"/>
              </a:spcBef>
              <a:tabLst/>
            </a:pPr>
            <a:r>
              <a:rPr sz="1400" spc="-50" dirty="0">
                <a:solidFill>
                  <a:srgbClr val="000000">
                    <a:alpha val="100000"/>
                  </a:srgbClr>
                </a:solidFill>
                <a:latin typeface="SimSun"/>
                <a:ea typeface="SimSun"/>
                <a:cs typeface="SimSun"/>
              </a:rPr>
              <a:t>①</a:t>
            </a:r>
            <a:r>
              <a:rPr sz="1400" spc="-50" dirty="0">
                <a:solidFill>
                  <a:srgbClr val="000000">
                    <a:alpha val="100000"/>
                  </a:srgbClr>
                </a:solidFill>
                <a:latin typeface="FangSong"/>
                <a:ea typeface="FangSong"/>
                <a:cs typeface="FangSong"/>
              </a:rPr>
              <a:t>水泥：</a:t>
            </a:r>
            <a:r>
              <a:rPr sz="1400" spc="620" dirty="0">
                <a:solidFill>
                  <a:srgbClr val="000000">
                    <a:alpha val="100000"/>
                  </a:srgbClr>
                </a:solidFill>
                <a:latin typeface="FangSong"/>
                <a:ea typeface="FangSong"/>
                <a:cs typeface="FangSong"/>
              </a:rPr>
              <a:t> </a:t>
            </a:r>
            <a:r>
              <a:rPr sz="1400" spc="-50" dirty="0">
                <a:solidFill>
                  <a:srgbClr val="000000">
                    <a:alpha val="100000"/>
                  </a:srgbClr>
                </a:solidFill>
                <a:latin typeface="FangSong"/>
                <a:ea typeface="FangSong"/>
                <a:cs typeface="FangSong"/>
              </a:rPr>
              <a:t>采用普通硅酸盐水泥</a:t>
            </a:r>
            <a:r>
              <a:rPr sz="1400" spc="-50" dirty="0">
                <a:solidFill>
                  <a:srgbClr val="000000">
                    <a:alpha val="100000"/>
                  </a:srgbClr>
                </a:solidFill>
                <a:latin typeface="Times New Roman"/>
                <a:ea typeface="Times New Roman"/>
                <a:cs typeface="Times New Roman"/>
              </a:rPr>
              <a:t>(</a:t>
            </a:r>
            <a:r>
              <a:rPr sz="1400" spc="-50" dirty="0">
                <a:solidFill>
                  <a:srgbClr val="000000">
                    <a:alpha val="100000"/>
                  </a:srgbClr>
                </a:solidFill>
                <a:latin typeface="FangSong"/>
                <a:ea typeface="FangSong"/>
                <a:cs typeface="FangSong"/>
              </a:rPr>
              <a:t>强度等级不低于</a:t>
            </a:r>
            <a:r>
              <a:rPr sz="1400" spc="-340" dirty="0">
                <a:solidFill>
                  <a:srgbClr val="000000">
                    <a:alpha val="100000"/>
                  </a:srgbClr>
                </a:solidFill>
                <a:latin typeface="FangSong"/>
                <a:ea typeface="FangSong"/>
                <a:cs typeface="FangSong"/>
              </a:rPr>
              <a:t> </a:t>
            </a:r>
            <a:r>
              <a:rPr sz="1400" spc="-50" dirty="0">
                <a:solidFill>
                  <a:srgbClr val="000000">
                    <a:alpha val="100000"/>
                  </a:srgbClr>
                </a:solidFill>
                <a:latin typeface="Times New Roman"/>
                <a:ea typeface="Times New Roman"/>
                <a:cs typeface="Times New Roman"/>
              </a:rPr>
              <a:t>42.5</a:t>
            </a:r>
            <a:r>
              <a:rPr sz="1400" spc="11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级</a:t>
            </a:r>
            <a:r>
              <a:rPr sz="1400" spc="-50" dirty="0">
                <a:solidFill>
                  <a:srgbClr val="000000">
                    <a:alpha val="100000"/>
                  </a:srgbClr>
                </a:solidFill>
                <a:latin typeface="Times New Roman"/>
                <a:ea typeface="Times New Roman"/>
                <a:cs typeface="Times New Roman"/>
              </a:rPr>
              <a:t>)</a:t>
            </a:r>
            <a:r>
              <a:rPr sz="1400" spc="-50" dirty="0">
                <a:solidFill>
                  <a:srgbClr val="000000">
                    <a:alpha val="100000"/>
                  </a:srgbClr>
                </a:solidFill>
                <a:latin typeface="FangSong"/>
                <a:ea typeface="FangSong"/>
                <a:cs typeface="FangSong"/>
              </a:rPr>
              <a:t>，技术指标执行《通用硅</a:t>
            </a:r>
            <a:endParaRPr lang="FangSong" altLang="FangSong" sz="1400" dirty="0"/>
          </a:p>
        </p:txBody>
      </p:sp>
      <p:sp>
        <p:nvSpPr>
          <p:cNvPr id="8" name="textbox 8"/>
          <p:cNvSpPr/>
          <p:nvPr/>
        </p:nvSpPr>
        <p:spPr>
          <a:xfrm>
            <a:off x="5618345" y="1187132"/>
            <a:ext cx="3919854" cy="345440"/>
          </a:xfrm>
          <a:prstGeom prst="rect">
            <a:avLst/>
          </a:prstGeom>
        </p:spPr>
        <p:txBody>
          <a:bodyPr vert="horz" wrap="square" lIns="0" tIns="0" rIns="0" bIns="0"/>
          <a:lstStyle/>
          <a:p>
            <a:pPr algn="l" rtl="0" eaLnBrk="0">
              <a:lnSpc>
                <a:spcPct val="83330"/>
              </a:lnSpc>
              <a:tabLst/>
            </a:pPr>
            <a:endParaRPr lang="Arial" altLang="Arial" sz="100" dirty="0"/>
          </a:p>
          <a:p>
            <a:pPr indent="12700" algn="l" rtl="0" eaLnBrk="0">
              <a:lnSpc>
                <a:spcPct val="100000"/>
              </a:lnSpc>
              <a:tabLst/>
            </a:pPr>
            <a:r>
              <a:rPr sz="2100" spc="90" dirty="0">
                <a:solidFill>
                  <a:srgbClr val="000000">
                    <a:alpha val="100000"/>
                  </a:srgbClr>
                </a:solidFill>
                <a:latin typeface="FangSong"/>
                <a:ea typeface="FangSong"/>
                <a:cs typeface="FangSong"/>
              </a:rPr>
              <a:t>旺浩家庭农场棚间生产道路项目</a:t>
            </a:r>
            <a:endParaRPr lang="FangSong" altLang="FangSong" sz="2100" dirty="0"/>
          </a:p>
        </p:txBody>
      </p:sp>
      <p:sp>
        <p:nvSpPr>
          <p:cNvPr id="9" name="textbox 9"/>
          <p:cNvSpPr/>
          <p:nvPr/>
        </p:nvSpPr>
        <p:spPr>
          <a:xfrm>
            <a:off x="1520119" y="547540"/>
            <a:ext cx="2408554" cy="178435"/>
          </a:xfrm>
          <a:prstGeom prst="rect">
            <a:avLst/>
          </a:prstGeom>
        </p:spPr>
        <p:txBody>
          <a:bodyPr vert="horz" wrap="square" lIns="0" tIns="0" rIns="0" bIns="0"/>
          <a:lstStyle/>
          <a:p>
            <a:pPr algn="l" rtl="0" eaLnBrk="0">
              <a:lnSpc>
                <a:spcPct val="86660"/>
              </a:lnSpc>
              <a:tabLst/>
            </a:pPr>
            <a:endParaRPr lang="Arial" altLang="Arial" sz="100" dirty="0"/>
          </a:p>
          <a:p>
            <a:pPr indent="12700" algn="l" rtl="0" eaLnBrk="0">
              <a:lnSpc>
                <a:spcPct val="100000"/>
              </a:lnSpc>
              <a:tabLst/>
            </a:pPr>
            <a:r>
              <a:rPr sz="1000" spc="40" dirty="0">
                <a:solidFill>
                  <a:srgbClr val="000000">
                    <a:alpha val="100000"/>
                  </a:srgbClr>
                </a:solidFill>
                <a:latin typeface="KaiTi"/>
                <a:ea typeface="KaiTi"/>
                <a:cs typeface="KaiTi"/>
              </a:rPr>
              <a:t>旺浩家庭农场棚间生产道路项目设计说明</a:t>
            </a:r>
            <a:endParaRPr lang="KaiTi" altLang="KaiTi" sz="1000" dirty="0"/>
          </a:p>
        </p:txBody>
      </p:sp>
      <p:sp>
        <p:nvSpPr>
          <p:cNvPr id="10" name="textbox 10"/>
          <p:cNvSpPr/>
          <p:nvPr/>
        </p:nvSpPr>
        <p:spPr>
          <a:xfrm>
            <a:off x="8519321" y="547540"/>
            <a:ext cx="2143760" cy="179070"/>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207"/>
              </a:lnSpc>
              <a:tabLst/>
            </a:pPr>
            <a:r>
              <a:rPr sz="1000" spc="40" dirty="0">
                <a:solidFill>
                  <a:srgbClr val="000000">
                    <a:alpha val="100000"/>
                  </a:srgbClr>
                </a:solidFill>
                <a:latin typeface="KaiTi"/>
                <a:ea typeface="KaiTi"/>
                <a:cs typeface="KaiTi"/>
              </a:rPr>
              <a:t>南通市水利勘测设计研究院有限公司</a:t>
            </a:r>
            <a:endParaRPr lang="KaiTi" altLang="KaiTi" sz="1000" dirty="0"/>
          </a:p>
        </p:txBody>
      </p:sp>
      <p:sp>
        <p:nvSpPr>
          <p:cNvPr id="11" name="path"/>
          <p:cNvSpPr/>
          <p:nvPr/>
        </p:nvSpPr>
        <p:spPr>
          <a:xfrm>
            <a:off x="916305" y="725805"/>
            <a:ext cx="13293089" cy="9143"/>
          </a:xfrm>
          <a:custGeom>
            <a:avLst/>
            <a:gdLst/>
            <a:ahLst/>
            <a:cxnLst/>
            <a:rect l="0" t="0" r="0" b="0"/>
            <a:pathLst>
              <a:path w="20933" h="14">
                <a:moveTo>
                  <a:pt x="0" y="0"/>
                </a:moveTo>
                <a:lnTo>
                  <a:pt x="20933" y="0"/>
                </a:lnTo>
                <a:lnTo>
                  <a:pt x="20933" y="14"/>
                </a:lnTo>
                <a:lnTo>
                  <a:pt x="0" y="14"/>
                </a:lnTo>
                <a:lnTo>
                  <a:pt x="0" y="0"/>
                </a:lnTo>
                <a:close/>
              </a:path>
            </a:pathLst>
          </a:custGeom>
          <a:solidFill>
            <a:srgbClr val="000000">
              <a:alpha val="100000"/>
            </a:srgbClr>
          </a:solidFill>
          <a:ln cap="flat">
            <a:miter lim="0"/>
            <a:noFill/>
            <a:prstDash val="solid"/>
          </a:ln>
        </p:spPr>
        <p:txBody>
          <a:bodyPr rtlCol="0"/>
          <a:lstStyle/>
          <a:p>
            <a:pPr algn="ctr"/>
            <a:endParaRPr lang="zh-CN" altLang="en-US"/>
          </a:p>
        </p:txBody>
      </p:sp>
      <p:sp>
        <p:nvSpPr>
          <p:cNvPr id="12" name="textbox 12"/>
          <p:cNvSpPr/>
          <p:nvPr/>
        </p:nvSpPr>
        <p:spPr>
          <a:xfrm>
            <a:off x="7548533" y="9976629"/>
            <a:ext cx="76835" cy="147320"/>
          </a:xfrm>
          <a:prstGeom prst="rect">
            <a:avLst/>
          </a:prstGeom>
        </p:spPr>
        <p:txBody>
          <a:bodyPr vert="horz" wrap="square" lIns="0" tIns="0" rIns="0" bIns="0"/>
          <a:lstStyle/>
          <a:p>
            <a:pPr algn="l" rtl="0" eaLnBrk="0">
              <a:lnSpc>
                <a:spcPct val="80790"/>
              </a:lnSpc>
              <a:tabLst/>
            </a:pPr>
            <a:endParaRPr lang="Arial" altLang="Arial" sz="100" dirty="0"/>
          </a:p>
          <a:p>
            <a:pPr indent="12700" algn="l" rtl="0" eaLnBrk="0">
              <a:lnSpc>
                <a:spcPct val="80000"/>
              </a:lnSpc>
              <a:tabLst/>
            </a:pPr>
            <a:r>
              <a:rPr sz="1000" spc="0" dirty="0">
                <a:solidFill>
                  <a:srgbClr val="000000">
                    <a:alpha val="100000"/>
                  </a:srgbClr>
                </a:solidFill>
                <a:latin typeface="Times New Roman"/>
                <a:ea typeface="Times New Roman"/>
                <a:cs typeface="Times New Roman"/>
              </a:rPr>
              <a:t>1</a:t>
            </a:r>
            <a:endParaRPr lang="Times New Roman" altLang="Times New Roman"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3"/>
          <p:cNvSpPr/>
          <p:nvPr/>
        </p:nvSpPr>
        <p:spPr>
          <a:xfrm>
            <a:off x="7691472" y="1236739"/>
            <a:ext cx="6596380" cy="8157209"/>
          </a:xfrm>
          <a:prstGeom prst="rect">
            <a:avLst/>
          </a:prstGeom>
        </p:spPr>
        <p:txBody>
          <a:bodyPr vert="horz" wrap="square" lIns="0" tIns="0" rIns="0" bIns="0"/>
          <a:lstStyle/>
          <a:p>
            <a:pPr algn="l" rtl="0" eaLnBrk="0">
              <a:lnSpc>
                <a:spcPct val="77219"/>
              </a:lnSpc>
              <a:tabLst/>
            </a:pPr>
            <a:endParaRPr lang="Arial" altLang="Arial" sz="100" dirty="0"/>
          </a:p>
          <a:p>
            <a:pPr indent="19123" algn="l" rtl="0" eaLnBrk="0">
              <a:lnSpc>
                <a:spcPct val="86000"/>
              </a:lnSpc>
              <a:tabLst/>
            </a:pPr>
            <a:r>
              <a:rPr sz="1400" spc="-40" dirty="0">
                <a:solidFill>
                  <a:srgbClr val="000000">
                    <a:alpha val="100000"/>
                  </a:srgbClr>
                </a:solidFill>
                <a:latin typeface="FangSong"/>
                <a:ea typeface="FangSong"/>
                <a:cs typeface="FangSong"/>
              </a:rPr>
              <a:t>物纵横轴线的测放工作，保证建筑物整体位置准确无误；</a:t>
            </a:r>
            <a:r>
              <a:rPr sz="1400" spc="150" dirty="0">
                <a:solidFill>
                  <a:srgbClr val="000000">
                    <a:alpha val="100000"/>
                  </a:srgbClr>
                </a:solidFill>
                <a:latin typeface="FangSong"/>
                <a:ea typeface="FangSong"/>
                <a:cs typeface="FangSong"/>
              </a:rPr>
              <a:t> </a:t>
            </a:r>
            <a:r>
              <a:rPr sz="1400" spc="-40" dirty="0">
                <a:solidFill>
                  <a:srgbClr val="000000">
                    <a:alpha val="100000"/>
                  </a:srgbClr>
                </a:solidFill>
                <a:latin typeface="FangSong"/>
                <a:ea typeface="FangSong"/>
                <a:cs typeface="FangSong"/>
              </a:rPr>
              <a:t>施工高程控制点应远离降水</a:t>
            </a:r>
            <a:endParaRPr lang="FangSong" altLang="FangSong" sz="1400" dirty="0"/>
          </a:p>
          <a:p>
            <a:pPr marL="19123" indent="1427" algn="l" rtl="0" eaLnBrk="0">
              <a:lnSpc>
                <a:spcPct val="191000"/>
              </a:lnSpc>
              <a:tabLst/>
            </a:pPr>
            <a:r>
              <a:rPr sz="1400" spc="-50" dirty="0">
                <a:solidFill>
                  <a:srgbClr val="000000">
                    <a:alpha val="100000"/>
                  </a:srgbClr>
                </a:solidFill>
                <a:latin typeface="FangSong"/>
                <a:ea typeface="FangSong"/>
                <a:cs typeface="FangSong"/>
              </a:rPr>
              <a:t>影响范围，并作定期复测；</a:t>
            </a:r>
            <a:r>
              <a:rPr sz="1400" spc="500" dirty="0">
                <a:solidFill>
                  <a:srgbClr val="000000">
                    <a:alpha val="100000"/>
                  </a:srgbClr>
                </a:solidFill>
                <a:latin typeface="FangSong"/>
                <a:ea typeface="FangSong"/>
                <a:cs typeface="FangSong"/>
              </a:rPr>
              <a:t> </a:t>
            </a:r>
            <a:r>
              <a:rPr sz="1400" spc="-50" dirty="0">
                <a:solidFill>
                  <a:srgbClr val="000000">
                    <a:alpha val="100000"/>
                  </a:srgbClr>
                </a:solidFill>
                <a:latin typeface="FangSong"/>
                <a:ea typeface="FangSong"/>
                <a:cs typeface="FangSong"/>
              </a:rPr>
              <a:t>第三，做好建筑物的放样工作，保证建筑物平面位置、各</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部位高程准确。</a:t>
            </a:r>
            <a:endParaRPr lang="FangSong" altLang="FangSong" sz="1400" dirty="0"/>
          </a:p>
          <a:p>
            <a:pPr indent="12700" algn="l" rtl="0" eaLnBrk="0">
              <a:lnSpc>
                <a:spcPct val="97000"/>
              </a:lnSpc>
              <a:spcBef>
                <a:spcPts val="1501"/>
              </a:spcBef>
              <a:tabLst/>
            </a:pPr>
            <a:r>
              <a:rPr sz="1400" b="1" spc="-10" dirty="0">
                <a:solidFill>
                  <a:srgbClr val="000000">
                    <a:alpha val="100000"/>
                  </a:srgbClr>
                </a:solidFill>
                <a:latin typeface="Times New Roman"/>
                <a:ea typeface="Times New Roman"/>
                <a:cs typeface="Times New Roman"/>
              </a:rPr>
              <a:t>5.2</a:t>
            </a:r>
            <a:r>
              <a:rPr sz="1400" spc="6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土方工程</a:t>
            </a:r>
            <a:endParaRPr lang="FangSong" altLang="FangSong" sz="1400" dirty="0"/>
          </a:p>
          <a:p>
            <a:pPr indent="12700" algn="l" rtl="0" eaLnBrk="0">
              <a:lnSpc>
                <a:spcPct val="96000"/>
              </a:lnSpc>
              <a:spcBef>
                <a:spcPts val="1502"/>
              </a:spcBef>
              <a:tabLst/>
            </a:pPr>
            <a:r>
              <a:rPr sz="1400" b="1" spc="-20" dirty="0">
                <a:solidFill>
                  <a:srgbClr val="000000">
                    <a:alpha val="100000"/>
                  </a:srgbClr>
                </a:solidFill>
                <a:latin typeface="Times New Roman"/>
                <a:ea typeface="Times New Roman"/>
                <a:cs typeface="Times New Roman"/>
              </a:rPr>
              <a:t>5.2.1</a:t>
            </a:r>
            <a:r>
              <a:rPr sz="1400" spc="7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土方开挖</a:t>
            </a:r>
            <a:endParaRPr lang="FangSong" altLang="FangSong" sz="1400" dirty="0"/>
          </a:p>
          <a:p>
            <a:pPr indent="382589" algn="l" rtl="0" eaLnBrk="0">
              <a:lnSpc>
                <a:spcPct val="86000"/>
              </a:lnSpc>
              <a:spcBef>
                <a:spcPts val="1492"/>
              </a:spcBef>
              <a:tabLst/>
            </a:pPr>
            <a:r>
              <a:rPr sz="1400" spc="-10" dirty="0">
                <a:solidFill>
                  <a:srgbClr val="000000">
                    <a:alpha val="100000"/>
                  </a:srgbClr>
                </a:solidFill>
                <a:latin typeface="Times New Roman"/>
                <a:ea typeface="Times New Roman"/>
                <a:cs typeface="Times New Roman"/>
              </a:rPr>
              <a:t>1</a:t>
            </a:r>
            <a:r>
              <a:rPr sz="1400" spc="1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、承包人可根据地质、降低地下水位措施和施工条件等情况，经稳定验算后确</a:t>
            </a:r>
            <a:endParaRPr lang="FangSong" altLang="FangSong" sz="1400" dirty="0"/>
          </a:p>
          <a:p>
            <a:pPr indent="21978" algn="l" rtl="0" eaLnBrk="0">
              <a:lnSpc>
                <a:spcPts val="3120"/>
              </a:lnSpc>
              <a:tabLst/>
            </a:pPr>
            <a:r>
              <a:rPr sz="1400" spc="-60" dirty="0">
                <a:solidFill>
                  <a:srgbClr val="000000">
                    <a:alpha val="100000"/>
                  </a:srgbClr>
                </a:solidFill>
                <a:latin typeface="FangSong"/>
                <a:ea typeface="FangSong"/>
                <a:cs typeface="FangSong"/>
              </a:rPr>
              <a:t>定基坑开挖边坡，必要时可采用一定的支护措施，但必须保证施工期边坡的安全稳定。</a:t>
            </a:r>
            <a:endParaRPr lang="FangSong" altLang="FangSong" sz="1400" dirty="0"/>
          </a:p>
          <a:p>
            <a:pPr marL="19836" indent="345622" algn="l" rtl="0" eaLnBrk="0">
              <a:lnSpc>
                <a:spcPct val="186000"/>
              </a:lnSpc>
              <a:spcBef>
                <a:spcPts val="158"/>
              </a:spcBef>
              <a:tabLst/>
            </a:pPr>
            <a:r>
              <a:rPr sz="1400" spc="0" dirty="0">
                <a:solidFill>
                  <a:srgbClr val="000000">
                    <a:alpha val="100000"/>
                  </a:srgbClr>
                </a:solidFill>
                <a:latin typeface="Times New Roman"/>
                <a:ea typeface="Times New Roman"/>
                <a:cs typeface="Times New Roman"/>
              </a:rPr>
              <a:t>2</a:t>
            </a:r>
            <a:r>
              <a:rPr sz="1400" spc="-10" dirty="0">
                <a:solidFill>
                  <a:srgbClr val="000000">
                    <a:alpha val="100000"/>
                  </a:srgbClr>
                </a:solidFill>
                <a:latin typeface="Times New Roman"/>
                <a:ea typeface="Times New Roman"/>
                <a:cs typeface="Times New Roman"/>
              </a:rPr>
              <a:t> </a:t>
            </a:r>
            <a:r>
              <a:rPr sz="1400" spc="0" dirty="0">
                <a:solidFill>
                  <a:srgbClr val="000000">
                    <a:alpha val="100000"/>
                  </a:srgbClr>
                </a:solidFill>
                <a:latin typeface="FangSong"/>
                <a:ea typeface="FangSong"/>
                <a:cs typeface="FangSong"/>
              </a:rPr>
              <a:t>、基坑开挖时，需保留建筑物底部以上</a:t>
            </a:r>
            <a:r>
              <a:rPr sz="1400" spc="-270" dirty="0">
                <a:solidFill>
                  <a:srgbClr val="000000">
                    <a:alpha val="100000"/>
                  </a:srgbClr>
                </a:solidFill>
                <a:latin typeface="FangSong"/>
                <a:ea typeface="FangSong"/>
                <a:cs typeface="FangSong"/>
              </a:rPr>
              <a:t> </a:t>
            </a:r>
            <a:r>
              <a:rPr sz="1400" spc="0" dirty="0">
                <a:solidFill>
                  <a:srgbClr val="000000">
                    <a:alpha val="100000"/>
                  </a:srgbClr>
                </a:solidFill>
                <a:latin typeface="Times New Roman"/>
                <a:ea typeface="Times New Roman"/>
                <a:cs typeface="Times New Roman"/>
              </a:rPr>
              <a:t>30cm</a:t>
            </a:r>
            <a:r>
              <a:rPr sz="1400" spc="120" dirty="0">
                <a:solidFill>
                  <a:srgbClr val="000000">
                    <a:alpha val="100000"/>
                  </a:srgbClr>
                </a:solidFill>
                <a:latin typeface="Times New Roman"/>
                <a:ea typeface="Times New Roman"/>
                <a:cs typeface="Times New Roman"/>
              </a:rPr>
              <a:t> </a:t>
            </a:r>
            <a:r>
              <a:rPr sz="1400" spc="0" dirty="0">
                <a:solidFill>
                  <a:srgbClr val="000000">
                    <a:alpha val="100000"/>
                  </a:srgbClr>
                </a:solidFill>
                <a:latin typeface="FangSong"/>
                <a:ea typeface="FangSong"/>
                <a:cs typeface="FangSong"/>
              </a:rPr>
              <a:t>土作保护层，留待人工开挖，以</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免扰动地基。保护层开挖应采取突击开挖方式，并会同业主、监理、勘察、设计方的</a:t>
            </a:r>
            <a:r>
              <a:rPr sz="1400" spc="5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相关人员验槽后，方可进行下阶段的施工。</a:t>
            </a:r>
            <a:endParaRPr lang="FangSong" altLang="FangSong" sz="1400" dirty="0"/>
          </a:p>
          <a:p>
            <a:pPr indent="369027" algn="l" rtl="0" eaLnBrk="0">
              <a:lnSpc>
                <a:spcPct val="96000"/>
              </a:lnSpc>
              <a:spcBef>
                <a:spcPts val="1507"/>
              </a:spcBef>
              <a:tabLst/>
            </a:pPr>
            <a:r>
              <a:rPr sz="1400" spc="-20" dirty="0">
                <a:solidFill>
                  <a:srgbClr val="000000">
                    <a:alpha val="100000"/>
                  </a:srgbClr>
                </a:solidFill>
                <a:latin typeface="Times New Roman"/>
                <a:ea typeface="Times New Roman"/>
                <a:cs typeface="Times New Roman"/>
              </a:rPr>
              <a:t>3</a:t>
            </a:r>
            <a:r>
              <a:rPr sz="1400" spc="-8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、基坑开挖到位后应及早进行封底。</a:t>
            </a:r>
            <a:endParaRPr lang="FangSong" altLang="FangSong" sz="1400" dirty="0"/>
          </a:p>
          <a:p>
            <a:pPr indent="12700" algn="l" rtl="0" eaLnBrk="0">
              <a:lnSpc>
                <a:spcPct val="97000"/>
              </a:lnSpc>
              <a:spcBef>
                <a:spcPts val="1507"/>
              </a:spcBef>
              <a:tabLst/>
            </a:pPr>
            <a:r>
              <a:rPr sz="1400" b="1" spc="-20" dirty="0">
                <a:solidFill>
                  <a:srgbClr val="000000">
                    <a:alpha val="100000"/>
                  </a:srgbClr>
                </a:solidFill>
                <a:latin typeface="Times New Roman"/>
                <a:ea typeface="Times New Roman"/>
                <a:cs typeface="Times New Roman"/>
              </a:rPr>
              <a:t>5.2.2</a:t>
            </a:r>
            <a:r>
              <a:rPr sz="1400" spc="7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土方回填</a:t>
            </a:r>
            <a:endParaRPr lang="FangSong" altLang="FangSong" sz="1400" dirty="0"/>
          </a:p>
          <a:p>
            <a:pPr indent="382589" algn="l" rtl="0" eaLnBrk="0">
              <a:lnSpc>
                <a:spcPct val="86000"/>
              </a:lnSpc>
              <a:spcBef>
                <a:spcPts val="1487"/>
              </a:spcBef>
              <a:tabLst/>
            </a:pPr>
            <a:r>
              <a:rPr sz="1400" spc="-10" dirty="0">
                <a:solidFill>
                  <a:srgbClr val="000000">
                    <a:alpha val="100000"/>
                  </a:srgbClr>
                </a:solidFill>
                <a:latin typeface="Times New Roman"/>
                <a:ea typeface="Times New Roman"/>
                <a:cs typeface="Times New Roman"/>
              </a:rPr>
              <a:t>1</a:t>
            </a:r>
            <a:r>
              <a:rPr sz="1400" spc="1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、土方填筑前必须清除基坑底部的积水、杂物等，含水率应控制在最优含水率</a:t>
            </a:r>
            <a:endParaRPr lang="FangSong" altLang="FangSong" sz="1400" dirty="0"/>
          </a:p>
          <a:p>
            <a:pPr indent="26082" algn="l" rtl="0" eaLnBrk="0">
              <a:lnSpc>
                <a:spcPts val="3120"/>
              </a:lnSpc>
              <a:tabLst/>
            </a:pPr>
            <a:r>
              <a:rPr sz="1400" spc="-10" dirty="0">
                <a:solidFill>
                  <a:srgbClr val="000000">
                    <a:alpha val="100000"/>
                  </a:srgbClr>
                </a:solidFill>
                <a:latin typeface="FangSong"/>
                <a:ea typeface="FangSong"/>
                <a:cs typeface="FangSong"/>
              </a:rPr>
              <a:t>附近，并分层夯实，厚度不大于</a:t>
            </a:r>
            <a:r>
              <a:rPr sz="1400" spc="-310" dirty="0">
                <a:solidFill>
                  <a:srgbClr val="000000">
                    <a:alpha val="100000"/>
                  </a:srgbClr>
                </a:solidFill>
                <a:latin typeface="FangSong"/>
                <a:ea typeface="FangSong"/>
                <a:cs typeface="FangSong"/>
              </a:rPr>
              <a:t> </a:t>
            </a:r>
            <a:r>
              <a:rPr sz="1400" spc="-10" dirty="0">
                <a:solidFill>
                  <a:srgbClr val="000000">
                    <a:alpha val="100000"/>
                  </a:srgbClr>
                </a:solidFill>
                <a:latin typeface="Times New Roman"/>
                <a:ea typeface="Times New Roman"/>
                <a:cs typeface="Times New Roman"/>
              </a:rPr>
              <a:t>25cm</a:t>
            </a:r>
            <a:r>
              <a:rPr sz="1400" spc="-10" dirty="0">
                <a:solidFill>
                  <a:srgbClr val="000000">
                    <a:alpha val="100000"/>
                  </a:srgbClr>
                </a:solidFill>
                <a:latin typeface="FangSong"/>
                <a:ea typeface="FangSong"/>
                <a:cs typeface="FangSong"/>
              </a:rPr>
              <a:t>。</a:t>
            </a:r>
            <a:endParaRPr lang="FangSong" altLang="FangSong" sz="1400" dirty="0"/>
          </a:p>
          <a:p>
            <a:pPr marL="18409" indent="347584" algn="l" rtl="0" eaLnBrk="0">
              <a:lnSpc>
                <a:spcPct val="186000"/>
              </a:lnSpc>
              <a:spcBef>
                <a:spcPts val="153"/>
              </a:spcBef>
              <a:tabLst/>
            </a:pPr>
            <a:r>
              <a:rPr sz="1400" b="1" spc="-30" dirty="0">
                <a:solidFill>
                  <a:srgbClr val="000000">
                    <a:alpha val="100000"/>
                  </a:srgbClr>
                </a:solidFill>
                <a:latin typeface="Times New Roman"/>
                <a:ea typeface="Times New Roman"/>
                <a:cs typeface="Times New Roman"/>
              </a:rPr>
              <a:t>2</a:t>
            </a:r>
            <a:r>
              <a:rPr sz="1400" spc="140" dirty="0">
                <a:solidFill>
                  <a:srgbClr val="000000">
                    <a:alpha val="100000"/>
                  </a:srgbClr>
                </a:solidFill>
                <a:latin typeface="Times New Roman"/>
                <a:ea typeface="Times New Roman"/>
                <a:cs typeface="Times New Roman"/>
              </a:rPr>
              <a:t> </a:t>
            </a:r>
            <a:r>
              <a:rPr sz="1400" spc="-30" dirty="0">
                <a:solidFill>
                  <a:srgbClr val="000000">
                    <a:alpha val="100000"/>
                  </a:srgbClr>
                </a:solidFill>
                <a:latin typeface="FangSong"/>
                <a:ea typeface="FangSong"/>
                <a:cs typeface="FangSong"/>
              </a:rPr>
              <a:t>、回填粘性土压实度不小于</a:t>
            </a:r>
            <a:r>
              <a:rPr sz="1400" spc="-300" dirty="0">
                <a:solidFill>
                  <a:srgbClr val="000000">
                    <a:alpha val="100000"/>
                  </a:srgbClr>
                </a:solidFill>
                <a:latin typeface="FangSong"/>
                <a:ea typeface="FangSong"/>
                <a:cs typeface="FangSong"/>
              </a:rPr>
              <a:t> </a:t>
            </a:r>
            <a:r>
              <a:rPr sz="1400" b="1" spc="-30" dirty="0">
                <a:solidFill>
                  <a:srgbClr val="000000">
                    <a:alpha val="100000"/>
                  </a:srgbClr>
                </a:solidFill>
                <a:latin typeface="Times New Roman"/>
                <a:ea typeface="Times New Roman"/>
                <a:cs typeface="Times New Roman"/>
              </a:rPr>
              <a:t>0.91</a:t>
            </a:r>
            <a:r>
              <a:rPr sz="1400" spc="-30" dirty="0">
                <a:solidFill>
                  <a:srgbClr val="000000">
                    <a:alpha val="100000"/>
                  </a:srgbClr>
                </a:solidFill>
                <a:latin typeface="FangSong"/>
                <a:ea typeface="FangSong"/>
                <a:cs typeface="FangSong"/>
              </a:rPr>
              <a:t>，砂性土相对密度不小于</a:t>
            </a:r>
            <a:r>
              <a:rPr sz="1400" spc="-290" dirty="0">
                <a:solidFill>
                  <a:srgbClr val="000000">
                    <a:alpha val="100000"/>
                  </a:srgbClr>
                </a:solidFill>
                <a:latin typeface="FangSong"/>
                <a:ea typeface="FangSong"/>
                <a:cs typeface="FangSong"/>
              </a:rPr>
              <a:t> </a:t>
            </a:r>
            <a:r>
              <a:rPr sz="1400" b="1" spc="-30" dirty="0">
                <a:solidFill>
                  <a:srgbClr val="000000">
                    <a:alpha val="100000"/>
                  </a:srgbClr>
                </a:solidFill>
                <a:latin typeface="Times New Roman"/>
                <a:ea typeface="Times New Roman"/>
                <a:cs typeface="Times New Roman"/>
              </a:rPr>
              <a:t>0.6</a:t>
            </a:r>
            <a:r>
              <a:rPr sz="1400" spc="-30" dirty="0">
                <a:solidFill>
                  <a:srgbClr val="000000">
                    <a:alpha val="100000"/>
                  </a:srgbClr>
                </a:solidFill>
                <a:latin typeface="FangSong"/>
                <a:ea typeface="FangSong"/>
                <a:cs typeface="FangSong"/>
              </a:rPr>
              <a:t>。整个填筑过程中</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应保证对称回填，均匀上升。在靠近建筑物或墙后</a:t>
            </a:r>
            <a:r>
              <a:rPr sz="1400" spc="-90" dirty="0">
                <a:solidFill>
                  <a:srgbClr val="000000">
                    <a:alpha val="100000"/>
                  </a:srgbClr>
                </a:solidFill>
                <a:latin typeface="FangSong"/>
                <a:ea typeface="FangSong"/>
                <a:cs typeface="FangSong"/>
              </a:rPr>
              <a:t> </a:t>
            </a:r>
            <a:r>
              <a:rPr sz="1400" spc="-20" dirty="0">
                <a:solidFill>
                  <a:srgbClr val="000000">
                    <a:alpha val="100000"/>
                  </a:srgbClr>
                </a:solidFill>
                <a:latin typeface="Times New Roman"/>
                <a:ea typeface="Times New Roman"/>
                <a:cs typeface="Times New Roman"/>
              </a:rPr>
              <a:t>2m</a:t>
            </a:r>
            <a:r>
              <a:rPr sz="1400" spc="16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范围内采用人工或小型压实设</a:t>
            </a:r>
            <a:r>
              <a:rPr sz="1400" spc="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备（激振力不大于</a:t>
            </a:r>
            <a:r>
              <a:rPr sz="1400" spc="-150" dirty="0">
                <a:solidFill>
                  <a:srgbClr val="000000">
                    <a:alpha val="100000"/>
                  </a:srgbClr>
                </a:solidFill>
                <a:latin typeface="FangSong"/>
                <a:ea typeface="FangSong"/>
                <a:cs typeface="FangSong"/>
              </a:rPr>
              <a:t> </a:t>
            </a:r>
            <a:r>
              <a:rPr sz="1400" spc="-10" dirty="0">
                <a:solidFill>
                  <a:srgbClr val="000000">
                    <a:alpha val="100000"/>
                  </a:srgbClr>
                </a:solidFill>
                <a:latin typeface="Times New Roman"/>
                <a:ea typeface="Times New Roman"/>
                <a:cs typeface="Times New Roman"/>
              </a:rPr>
              <a:t>35KN</a:t>
            </a:r>
            <a:r>
              <a:rPr sz="1400" spc="-10" dirty="0">
                <a:solidFill>
                  <a:srgbClr val="000000">
                    <a:alpha val="100000"/>
                  </a:srgbClr>
                </a:solidFill>
                <a:latin typeface="FangSong"/>
                <a:ea typeface="FangSong"/>
                <a:cs typeface="FangSong"/>
              </a:rPr>
              <a:t>）回填并夯实，且铺土厚度宜适当减少。</a:t>
            </a:r>
            <a:endParaRPr lang="FangSong" altLang="FangSong" sz="1400" dirty="0"/>
          </a:p>
          <a:p>
            <a:pPr indent="369027" algn="l" rtl="0" eaLnBrk="0">
              <a:lnSpc>
                <a:spcPts val="1889"/>
              </a:lnSpc>
              <a:spcBef>
                <a:spcPts val="1263"/>
              </a:spcBef>
              <a:tabLst/>
            </a:pPr>
            <a:r>
              <a:rPr sz="1400" spc="-10" dirty="0">
                <a:solidFill>
                  <a:srgbClr val="000000">
                    <a:alpha val="100000"/>
                  </a:srgbClr>
                </a:solidFill>
                <a:latin typeface="Times New Roman"/>
                <a:ea typeface="Times New Roman"/>
                <a:cs typeface="Times New Roman"/>
              </a:rPr>
              <a:t>3</a:t>
            </a:r>
            <a:r>
              <a:rPr sz="1400" spc="16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、墙后回填土应待砼强度达到设计强度</a:t>
            </a:r>
            <a:r>
              <a:rPr sz="1400" spc="-290" dirty="0">
                <a:solidFill>
                  <a:srgbClr val="000000">
                    <a:alpha val="100000"/>
                  </a:srgbClr>
                </a:solidFill>
                <a:latin typeface="FangSong"/>
                <a:ea typeface="FangSong"/>
                <a:cs typeface="FangSong"/>
              </a:rPr>
              <a:t> </a:t>
            </a:r>
            <a:r>
              <a:rPr sz="1400" spc="-10" dirty="0">
                <a:solidFill>
                  <a:srgbClr val="000000">
                    <a:alpha val="100000"/>
                  </a:srgbClr>
                </a:solidFill>
                <a:latin typeface="Times New Roman"/>
                <a:ea typeface="Times New Roman"/>
                <a:cs typeface="Times New Roman"/>
              </a:rPr>
              <a:t>70%</a:t>
            </a:r>
            <a:r>
              <a:rPr sz="1400" spc="-10" dirty="0">
                <a:solidFill>
                  <a:srgbClr val="000000">
                    <a:alpha val="100000"/>
                  </a:srgbClr>
                </a:solidFill>
                <a:latin typeface="FangSong"/>
                <a:ea typeface="FangSong"/>
                <a:cs typeface="FangSong"/>
              </a:rPr>
              <a:t>以上进行</a:t>
            </a:r>
            <a:r>
              <a:rPr sz="1400" spc="-10" dirty="0">
                <a:solidFill>
                  <a:srgbClr val="000000">
                    <a:alpha val="100000"/>
                  </a:srgbClr>
                </a:solidFill>
                <a:latin typeface="Times New Roman"/>
                <a:ea typeface="Times New Roman"/>
                <a:cs typeface="Times New Roman"/>
              </a:rPr>
              <a:t>,</a:t>
            </a:r>
            <a:r>
              <a:rPr sz="1400" spc="6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分层夯实每层厚度不大</a:t>
            </a:r>
            <a:endParaRPr lang="FangSong" altLang="FangSong" sz="1400" dirty="0"/>
          </a:p>
          <a:p>
            <a:pPr marL="22692" indent="-713" algn="l" rtl="0" eaLnBrk="0">
              <a:lnSpc>
                <a:spcPct val="184000"/>
              </a:lnSpc>
              <a:spcBef>
                <a:spcPts val="31"/>
              </a:spcBef>
              <a:tabLst/>
            </a:pPr>
            <a:r>
              <a:rPr sz="1400" spc="-10" dirty="0">
                <a:solidFill>
                  <a:srgbClr val="000000">
                    <a:alpha val="100000"/>
                  </a:srgbClr>
                </a:solidFill>
                <a:latin typeface="FangSong"/>
                <a:ea typeface="FangSong"/>
                <a:cs typeface="FangSong"/>
              </a:rPr>
              <a:t>于</a:t>
            </a:r>
            <a:r>
              <a:rPr sz="1400" spc="-70" dirty="0">
                <a:solidFill>
                  <a:srgbClr val="000000">
                    <a:alpha val="100000"/>
                  </a:srgbClr>
                </a:solidFill>
                <a:latin typeface="FangSong"/>
                <a:ea typeface="FangSong"/>
                <a:cs typeface="FangSong"/>
              </a:rPr>
              <a:t> </a:t>
            </a:r>
            <a:r>
              <a:rPr sz="1400" spc="-10" dirty="0">
                <a:solidFill>
                  <a:srgbClr val="000000">
                    <a:alpha val="100000"/>
                  </a:srgbClr>
                </a:solidFill>
                <a:latin typeface="Times New Roman"/>
                <a:ea typeface="Times New Roman"/>
                <a:cs typeface="Times New Roman"/>
              </a:rPr>
              <a:t>25cm</a:t>
            </a:r>
            <a:r>
              <a:rPr sz="1400" spc="-17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，墙后回填土中不得含有树根、杂草及其它生活垃圾、淤泥等，回填土标准</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符合相关规范要求。</a:t>
            </a:r>
            <a:endParaRPr lang="FangSong" altLang="FangSong" sz="1400" dirty="0"/>
          </a:p>
          <a:p>
            <a:pPr algn="l" rtl="0" eaLnBrk="0">
              <a:lnSpc>
                <a:spcPct val="104000"/>
              </a:lnSpc>
              <a:tabLst/>
            </a:pPr>
            <a:endParaRPr lang="Arial" altLang="Arial" sz="1200" dirty="0"/>
          </a:p>
          <a:p>
            <a:pPr algn="l" rtl="0" eaLnBrk="0">
              <a:lnSpc>
                <a:spcPct val="7921"/>
              </a:lnSpc>
              <a:tabLst/>
            </a:pPr>
            <a:endParaRPr lang="Arial" altLang="Arial" sz="100" dirty="0"/>
          </a:p>
          <a:p>
            <a:pPr indent="364566" algn="l" rtl="0" eaLnBrk="0">
              <a:lnSpc>
                <a:spcPct val="97000"/>
              </a:lnSpc>
              <a:tabLst/>
            </a:pPr>
            <a:r>
              <a:rPr sz="1400" spc="-30" dirty="0">
                <a:solidFill>
                  <a:srgbClr val="000000">
                    <a:alpha val="100000"/>
                  </a:srgbClr>
                </a:solidFill>
                <a:latin typeface="Times New Roman"/>
                <a:ea typeface="Times New Roman"/>
                <a:cs typeface="Times New Roman"/>
              </a:rPr>
              <a:t>4</a:t>
            </a:r>
            <a:r>
              <a:rPr sz="1400" spc="180" dirty="0">
                <a:solidFill>
                  <a:srgbClr val="000000">
                    <a:alpha val="100000"/>
                  </a:srgbClr>
                </a:solidFill>
                <a:latin typeface="Times New Roman"/>
                <a:ea typeface="Times New Roman"/>
                <a:cs typeface="Times New Roman"/>
              </a:rPr>
              <a:t> </a:t>
            </a:r>
            <a:r>
              <a:rPr sz="1400" spc="-30" dirty="0">
                <a:solidFill>
                  <a:srgbClr val="000000">
                    <a:alpha val="100000"/>
                  </a:srgbClr>
                </a:solidFill>
                <a:latin typeface="FangSong"/>
                <a:ea typeface="FangSong"/>
                <a:cs typeface="FangSong"/>
              </a:rPr>
              <a:t>、土方工程的施工须参照《关于进一步加强土方工程质量管理的通知》</a:t>
            </a:r>
            <a:r>
              <a:rPr sz="1400" spc="-30" dirty="0">
                <a:solidFill>
                  <a:srgbClr val="000000">
                    <a:alpha val="100000"/>
                  </a:srgbClr>
                </a:solidFill>
                <a:latin typeface="FangSong"/>
                <a:ea typeface="FangSong"/>
                <a:cs typeface="FangSong"/>
              </a:rPr>
              <a:t> </a:t>
            </a:r>
            <a:r>
              <a:rPr sz="1400" spc="-30" dirty="0">
                <a:solidFill>
                  <a:srgbClr val="000000">
                    <a:alpha val="100000"/>
                  </a:srgbClr>
                </a:solidFill>
                <a:latin typeface="FangSong"/>
                <a:ea typeface="FangSong"/>
                <a:cs typeface="FangSong"/>
              </a:rPr>
              <a:t>（苏水</a:t>
            </a:r>
            <a:endParaRPr lang="FangSong" altLang="FangSong" sz="1400" dirty="0"/>
          </a:p>
        </p:txBody>
      </p:sp>
      <p:sp>
        <p:nvSpPr>
          <p:cNvPr id="14" name="textbox 14"/>
          <p:cNvSpPr/>
          <p:nvPr/>
        </p:nvSpPr>
        <p:spPr>
          <a:xfrm>
            <a:off x="908066" y="1236739"/>
            <a:ext cx="6533515" cy="3803650"/>
          </a:xfrm>
          <a:prstGeom prst="rect">
            <a:avLst/>
          </a:prstGeom>
        </p:spPr>
        <p:txBody>
          <a:bodyPr vert="horz" wrap="square" lIns="0" tIns="0" rIns="0" bIns="0"/>
          <a:lstStyle/>
          <a:p>
            <a:pPr algn="l" rtl="0" eaLnBrk="0">
              <a:lnSpc>
                <a:spcPct val="80160"/>
              </a:lnSpc>
              <a:tabLst/>
            </a:pPr>
            <a:endParaRPr lang="Arial" altLang="Arial" sz="100" dirty="0"/>
          </a:p>
          <a:p>
            <a:pPr indent="20015" algn="l" rtl="0" eaLnBrk="0">
              <a:lnSpc>
                <a:spcPct val="97000"/>
              </a:lnSpc>
              <a:tabLst/>
            </a:pPr>
            <a:r>
              <a:rPr sz="1400" spc="-50" dirty="0">
                <a:solidFill>
                  <a:srgbClr val="000000">
                    <a:alpha val="100000"/>
                  </a:srgbClr>
                </a:solidFill>
                <a:latin typeface="FangSong"/>
                <a:ea typeface="FangSong"/>
                <a:cs typeface="FangSong"/>
              </a:rPr>
              <a:t>酸水泥》</a:t>
            </a:r>
            <a:r>
              <a:rPr sz="1400" spc="50" dirty="0">
                <a:solidFill>
                  <a:srgbClr val="000000">
                    <a:alpha val="100000"/>
                  </a:srgbClr>
                </a:solidFill>
                <a:latin typeface="FangSong"/>
                <a:ea typeface="FangSong"/>
                <a:cs typeface="FangSong"/>
              </a:rPr>
              <a:t> </a:t>
            </a:r>
            <a:r>
              <a:rPr sz="1400" spc="-50" dirty="0">
                <a:solidFill>
                  <a:srgbClr val="000000">
                    <a:alpha val="100000"/>
                  </a:srgbClr>
                </a:solidFill>
                <a:latin typeface="FangSong"/>
                <a:ea typeface="FangSong"/>
                <a:cs typeface="FangSong"/>
              </a:rPr>
              <a:t>（</a:t>
            </a:r>
            <a:r>
              <a:rPr sz="1400" spc="-50" dirty="0">
                <a:solidFill>
                  <a:srgbClr val="000000">
                    <a:alpha val="100000"/>
                  </a:srgbClr>
                </a:solidFill>
                <a:latin typeface="Times New Roman"/>
                <a:ea typeface="Times New Roman"/>
                <a:cs typeface="Times New Roman"/>
              </a:rPr>
              <a:t>GB175-2007</a:t>
            </a:r>
            <a:r>
              <a:rPr sz="1400" spc="-50" dirty="0">
                <a:solidFill>
                  <a:srgbClr val="000000">
                    <a:alpha val="100000"/>
                  </a:srgbClr>
                </a:solidFill>
                <a:latin typeface="FangSong"/>
                <a:ea typeface="FangSong"/>
                <a:cs typeface="FangSong"/>
              </a:rPr>
              <a:t>）。</a:t>
            </a:r>
            <a:endParaRPr lang="FangSong" altLang="FangSong" sz="1400" dirty="0"/>
          </a:p>
          <a:p>
            <a:pPr indent="368849" algn="l" rtl="0" eaLnBrk="0">
              <a:lnSpc>
                <a:spcPct val="86000"/>
              </a:lnSpc>
              <a:spcBef>
                <a:spcPts val="1487"/>
              </a:spcBef>
              <a:tabLst/>
            </a:pPr>
            <a:r>
              <a:rPr sz="1400" spc="0" dirty="0">
                <a:solidFill>
                  <a:srgbClr val="000000">
                    <a:alpha val="100000"/>
                  </a:srgbClr>
                </a:solidFill>
                <a:latin typeface="SimSun"/>
                <a:ea typeface="SimSun"/>
                <a:cs typeface="SimSun"/>
              </a:rPr>
              <a:t>②</a:t>
            </a:r>
            <a:r>
              <a:rPr sz="1400" spc="0" dirty="0">
                <a:solidFill>
                  <a:srgbClr val="000000">
                    <a:alpha val="100000"/>
                  </a:srgbClr>
                </a:solidFill>
                <a:latin typeface="FangSong"/>
                <a:ea typeface="FangSong"/>
                <a:cs typeface="FangSong"/>
              </a:rPr>
              <a:t>骨料、掺合料、外加剂和水</a:t>
            </a:r>
            <a:r>
              <a:rPr sz="1400" spc="0" dirty="0">
                <a:solidFill>
                  <a:srgbClr val="000000">
                    <a:alpha val="100000"/>
                  </a:srgbClr>
                </a:solidFill>
                <a:latin typeface="Times New Roman"/>
                <a:ea typeface="Times New Roman"/>
                <a:cs typeface="Times New Roman"/>
              </a:rPr>
              <a:t>:</a:t>
            </a:r>
            <a:r>
              <a:rPr sz="1400" spc="90" dirty="0">
                <a:solidFill>
                  <a:srgbClr val="000000">
                    <a:alpha val="100000"/>
                  </a:srgbClr>
                </a:solidFill>
                <a:latin typeface="Times New Roman"/>
                <a:ea typeface="Times New Roman"/>
                <a:cs typeface="Times New Roman"/>
              </a:rPr>
              <a:t> </a:t>
            </a:r>
            <a:r>
              <a:rPr sz="1400" spc="0" dirty="0">
                <a:solidFill>
                  <a:srgbClr val="000000">
                    <a:alpha val="100000"/>
                  </a:srgbClr>
                </a:solidFill>
                <a:latin typeface="FangSong"/>
                <a:ea typeface="FangSong"/>
                <a:cs typeface="FangSong"/>
              </a:rPr>
              <a:t>骨料、掺合料、外加剂和水的使用应满足《水工</a:t>
            </a:r>
            <a:endParaRPr lang="FangSong" altLang="FangSong" sz="1400" dirty="0"/>
          </a:p>
          <a:p>
            <a:pPr indent="22870" algn="l" rtl="0" eaLnBrk="0">
              <a:lnSpc>
                <a:spcPts val="3119"/>
              </a:lnSpc>
              <a:tabLst/>
            </a:pPr>
            <a:r>
              <a:rPr sz="1400" spc="-50" dirty="0">
                <a:solidFill>
                  <a:srgbClr val="000000">
                    <a:alpha val="100000"/>
                  </a:srgbClr>
                </a:solidFill>
                <a:latin typeface="FangSong"/>
                <a:ea typeface="FangSong"/>
                <a:cs typeface="FangSong"/>
              </a:rPr>
              <a:t>混凝土施工规范》</a:t>
            </a:r>
            <a:r>
              <a:rPr sz="1400" spc="140" dirty="0">
                <a:solidFill>
                  <a:srgbClr val="000000">
                    <a:alpha val="100000"/>
                  </a:srgbClr>
                </a:solidFill>
                <a:latin typeface="FangSong"/>
                <a:ea typeface="FangSong"/>
                <a:cs typeface="FangSong"/>
              </a:rPr>
              <a:t> </a:t>
            </a:r>
            <a:r>
              <a:rPr sz="1400" spc="-50" dirty="0">
                <a:solidFill>
                  <a:srgbClr val="000000">
                    <a:alpha val="100000"/>
                  </a:srgbClr>
                </a:solidFill>
                <a:latin typeface="FangSong"/>
                <a:ea typeface="FangSong"/>
                <a:cs typeface="FangSong"/>
              </a:rPr>
              <a:t>（</a:t>
            </a:r>
            <a:r>
              <a:rPr sz="1400" spc="-410" dirty="0">
                <a:solidFill>
                  <a:srgbClr val="000000">
                    <a:alpha val="100000"/>
                  </a:srgbClr>
                </a:solidFill>
                <a:latin typeface="FangSong"/>
                <a:ea typeface="FangSong"/>
                <a:cs typeface="FangSong"/>
              </a:rPr>
              <a:t> </a:t>
            </a:r>
            <a:r>
              <a:rPr sz="1400" spc="-50" dirty="0">
                <a:solidFill>
                  <a:srgbClr val="000000">
                    <a:alpha val="100000"/>
                  </a:srgbClr>
                </a:solidFill>
                <a:latin typeface="Times New Roman"/>
                <a:ea typeface="Times New Roman"/>
                <a:cs typeface="Times New Roman"/>
              </a:rPr>
              <a:t>SL667-2014</a:t>
            </a:r>
            <a:r>
              <a:rPr sz="1400" spc="-50" dirty="0">
                <a:solidFill>
                  <a:srgbClr val="000000">
                    <a:alpha val="100000"/>
                  </a:srgbClr>
                </a:solidFill>
                <a:latin typeface="FangSong"/>
                <a:ea typeface="FangSong"/>
                <a:cs typeface="FangSong"/>
              </a:rPr>
              <a:t>）相关要求。</a:t>
            </a:r>
            <a:endParaRPr lang="FangSong" altLang="FangSong" sz="1400" dirty="0"/>
          </a:p>
          <a:p>
            <a:pPr algn="l" rtl="0" eaLnBrk="0">
              <a:lnSpc>
                <a:spcPct val="104000"/>
              </a:lnSpc>
              <a:tabLst/>
            </a:pPr>
            <a:endParaRPr lang="Arial" altLang="Arial" sz="1000" dirty="0"/>
          </a:p>
          <a:p>
            <a:pPr indent="12700" algn="l" rtl="0" eaLnBrk="0">
              <a:lnSpc>
                <a:spcPct val="96000"/>
              </a:lnSpc>
              <a:spcBef>
                <a:spcPts val="431"/>
              </a:spcBef>
              <a:tabLst/>
            </a:pPr>
            <a:r>
              <a:rPr sz="1400" b="1" spc="-20" dirty="0">
                <a:solidFill>
                  <a:srgbClr val="000000">
                    <a:alpha val="100000"/>
                  </a:srgbClr>
                </a:solidFill>
                <a:latin typeface="Times New Roman"/>
                <a:ea typeface="Times New Roman"/>
                <a:cs typeface="Times New Roman"/>
              </a:rPr>
              <a:t>4.4.2</a:t>
            </a:r>
            <a:r>
              <a:rPr sz="1400" spc="5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碎石</a:t>
            </a:r>
            <a:endParaRPr lang="FangSong" altLang="FangSong" sz="1400" dirty="0"/>
          </a:p>
          <a:p>
            <a:pPr indent="376522" algn="l" rtl="0" eaLnBrk="0">
              <a:lnSpc>
                <a:spcPts val="1889"/>
              </a:lnSpc>
              <a:spcBef>
                <a:spcPts val="1258"/>
              </a:spcBef>
              <a:tabLst/>
            </a:pPr>
            <a:r>
              <a:rPr sz="1400" spc="-10" dirty="0">
                <a:solidFill>
                  <a:srgbClr val="000000">
                    <a:alpha val="100000"/>
                  </a:srgbClr>
                </a:solidFill>
                <a:latin typeface="FangSong"/>
                <a:ea typeface="FangSong"/>
                <a:cs typeface="FangSong"/>
              </a:rPr>
              <a:t>采用洁净、坚硬，符合级配要求的碎石，含泥量不大于</a:t>
            </a:r>
            <a:r>
              <a:rPr sz="1400" spc="-180" dirty="0">
                <a:solidFill>
                  <a:srgbClr val="000000">
                    <a:alpha val="100000"/>
                  </a:srgbClr>
                </a:solidFill>
                <a:latin typeface="FangSong"/>
                <a:ea typeface="FangSong"/>
                <a:cs typeface="FangSong"/>
              </a:rPr>
              <a:t> </a:t>
            </a:r>
            <a:r>
              <a:rPr sz="1400" spc="-10" dirty="0">
                <a:solidFill>
                  <a:srgbClr val="000000">
                    <a:alpha val="100000"/>
                  </a:srgbClr>
                </a:solidFill>
                <a:latin typeface="Times New Roman"/>
                <a:ea typeface="Times New Roman"/>
                <a:cs typeface="Times New Roman"/>
              </a:rPr>
              <a:t>1%</a:t>
            </a:r>
            <a:r>
              <a:rPr sz="1400" spc="-10" dirty="0">
                <a:solidFill>
                  <a:srgbClr val="000000">
                    <a:alpha val="100000"/>
                  </a:srgbClr>
                </a:solidFill>
                <a:latin typeface="FangSong"/>
                <a:ea typeface="FangSong"/>
                <a:cs typeface="FangSong"/>
              </a:rPr>
              <a:t>。</a:t>
            </a:r>
            <a:endParaRPr lang="FangSong" altLang="FangSong" sz="1400" dirty="0"/>
          </a:p>
          <a:p>
            <a:pPr indent="12700" algn="l" rtl="0" eaLnBrk="0">
              <a:lnSpc>
                <a:spcPct val="97000"/>
              </a:lnSpc>
              <a:spcBef>
                <a:spcPts val="1485"/>
              </a:spcBef>
              <a:tabLst/>
            </a:pPr>
            <a:r>
              <a:rPr sz="1400" b="1" spc="-10" dirty="0">
                <a:solidFill>
                  <a:srgbClr val="000000">
                    <a:alpha val="100000"/>
                  </a:srgbClr>
                </a:solidFill>
                <a:latin typeface="Times New Roman"/>
                <a:ea typeface="Times New Roman"/>
                <a:cs typeface="Times New Roman"/>
              </a:rPr>
              <a:t>4.4.3</a:t>
            </a:r>
            <a:r>
              <a:rPr sz="1400" spc="5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砂</a:t>
            </a:r>
            <a:endParaRPr lang="FangSong" altLang="FangSong" sz="1400" dirty="0"/>
          </a:p>
          <a:p>
            <a:pPr marL="15554" indent="360967" algn="l" rtl="0" eaLnBrk="0">
              <a:lnSpc>
                <a:spcPct val="188000"/>
              </a:lnSpc>
              <a:spcBef>
                <a:spcPts val="216"/>
              </a:spcBef>
              <a:tabLst/>
            </a:pPr>
            <a:r>
              <a:rPr sz="1400" spc="-20" dirty="0">
                <a:solidFill>
                  <a:srgbClr val="000000">
                    <a:alpha val="100000"/>
                  </a:srgbClr>
                </a:solidFill>
                <a:latin typeface="FangSong"/>
                <a:ea typeface="FangSong"/>
                <a:cs typeface="FangSong"/>
              </a:rPr>
              <a:t>采用洁净、坚硬，符合级配要求，细度模数在</a:t>
            </a:r>
            <a:r>
              <a:rPr sz="1400" spc="-150" dirty="0">
                <a:solidFill>
                  <a:srgbClr val="000000">
                    <a:alpha val="100000"/>
                  </a:srgbClr>
                </a:solidFill>
                <a:latin typeface="FangSong"/>
                <a:ea typeface="FangSong"/>
                <a:cs typeface="FangSong"/>
              </a:rPr>
              <a:t> </a:t>
            </a:r>
            <a:r>
              <a:rPr sz="1400" spc="-20" dirty="0">
                <a:solidFill>
                  <a:srgbClr val="000000">
                    <a:alpha val="100000"/>
                  </a:srgbClr>
                </a:solidFill>
                <a:latin typeface="Times New Roman"/>
                <a:ea typeface="Times New Roman"/>
                <a:cs typeface="Times New Roman"/>
              </a:rPr>
              <a:t>2.5</a:t>
            </a:r>
            <a:r>
              <a:rPr sz="1400" spc="24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以上的中粗砂，含泥量不大于</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Times New Roman"/>
                <a:ea typeface="Times New Roman"/>
                <a:cs typeface="Times New Roman"/>
              </a:rPr>
              <a:t>3%</a:t>
            </a:r>
            <a:r>
              <a:rPr sz="1400" spc="-20" dirty="0">
                <a:solidFill>
                  <a:srgbClr val="000000">
                    <a:alpha val="100000"/>
                  </a:srgbClr>
                </a:solidFill>
                <a:latin typeface="FangSong"/>
                <a:ea typeface="FangSong"/>
                <a:cs typeface="FangSong"/>
              </a:rPr>
              <a:t>。</a:t>
            </a:r>
            <a:endParaRPr lang="FangSong" altLang="FangSong" sz="1400" dirty="0"/>
          </a:p>
          <a:p>
            <a:pPr indent="12700" algn="l" rtl="0" eaLnBrk="0">
              <a:lnSpc>
                <a:spcPct val="95000"/>
              </a:lnSpc>
              <a:spcBef>
                <a:spcPts val="1204"/>
              </a:spcBef>
              <a:tabLst/>
            </a:pPr>
            <a:r>
              <a:rPr sz="1400" b="1" spc="-10" dirty="0">
                <a:solidFill>
                  <a:srgbClr val="000000">
                    <a:alpha val="100000"/>
                  </a:srgbClr>
                </a:solidFill>
                <a:latin typeface="Times New Roman"/>
                <a:ea typeface="Times New Roman"/>
                <a:cs typeface="Times New Roman"/>
              </a:rPr>
              <a:t>4.4.4</a:t>
            </a:r>
            <a:r>
              <a:rPr sz="1400" spc="8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土工布</a:t>
            </a:r>
            <a:endParaRPr lang="FangSong" altLang="FangSong" sz="1400" dirty="0"/>
          </a:p>
          <a:p>
            <a:pPr algn="l" rtl="0" eaLnBrk="0">
              <a:lnSpc>
                <a:spcPct val="103000"/>
              </a:lnSpc>
              <a:tabLst/>
            </a:pPr>
            <a:endParaRPr lang="Arial" altLang="Arial" sz="1000" dirty="0"/>
          </a:p>
          <a:p>
            <a:pPr indent="1988927" algn="l" rtl="0" eaLnBrk="0">
              <a:lnSpc>
                <a:spcPts val="1941"/>
              </a:lnSpc>
              <a:spcBef>
                <a:spcPts val="5"/>
              </a:spcBef>
              <a:tabLst/>
            </a:pPr>
            <a:r>
              <a:rPr sz="1400" spc="-20" dirty="0">
                <a:solidFill>
                  <a:srgbClr val="000000">
                    <a:alpha val="100000"/>
                  </a:srgbClr>
                </a:solidFill>
                <a:latin typeface="FangSong"/>
                <a:ea typeface="FangSong"/>
                <a:cs typeface="FangSong"/>
              </a:rPr>
              <a:t>表</a:t>
            </a:r>
            <a:r>
              <a:rPr sz="1400" spc="-220" dirty="0">
                <a:solidFill>
                  <a:srgbClr val="000000">
                    <a:alpha val="100000"/>
                  </a:srgbClr>
                </a:solidFill>
                <a:latin typeface="FangSong"/>
                <a:ea typeface="FangSong"/>
                <a:cs typeface="FangSong"/>
              </a:rPr>
              <a:t> </a:t>
            </a:r>
            <a:r>
              <a:rPr sz="1400" b="1" spc="-20" dirty="0">
                <a:solidFill>
                  <a:srgbClr val="000000">
                    <a:alpha val="100000"/>
                  </a:srgbClr>
                </a:solidFill>
                <a:latin typeface="Times New Roman"/>
                <a:ea typeface="Times New Roman"/>
                <a:cs typeface="Times New Roman"/>
              </a:rPr>
              <a:t>4-2</a:t>
            </a:r>
            <a:r>
              <a:rPr sz="1400" spc="20" dirty="0">
                <a:solidFill>
                  <a:srgbClr val="000000">
                    <a:alpha val="100000"/>
                  </a:srgbClr>
                </a:solidFill>
                <a:latin typeface="Times New Roman"/>
                <a:ea typeface="Times New Roman"/>
                <a:cs typeface="Times New Roman"/>
              </a:rPr>
              <a:t>    </a:t>
            </a:r>
            <a:r>
              <a:rPr sz="1400" b="1" spc="-20" dirty="0">
                <a:solidFill>
                  <a:srgbClr val="000000">
                    <a:alpha val="100000"/>
                  </a:srgbClr>
                </a:solidFill>
                <a:latin typeface="Times New Roman"/>
                <a:ea typeface="Times New Roman"/>
                <a:cs typeface="Times New Roman"/>
              </a:rPr>
              <a:t>10KN/m</a:t>
            </a:r>
            <a:r>
              <a:rPr sz="1400" spc="12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无纺土工布技术指标</a:t>
            </a:r>
            <a:endParaRPr lang="FangSong" altLang="FangSong" sz="1400" dirty="0"/>
          </a:p>
        </p:txBody>
      </p:sp>
      <p:sp>
        <p:nvSpPr>
          <p:cNvPr id="15" name="textbox 15"/>
          <p:cNvSpPr/>
          <p:nvPr/>
        </p:nvSpPr>
        <p:spPr>
          <a:xfrm>
            <a:off x="909672" y="6631699"/>
            <a:ext cx="6531609" cy="2804795"/>
          </a:xfrm>
          <a:prstGeom prst="rect">
            <a:avLst/>
          </a:prstGeom>
        </p:spPr>
        <p:txBody>
          <a:bodyPr vert="horz" wrap="square" lIns="0" tIns="0" rIns="0" bIns="0"/>
          <a:lstStyle/>
          <a:p>
            <a:pPr algn="l" rtl="0" eaLnBrk="0">
              <a:lnSpc>
                <a:spcPct val="89927"/>
              </a:lnSpc>
              <a:tabLst/>
            </a:pPr>
            <a:endParaRPr lang="Arial" altLang="Arial" sz="100" dirty="0"/>
          </a:p>
          <a:p>
            <a:pPr indent="375630" algn="l" rtl="0" eaLnBrk="0">
              <a:lnSpc>
                <a:spcPct val="95000"/>
              </a:lnSpc>
              <a:tabLst/>
            </a:pPr>
            <a:r>
              <a:rPr sz="1400" spc="-10" dirty="0">
                <a:solidFill>
                  <a:srgbClr val="000000">
                    <a:alpha val="100000"/>
                  </a:srgbClr>
                </a:solidFill>
                <a:latin typeface="FangSong"/>
                <a:ea typeface="FangSong"/>
                <a:cs typeface="FangSong"/>
              </a:rPr>
              <a:t>土工布质量经检验，各项指标合格后方可使用。</a:t>
            </a:r>
            <a:endParaRPr lang="FangSong" altLang="FangSong" sz="1400" dirty="0"/>
          </a:p>
          <a:p>
            <a:pPr marL="19837" indent="355793" algn="l" rtl="0" eaLnBrk="0">
              <a:lnSpc>
                <a:spcPct val="185000"/>
              </a:lnSpc>
              <a:spcBef>
                <a:spcPts val="19"/>
              </a:spcBef>
              <a:tabLst/>
            </a:pPr>
            <a:r>
              <a:rPr sz="1400" spc="-20" dirty="0">
                <a:solidFill>
                  <a:srgbClr val="000000">
                    <a:alpha val="100000"/>
                  </a:srgbClr>
                </a:solidFill>
                <a:latin typeface="FangSong"/>
                <a:ea typeface="FangSong"/>
                <a:cs typeface="FangSong"/>
              </a:rPr>
              <a:t>土工布平顺铺设、松紧适度、无褶皱。铺设完成后，经监理检验合格，及时进行</a:t>
            </a:r>
            <a:r>
              <a:rPr sz="1400" spc="50" dirty="0">
                <a:solidFill>
                  <a:srgbClr val="000000">
                    <a:alpha val="100000"/>
                  </a:srgbClr>
                </a:solidFill>
                <a:latin typeface="FangSong"/>
                <a:ea typeface="FangSong"/>
                <a:cs typeface="FangSong"/>
              </a:rPr>
              <a:t> </a:t>
            </a:r>
            <a:r>
              <a:rPr sz="1400" spc="-40" dirty="0">
                <a:solidFill>
                  <a:srgbClr val="000000">
                    <a:alpha val="100000"/>
                  </a:srgbClr>
                </a:solidFill>
                <a:latin typeface="FangSong"/>
                <a:ea typeface="FangSong"/>
                <a:cs typeface="FangSong"/>
              </a:rPr>
              <a:t>上部浇筑；</a:t>
            </a:r>
            <a:r>
              <a:rPr sz="1400" spc="640" dirty="0">
                <a:solidFill>
                  <a:srgbClr val="000000">
                    <a:alpha val="100000"/>
                  </a:srgbClr>
                </a:solidFill>
                <a:latin typeface="FangSong"/>
                <a:ea typeface="FangSong"/>
                <a:cs typeface="FangSong"/>
              </a:rPr>
              <a:t> </a:t>
            </a:r>
            <a:r>
              <a:rPr sz="1400" spc="-40" dirty="0">
                <a:solidFill>
                  <a:srgbClr val="000000">
                    <a:alpha val="100000"/>
                  </a:srgbClr>
                </a:solidFill>
                <a:latin typeface="FangSong"/>
                <a:ea typeface="FangSong"/>
                <a:cs typeface="FangSong"/>
              </a:rPr>
              <a:t>土工布在运输、贮藏过程中及铺设施工中应避免强力牵引和烈日暴晒。</a:t>
            </a:r>
            <a:endParaRPr lang="FangSong" altLang="FangSong" sz="1400" dirty="0"/>
          </a:p>
          <a:p>
            <a:pPr algn="l" rtl="0" eaLnBrk="0">
              <a:lnSpc>
                <a:spcPct val="146000"/>
              </a:lnSpc>
              <a:tabLst/>
            </a:pPr>
            <a:endParaRPr lang="Arial" altLang="Arial" sz="1000" dirty="0"/>
          </a:p>
          <a:p>
            <a:pPr indent="23243" algn="l" rtl="0" eaLnBrk="0">
              <a:lnSpc>
                <a:spcPts val="1833"/>
              </a:lnSpc>
              <a:spcBef>
                <a:spcPts val="459"/>
              </a:spcBef>
              <a:tabLst/>
            </a:pPr>
            <a:r>
              <a:rPr sz="1500" spc="80" dirty="0">
                <a:solidFill>
                  <a:srgbClr val="000000">
                    <a:alpha val="100000"/>
                  </a:srgbClr>
                </a:solidFill>
                <a:latin typeface="FangSong"/>
                <a:ea typeface="FangSong"/>
                <a:cs typeface="FangSong"/>
              </a:rPr>
              <a:t>五、工程施工</a:t>
            </a:r>
            <a:endParaRPr lang="FangSong" altLang="FangSong" sz="1500" dirty="0"/>
          </a:p>
          <a:p>
            <a:pPr algn="l" rtl="0" eaLnBrk="0">
              <a:lnSpc>
                <a:spcPct val="145000"/>
              </a:lnSpc>
              <a:tabLst/>
            </a:pPr>
            <a:endParaRPr lang="Arial" altLang="Arial" sz="1000" dirty="0"/>
          </a:p>
          <a:p>
            <a:pPr indent="12700" algn="l" rtl="0" eaLnBrk="0">
              <a:lnSpc>
                <a:spcPct val="95000"/>
              </a:lnSpc>
              <a:spcBef>
                <a:spcPts val="420"/>
              </a:spcBef>
              <a:tabLst/>
            </a:pPr>
            <a:r>
              <a:rPr sz="1400" b="1" spc="-20" dirty="0">
                <a:solidFill>
                  <a:srgbClr val="000000">
                    <a:alpha val="100000"/>
                  </a:srgbClr>
                </a:solidFill>
                <a:latin typeface="Times New Roman"/>
                <a:ea typeface="Times New Roman"/>
                <a:cs typeface="Times New Roman"/>
              </a:rPr>
              <a:t>5.1</a:t>
            </a:r>
            <a:r>
              <a:rPr sz="1400" spc="5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测量放样</a:t>
            </a:r>
            <a:endParaRPr lang="FangSong" altLang="FangSong" sz="1400" dirty="0"/>
          </a:p>
          <a:p>
            <a:pPr marL="19123" indent="354365" algn="l" rtl="0" eaLnBrk="0">
              <a:lnSpc>
                <a:spcPct val="185000"/>
              </a:lnSpc>
              <a:spcBef>
                <a:spcPts val="30"/>
              </a:spcBef>
              <a:tabLst/>
            </a:pPr>
            <a:r>
              <a:rPr sz="1400" spc="-20" dirty="0">
                <a:solidFill>
                  <a:srgbClr val="000000">
                    <a:alpha val="100000"/>
                  </a:srgbClr>
                </a:solidFill>
                <a:latin typeface="FangSong"/>
                <a:ea typeface="FangSong"/>
                <a:cs typeface="FangSong"/>
              </a:rPr>
              <a:t>承包人在施工过程中应重视工程测放的工作量。第一，应对测量单位提交的平面</a:t>
            </a:r>
            <a:r>
              <a:rPr sz="1400" spc="80" dirty="0">
                <a:solidFill>
                  <a:srgbClr val="000000">
                    <a:alpha val="100000"/>
                  </a:srgbClr>
                </a:solidFill>
                <a:latin typeface="FangSong"/>
                <a:ea typeface="FangSong"/>
                <a:cs typeface="FangSong"/>
              </a:rPr>
              <a:t> </a:t>
            </a:r>
            <a:r>
              <a:rPr sz="1400" spc="-50" dirty="0">
                <a:solidFill>
                  <a:srgbClr val="000000">
                    <a:alpha val="100000"/>
                  </a:srgbClr>
                </a:solidFill>
                <a:latin typeface="FangSong"/>
                <a:ea typeface="FangSong"/>
                <a:cs typeface="FangSong"/>
              </a:rPr>
              <a:t>控制点、高程控制点进行复测，并加以保护；</a:t>
            </a:r>
            <a:r>
              <a:rPr sz="1400" spc="510" dirty="0">
                <a:solidFill>
                  <a:srgbClr val="000000">
                    <a:alpha val="100000"/>
                  </a:srgbClr>
                </a:solidFill>
                <a:latin typeface="FangSong"/>
                <a:ea typeface="FangSong"/>
                <a:cs typeface="FangSong"/>
              </a:rPr>
              <a:t> </a:t>
            </a:r>
            <a:r>
              <a:rPr sz="1400" spc="-50" dirty="0">
                <a:solidFill>
                  <a:srgbClr val="000000">
                    <a:alpha val="100000"/>
                  </a:srgbClr>
                </a:solidFill>
                <a:latin typeface="FangSong"/>
                <a:ea typeface="FangSong"/>
                <a:cs typeface="FangSong"/>
              </a:rPr>
              <a:t>第二，要布置好施工控制点，做好建筑</a:t>
            </a:r>
            <a:endParaRPr lang="FangSong" altLang="FangSong" sz="1400" dirty="0"/>
          </a:p>
        </p:txBody>
      </p:sp>
      <p:graphicFrame>
        <p:nvGraphicFramePr>
          <p:cNvPr id="16" name="table 16"/>
          <p:cNvGraphicFramePr>
            <a:graphicFrameLocks noGrp="1"/>
          </p:cNvGraphicFramePr>
          <p:nvPr/>
        </p:nvGraphicFramePr>
        <p:xfrm>
          <a:off x="870966" y="5103494"/>
          <a:ext cx="6601459" cy="1430020"/>
        </p:xfrm>
        <a:graphic>
          <a:graphicData uri="http://schemas.openxmlformats.org/drawingml/2006/table">
            <a:tbl>
              <a:tblPr/>
              <a:tblGrid>
                <a:gridCol w="541655"/>
                <a:gridCol w="685800"/>
                <a:gridCol w="638175"/>
                <a:gridCol w="466725"/>
                <a:gridCol w="495300"/>
                <a:gridCol w="400050"/>
                <a:gridCol w="476250"/>
                <a:gridCol w="676275"/>
                <a:gridCol w="838200"/>
                <a:gridCol w="664209"/>
                <a:gridCol w="718819"/>
              </a:tblGrid>
              <a:tr h="1012189">
                <a:tc>
                  <a:txBody>
                    <a:bodyPr/>
                    <a:lstStyle/>
                    <a:p>
                      <a:pPr algn="l" rtl="0" eaLnBrk="0">
                        <a:lnSpc>
                          <a:spcPct val="197000"/>
                        </a:lnSpc>
                        <a:tabLst/>
                      </a:pPr>
                      <a:endParaRPr lang="Arial" altLang="Arial" sz="1000" dirty="0"/>
                    </a:p>
                    <a:p>
                      <a:pPr marL="212978" indent="-155448" algn="l" rtl="0" eaLnBrk="0">
                        <a:lnSpc>
                          <a:spcPct val="123000"/>
                        </a:lnSpc>
                        <a:spcBef>
                          <a:spcPts val="2"/>
                        </a:spcBef>
                        <a:tabLst/>
                      </a:pPr>
                      <a:r>
                        <a:rPr sz="1100" spc="70" dirty="0">
                          <a:solidFill>
                            <a:srgbClr val="000000">
                              <a:alpha val="100000"/>
                            </a:srgbClr>
                          </a:solidFill>
                          <a:latin typeface="FangSong"/>
                          <a:ea typeface="FangSong"/>
                          <a:cs typeface="FangSong"/>
                        </a:rPr>
                        <a:t>项目型</a:t>
                      </a:r>
                      <a:r>
                        <a:rPr sz="1100" spc="0" dirty="0">
                          <a:solidFill>
                            <a:srgbClr val="000000">
                              <a:alpha val="100000"/>
                            </a:srgbClr>
                          </a:solidFill>
                          <a:latin typeface="FangSong"/>
                          <a:ea typeface="FangSong"/>
                          <a:cs typeface="FangSong"/>
                        </a:rPr>
                        <a:t> </a:t>
                      </a:r>
                      <a:r>
                        <a:rPr sz="1100" spc="0" dirty="0">
                          <a:solidFill>
                            <a:srgbClr val="000000">
                              <a:alpha val="100000"/>
                            </a:srgbClr>
                          </a:solidFill>
                          <a:latin typeface="FangSong"/>
                          <a:ea typeface="FangSong"/>
                          <a:cs typeface="FangSong"/>
                        </a:rPr>
                        <a:t>号</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57000"/>
                        </a:lnSpc>
                        <a:tabLst/>
                      </a:pPr>
                      <a:endParaRPr lang="Arial" altLang="Arial" sz="1000" dirty="0"/>
                    </a:p>
                    <a:p>
                      <a:pPr algn="l" rtl="0" eaLnBrk="0">
                        <a:lnSpc>
                          <a:spcPct val="7817"/>
                        </a:lnSpc>
                        <a:tabLst/>
                      </a:pPr>
                      <a:endParaRPr lang="Arial" altLang="Arial" sz="100" dirty="0"/>
                    </a:p>
                    <a:p>
                      <a:pPr indent="49275" algn="l" rtl="0" eaLnBrk="0">
                        <a:lnSpc>
                          <a:spcPts val="1362"/>
                        </a:lnSpc>
                        <a:tabLst/>
                      </a:pPr>
                      <a:r>
                        <a:rPr sz="1100" spc="70" dirty="0">
                          <a:solidFill>
                            <a:srgbClr val="000000">
                              <a:alpha val="100000"/>
                            </a:srgbClr>
                          </a:solidFill>
                          <a:latin typeface="FangSong"/>
                          <a:ea typeface="FangSong"/>
                          <a:cs typeface="FangSong"/>
                        </a:rPr>
                        <a:t>纵横向断</a:t>
                      </a:r>
                      <a:endParaRPr lang="FangSong" altLang="FangSong" sz="1100" dirty="0"/>
                    </a:p>
                    <a:p>
                      <a:pPr indent="126085" algn="l" rtl="0" eaLnBrk="0">
                        <a:lnSpc>
                          <a:spcPts val="1344"/>
                        </a:lnSpc>
                        <a:spcBef>
                          <a:spcPts val="197"/>
                        </a:spcBef>
                        <a:tabLst/>
                      </a:pPr>
                      <a:r>
                        <a:rPr sz="1100" spc="70" dirty="0">
                          <a:solidFill>
                            <a:srgbClr val="000000">
                              <a:alpha val="100000"/>
                            </a:srgbClr>
                          </a:solidFill>
                          <a:latin typeface="FangSong"/>
                          <a:ea typeface="FangSong"/>
                          <a:cs typeface="FangSong"/>
                        </a:rPr>
                        <a:t>裂强度</a:t>
                      </a:r>
                      <a:endParaRPr lang="FangSong" altLang="FangSong" sz="1100" dirty="0"/>
                    </a:p>
                    <a:p>
                      <a:pPr indent="61772" algn="l" rtl="0" eaLnBrk="0">
                        <a:lnSpc>
                          <a:spcPts val="1613"/>
                        </a:lnSpc>
                        <a:tabLst/>
                      </a:pPr>
                      <a:r>
                        <a:rPr sz="1100" spc="50" dirty="0">
                          <a:solidFill>
                            <a:srgbClr val="000000">
                              <a:alpha val="100000"/>
                            </a:srgbClr>
                          </a:solidFill>
                          <a:latin typeface="Times New Roman"/>
                          <a:ea typeface="Times New Roman"/>
                          <a:cs typeface="Times New Roman"/>
                        </a:rPr>
                        <a:t>≥(KN/m)</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900" dirty="0"/>
                    </a:p>
                    <a:p>
                      <a:pPr indent="100025" algn="l" rtl="0" eaLnBrk="0">
                        <a:lnSpc>
                          <a:spcPts val="1362"/>
                        </a:lnSpc>
                        <a:spcBef>
                          <a:spcPts val="1"/>
                        </a:spcBef>
                        <a:tabLst/>
                      </a:pPr>
                      <a:r>
                        <a:rPr sz="1100" spc="70" dirty="0">
                          <a:solidFill>
                            <a:srgbClr val="000000">
                              <a:alpha val="100000"/>
                            </a:srgbClr>
                          </a:solidFill>
                          <a:latin typeface="FangSong"/>
                          <a:ea typeface="FangSong"/>
                          <a:cs typeface="FangSong"/>
                        </a:rPr>
                        <a:t>标称断</a:t>
                      </a:r>
                      <a:endParaRPr lang="FangSong" altLang="FangSong" sz="1100" dirty="0"/>
                    </a:p>
                    <a:p>
                      <a:pPr indent="101701" algn="l" rtl="0" eaLnBrk="0">
                        <a:lnSpc>
                          <a:spcPts val="1375"/>
                        </a:lnSpc>
                        <a:spcBef>
                          <a:spcPts val="197"/>
                        </a:spcBef>
                        <a:tabLst/>
                      </a:pPr>
                      <a:r>
                        <a:rPr sz="1100" spc="70" dirty="0">
                          <a:solidFill>
                            <a:srgbClr val="000000">
                              <a:alpha val="100000"/>
                            </a:srgbClr>
                          </a:solidFill>
                          <a:latin typeface="FangSong"/>
                          <a:ea typeface="FangSong"/>
                          <a:cs typeface="FangSong"/>
                        </a:rPr>
                        <a:t>裂强度</a:t>
                      </a:r>
                      <a:endParaRPr lang="FangSong" altLang="FangSong" sz="1100" dirty="0"/>
                    </a:p>
                    <a:p>
                      <a:pPr indent="101701" algn="l" rtl="0" eaLnBrk="0">
                        <a:lnSpc>
                          <a:spcPts val="1344"/>
                        </a:lnSpc>
                        <a:spcBef>
                          <a:spcPts val="184"/>
                        </a:spcBef>
                        <a:tabLst/>
                      </a:pPr>
                      <a:r>
                        <a:rPr sz="1100" spc="70" dirty="0">
                          <a:solidFill>
                            <a:srgbClr val="000000">
                              <a:alpha val="100000"/>
                            </a:srgbClr>
                          </a:solidFill>
                          <a:latin typeface="FangSong"/>
                          <a:ea typeface="FangSong"/>
                          <a:cs typeface="FangSong"/>
                        </a:rPr>
                        <a:t>对应伸</a:t>
                      </a:r>
                      <a:endParaRPr lang="FangSong" altLang="FangSong" sz="1100" dirty="0"/>
                    </a:p>
                    <a:p>
                      <a:pPr indent="62382" algn="l" rtl="0" eaLnBrk="0">
                        <a:lnSpc>
                          <a:spcPts val="1613"/>
                        </a:lnSpc>
                        <a:tabLst/>
                      </a:pPr>
                      <a:r>
                        <a:rPr sz="1100" spc="50" dirty="0">
                          <a:solidFill>
                            <a:srgbClr val="000000">
                              <a:alpha val="100000"/>
                            </a:srgbClr>
                          </a:solidFill>
                          <a:latin typeface="FangSong"/>
                          <a:ea typeface="FangSong"/>
                          <a:cs typeface="FangSong"/>
                        </a:rPr>
                        <a:t>长率</a:t>
                      </a:r>
                      <a:r>
                        <a:rPr sz="1100" spc="5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900" dirty="0"/>
                    </a:p>
                    <a:p>
                      <a:pPr indent="90804" algn="l" rtl="0" eaLnBrk="0">
                        <a:lnSpc>
                          <a:spcPts val="1375"/>
                        </a:lnSpc>
                        <a:spcBef>
                          <a:spcPts val="1"/>
                        </a:spcBef>
                        <a:tabLst/>
                      </a:pPr>
                      <a:r>
                        <a:rPr sz="1100" spc="50" dirty="0">
                          <a:solidFill>
                            <a:srgbClr val="000000">
                              <a:alpha val="100000"/>
                            </a:srgbClr>
                          </a:solidFill>
                          <a:latin typeface="FangSong"/>
                          <a:ea typeface="FangSong"/>
                          <a:cs typeface="FangSong"/>
                        </a:rPr>
                        <a:t>顶破</a:t>
                      </a:r>
                      <a:endParaRPr lang="FangSong" altLang="FangSong" sz="1100" dirty="0"/>
                    </a:p>
                    <a:p>
                      <a:pPr indent="95072" algn="l" rtl="0" eaLnBrk="0">
                        <a:lnSpc>
                          <a:spcPts val="1344"/>
                        </a:lnSpc>
                        <a:spcBef>
                          <a:spcPts val="184"/>
                        </a:spcBef>
                        <a:tabLst/>
                      </a:pPr>
                      <a:r>
                        <a:rPr sz="1100" spc="40" dirty="0">
                          <a:solidFill>
                            <a:srgbClr val="000000">
                              <a:alpha val="100000"/>
                            </a:srgbClr>
                          </a:solidFill>
                          <a:latin typeface="FangSong"/>
                          <a:ea typeface="FangSong"/>
                          <a:cs typeface="FangSong"/>
                        </a:rPr>
                        <a:t>强力</a:t>
                      </a:r>
                      <a:endParaRPr lang="FangSong" altLang="FangSong" sz="1100" dirty="0"/>
                    </a:p>
                    <a:p>
                      <a:pPr indent="57581" algn="l" rtl="0" eaLnBrk="0">
                        <a:lnSpc>
                          <a:spcPts val="1586"/>
                        </a:lnSpc>
                        <a:tabLst/>
                      </a:pPr>
                      <a:r>
                        <a:rPr sz="1100" spc="50" dirty="0">
                          <a:solidFill>
                            <a:srgbClr val="000000">
                              <a:alpha val="100000"/>
                            </a:srgbClr>
                          </a:solidFill>
                          <a:latin typeface="Times New Roman"/>
                          <a:ea typeface="Times New Roman"/>
                          <a:cs typeface="Times New Roman"/>
                        </a:rPr>
                        <a:t>≥(KN</a:t>
                      </a:r>
                      <a:endParaRPr lang="Times New Roman" altLang="Times New Roman" sz="1100" dirty="0"/>
                    </a:p>
                    <a:p>
                      <a:pPr indent="211505" algn="l" rtl="0" eaLnBrk="0">
                        <a:lnSpc>
                          <a:spcPts val="1586"/>
                        </a:lnSpc>
                        <a:tabLst/>
                      </a:pPr>
                      <a:r>
                        <a:rPr sz="1100" spc="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42297"/>
                        </a:lnSpc>
                        <a:tabLst/>
                      </a:pPr>
                      <a:endParaRPr lang="Arial" altLang="Arial" sz="100" dirty="0"/>
                    </a:p>
                    <a:p>
                      <a:pPr marL="105651" indent="2438" algn="l" rtl="0" eaLnBrk="0">
                        <a:lnSpc>
                          <a:spcPct val="120000"/>
                        </a:lnSpc>
                        <a:tabLst/>
                      </a:pPr>
                      <a:r>
                        <a:rPr sz="1100" spc="40" dirty="0">
                          <a:solidFill>
                            <a:srgbClr val="000000">
                              <a:alpha val="100000"/>
                            </a:srgbClr>
                          </a:solidFill>
                          <a:latin typeface="FangSong"/>
                          <a:ea typeface="FangSong"/>
                          <a:cs typeface="FangSong"/>
                        </a:rPr>
                        <a:t>单位</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面积</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质量</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偏差</a:t>
                      </a:r>
                      <a:r>
                        <a:rPr sz="1100" spc="0" dirty="0">
                          <a:solidFill>
                            <a:srgbClr val="000000">
                              <a:alpha val="100000"/>
                            </a:srgbClr>
                          </a:solidFill>
                          <a:latin typeface="FangSong"/>
                          <a:ea typeface="FangSong"/>
                          <a:cs typeface="FangSong"/>
                        </a:rPr>
                        <a:t>  </a:t>
                      </a:r>
                      <a:r>
                        <a:rPr sz="1100" spc="100" dirty="0">
                          <a:solidFill>
                            <a:srgbClr val="000000">
                              <a:alpha val="100000"/>
                            </a:srgbClr>
                          </a:solidFill>
                          <a:latin typeface="FangSong"/>
                          <a:ea typeface="FangSong"/>
                          <a:cs typeface="FangSong"/>
                        </a:rPr>
                        <a:t>率</a:t>
                      </a:r>
                      <a:r>
                        <a:rPr sz="1100" spc="10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40000"/>
                        </a:lnSpc>
                        <a:tabLst/>
                      </a:pPr>
                      <a:endParaRPr lang="Arial" altLang="Arial" sz="1000" dirty="0"/>
                    </a:p>
                    <a:p>
                      <a:pPr algn="l" rtl="0" eaLnBrk="0">
                        <a:lnSpc>
                          <a:spcPct val="7487"/>
                        </a:lnSpc>
                        <a:tabLst/>
                      </a:pPr>
                      <a:endParaRPr lang="Arial" altLang="Arial" sz="100" dirty="0"/>
                    </a:p>
                    <a:p>
                      <a:pPr marL="58419" indent="4267" algn="l" rtl="0" eaLnBrk="0">
                        <a:lnSpc>
                          <a:spcPct val="123000"/>
                        </a:lnSpc>
                        <a:tabLst/>
                      </a:pPr>
                      <a:r>
                        <a:rPr sz="1100" spc="40" dirty="0">
                          <a:solidFill>
                            <a:srgbClr val="000000">
                              <a:alpha val="100000"/>
                            </a:srgbClr>
                          </a:solidFill>
                          <a:latin typeface="FangSong"/>
                          <a:ea typeface="FangSong"/>
                          <a:cs typeface="FangSong"/>
                        </a:rPr>
                        <a:t>幅宽</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偏差</a:t>
                      </a:r>
                      <a:r>
                        <a:rPr sz="1100" spc="10" dirty="0">
                          <a:solidFill>
                            <a:srgbClr val="000000">
                              <a:alpha val="100000"/>
                            </a:srgbClr>
                          </a:solidFill>
                          <a:latin typeface="FangSong"/>
                          <a:ea typeface="FangSong"/>
                          <a:cs typeface="FangSong"/>
                        </a:rPr>
                        <a:t> </a:t>
                      </a:r>
                      <a:r>
                        <a:rPr sz="1100" spc="90" dirty="0">
                          <a:solidFill>
                            <a:srgbClr val="000000">
                              <a:alpha val="100000"/>
                            </a:srgbClr>
                          </a:solidFill>
                          <a:latin typeface="FangSong"/>
                          <a:ea typeface="FangSong"/>
                          <a:cs typeface="FangSong"/>
                        </a:rPr>
                        <a:t>率</a:t>
                      </a:r>
                      <a:r>
                        <a:rPr sz="1100" spc="9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40000"/>
                        </a:lnSpc>
                        <a:tabLst/>
                      </a:pPr>
                      <a:endParaRPr lang="Arial" altLang="Arial" sz="1000" dirty="0"/>
                    </a:p>
                    <a:p>
                      <a:pPr algn="l" rtl="0" eaLnBrk="0">
                        <a:lnSpc>
                          <a:spcPct val="7487"/>
                        </a:lnSpc>
                        <a:tabLst/>
                      </a:pPr>
                      <a:endParaRPr lang="Arial" altLang="Arial" sz="100" dirty="0"/>
                    </a:p>
                    <a:p>
                      <a:pPr marL="97281" indent="1828" algn="l" rtl="0" eaLnBrk="0">
                        <a:lnSpc>
                          <a:spcPct val="123000"/>
                        </a:lnSpc>
                        <a:tabLst/>
                      </a:pPr>
                      <a:r>
                        <a:rPr sz="1100" spc="50" dirty="0">
                          <a:solidFill>
                            <a:srgbClr val="000000">
                              <a:alpha val="100000"/>
                            </a:srgbClr>
                          </a:solidFill>
                          <a:latin typeface="FangSong"/>
                          <a:ea typeface="FangSong"/>
                          <a:cs typeface="FangSong"/>
                        </a:rPr>
                        <a:t>厚度</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偏差</a:t>
                      </a:r>
                      <a:r>
                        <a:rPr sz="1100" spc="0" dirty="0">
                          <a:solidFill>
                            <a:srgbClr val="000000">
                              <a:alpha val="100000"/>
                            </a:srgbClr>
                          </a:solidFill>
                          <a:latin typeface="FangSong"/>
                          <a:ea typeface="FangSong"/>
                          <a:cs typeface="FangSong"/>
                        </a:rPr>
                        <a:t>  </a:t>
                      </a:r>
                      <a:r>
                        <a:rPr sz="1100" spc="90" dirty="0">
                          <a:solidFill>
                            <a:srgbClr val="000000">
                              <a:alpha val="100000"/>
                            </a:srgbClr>
                          </a:solidFill>
                          <a:latin typeface="FangSong"/>
                          <a:ea typeface="FangSong"/>
                          <a:cs typeface="FangSong"/>
                        </a:rPr>
                        <a:t>率</a:t>
                      </a:r>
                      <a:r>
                        <a:rPr sz="1100" spc="9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57000"/>
                        </a:lnSpc>
                        <a:tabLst/>
                      </a:pPr>
                      <a:endParaRPr lang="Arial" altLang="Arial" sz="1000" dirty="0"/>
                    </a:p>
                    <a:p>
                      <a:pPr algn="l" rtl="0" eaLnBrk="0">
                        <a:lnSpc>
                          <a:spcPct val="7817"/>
                        </a:lnSpc>
                        <a:tabLst/>
                      </a:pPr>
                      <a:endParaRPr lang="Arial" altLang="Arial" sz="100" dirty="0"/>
                    </a:p>
                    <a:p>
                      <a:pPr indent="124256" algn="l" rtl="0" eaLnBrk="0">
                        <a:lnSpc>
                          <a:spcPts val="1375"/>
                        </a:lnSpc>
                        <a:tabLst/>
                      </a:pPr>
                      <a:r>
                        <a:rPr sz="1100" spc="50" dirty="0">
                          <a:solidFill>
                            <a:srgbClr val="000000">
                              <a:alpha val="100000"/>
                            </a:srgbClr>
                          </a:solidFill>
                          <a:latin typeface="FangSong"/>
                          <a:ea typeface="FangSong"/>
                          <a:cs typeface="FangSong"/>
                        </a:rPr>
                        <a:t>等效孔</a:t>
                      </a:r>
                      <a:endParaRPr lang="FangSong" altLang="FangSong" sz="1100" dirty="0"/>
                    </a:p>
                    <a:p>
                      <a:pPr marL="69837" indent="222364" algn="l" rtl="0" eaLnBrk="0">
                        <a:lnSpc>
                          <a:spcPct val="110000"/>
                        </a:lnSpc>
                        <a:spcBef>
                          <a:spcPts val="84"/>
                        </a:spcBef>
                        <a:tabLst/>
                      </a:pPr>
                      <a:r>
                        <a:rPr sz="1800" spc="-60" dirty="0" baseline="-1000">
                          <a:solidFill>
                            <a:srgbClr val="000000">
                              <a:alpha val="100000"/>
                            </a:srgbClr>
                          </a:solidFill>
                          <a:latin typeface="FangSong"/>
                          <a:ea typeface="FangSong"/>
                          <a:cs typeface="FangSong"/>
                        </a:rPr>
                        <a:t>径</a:t>
                      </a:r>
                      <a:r>
                        <a:rPr sz="1100" spc="0" dirty="0">
                          <a:solidFill>
                            <a:srgbClr val="000000">
                              <a:alpha val="100000"/>
                            </a:srgbClr>
                          </a:solidFill>
                          <a:latin typeface="FangSong"/>
                          <a:ea typeface="FangSong"/>
                          <a:cs typeface="FangSong"/>
                        </a:rPr>
                        <a:t>    </a:t>
                      </a:r>
                      <a:r>
                        <a:rPr sz="1800" spc="0" dirty="0" baseline="-1000">
                          <a:solidFill>
                            <a:srgbClr val="000000">
                              <a:alpha val="100000"/>
                            </a:srgbClr>
                          </a:solidFill>
                          <a:latin typeface="Times New Roman"/>
                          <a:ea typeface="Times New Roman"/>
                          <a:cs typeface="Times New Roman"/>
                        </a:rPr>
                        <a:t>O</a:t>
                      </a:r>
                      <a:r>
                        <a:rPr sz="1200" spc="0" dirty="0" baseline="-4340">
                          <a:solidFill>
                            <a:srgbClr val="000000">
                              <a:alpha val="100000"/>
                            </a:srgbClr>
                          </a:solidFill>
                          <a:latin typeface="Times New Roman"/>
                          <a:ea typeface="Times New Roman"/>
                          <a:cs typeface="Times New Roman"/>
                        </a:rPr>
                        <a:t>90</a:t>
                      </a:r>
                      <a:r>
                        <a:rPr sz="1800" spc="0" dirty="0" baseline="-1000">
                          <a:solidFill>
                            <a:srgbClr val="000000">
                              <a:alpha val="100000"/>
                            </a:srgbClr>
                          </a:solidFill>
                          <a:latin typeface="Times New Roman"/>
                          <a:ea typeface="Times New Roman"/>
                          <a:cs typeface="Times New Roman"/>
                        </a:rPr>
                        <a:t>(mm)</a:t>
                      </a:r>
                      <a:endParaRPr lang="Times New Roman" altLang="Times New Roman" sz="1169"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7000"/>
                        </a:lnSpc>
                        <a:tabLst/>
                      </a:pPr>
                      <a:endParaRPr lang="Arial" altLang="Arial" sz="1000" dirty="0"/>
                    </a:p>
                    <a:p>
                      <a:pPr algn="l" rtl="0" eaLnBrk="0">
                        <a:lnSpc>
                          <a:spcPct val="107000"/>
                        </a:lnSpc>
                        <a:tabLst/>
                      </a:pPr>
                      <a:endParaRPr lang="Arial" altLang="Arial" sz="1000" dirty="0"/>
                    </a:p>
                    <a:p>
                      <a:pPr marL="158318" indent="-105004" algn="l" rtl="0" eaLnBrk="0">
                        <a:lnSpc>
                          <a:spcPct val="117000"/>
                        </a:lnSpc>
                        <a:spcBef>
                          <a:spcPts val="4"/>
                        </a:spcBef>
                        <a:tabLst/>
                      </a:pPr>
                      <a:r>
                        <a:rPr sz="1100" spc="70" dirty="0">
                          <a:solidFill>
                            <a:srgbClr val="000000">
                              <a:alpha val="100000"/>
                            </a:srgbClr>
                          </a:solidFill>
                          <a:latin typeface="FangSong"/>
                          <a:ea typeface="FangSong"/>
                          <a:cs typeface="FangSong"/>
                        </a:rPr>
                        <a:t>垂直渗透系</a:t>
                      </a:r>
                      <a:r>
                        <a:rPr sz="1100" spc="30" dirty="0">
                          <a:solidFill>
                            <a:srgbClr val="000000">
                              <a:alpha val="100000"/>
                            </a:srgbClr>
                          </a:solidFill>
                          <a:latin typeface="FangSong"/>
                          <a:ea typeface="FangSong"/>
                          <a:cs typeface="FangSong"/>
                        </a:rPr>
                        <a:t> </a:t>
                      </a:r>
                      <a:r>
                        <a:rPr sz="1100" spc="30" dirty="0">
                          <a:solidFill>
                            <a:srgbClr val="000000">
                              <a:alpha val="100000"/>
                            </a:srgbClr>
                          </a:solidFill>
                          <a:latin typeface="FangSong"/>
                          <a:ea typeface="FangSong"/>
                          <a:cs typeface="FangSong"/>
                        </a:rPr>
                        <a:t>数</a:t>
                      </a:r>
                      <a:r>
                        <a:rPr sz="1100" spc="30" dirty="0">
                          <a:solidFill>
                            <a:srgbClr val="000000">
                              <a:alpha val="100000"/>
                            </a:srgbClr>
                          </a:solidFill>
                          <a:latin typeface="Times New Roman"/>
                          <a:ea typeface="Times New Roman"/>
                          <a:cs typeface="Times New Roman"/>
                        </a:rPr>
                        <a:t>(cm/s)</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900" dirty="0"/>
                    </a:p>
                    <a:p>
                      <a:pPr indent="113664" algn="l" rtl="0" eaLnBrk="0">
                        <a:lnSpc>
                          <a:spcPts val="1371"/>
                        </a:lnSpc>
                        <a:spcBef>
                          <a:spcPts val="1"/>
                        </a:spcBef>
                        <a:tabLst/>
                      </a:pPr>
                      <a:r>
                        <a:rPr sz="1100" spc="70" dirty="0">
                          <a:solidFill>
                            <a:srgbClr val="000000">
                              <a:alpha val="100000"/>
                            </a:srgbClr>
                          </a:solidFill>
                          <a:latin typeface="FangSong"/>
                          <a:ea typeface="FangSong"/>
                          <a:cs typeface="FangSong"/>
                        </a:rPr>
                        <a:t>纵横向</a:t>
                      </a:r>
                      <a:endParaRPr lang="FangSong" altLang="FangSong" sz="1100" dirty="0"/>
                    </a:p>
                    <a:p>
                      <a:pPr indent="114884" algn="l" rtl="0" eaLnBrk="0">
                        <a:lnSpc>
                          <a:spcPts val="1375"/>
                        </a:lnSpc>
                        <a:spcBef>
                          <a:spcPts val="189"/>
                        </a:spcBef>
                        <a:tabLst/>
                      </a:pPr>
                      <a:r>
                        <a:rPr sz="1100" spc="60" dirty="0">
                          <a:solidFill>
                            <a:srgbClr val="000000">
                              <a:alpha val="100000"/>
                            </a:srgbClr>
                          </a:solidFill>
                          <a:latin typeface="FangSong"/>
                          <a:ea typeface="FangSong"/>
                          <a:cs typeface="FangSong"/>
                        </a:rPr>
                        <a:t>撕破强</a:t>
                      </a:r>
                      <a:endParaRPr lang="FangSong" altLang="FangSong" sz="1100" dirty="0"/>
                    </a:p>
                    <a:p>
                      <a:pPr indent="267893" algn="l" rtl="0" eaLnBrk="0">
                        <a:lnSpc>
                          <a:spcPts val="1344"/>
                        </a:lnSpc>
                        <a:spcBef>
                          <a:spcPts val="184"/>
                        </a:spcBef>
                        <a:tabLst/>
                      </a:pPr>
                      <a:r>
                        <a:rPr sz="1100" spc="0" dirty="0">
                          <a:solidFill>
                            <a:srgbClr val="000000">
                              <a:alpha val="100000"/>
                            </a:srgbClr>
                          </a:solidFill>
                          <a:latin typeface="FangSong"/>
                          <a:ea typeface="FangSong"/>
                          <a:cs typeface="FangSong"/>
                        </a:rPr>
                        <a:t>力</a:t>
                      </a:r>
                      <a:endParaRPr lang="FangSong" altLang="FangSong" sz="1100" dirty="0"/>
                    </a:p>
                    <a:p>
                      <a:pPr indent="51486" algn="l" rtl="0" eaLnBrk="0">
                        <a:lnSpc>
                          <a:spcPts val="1613"/>
                        </a:lnSpc>
                        <a:tabLst/>
                      </a:pPr>
                      <a:r>
                        <a:rPr sz="1100" spc="40" dirty="0">
                          <a:solidFill>
                            <a:srgbClr val="000000">
                              <a:alpha val="100000"/>
                            </a:srgbClr>
                          </a:solidFill>
                          <a:latin typeface="Times New Roman"/>
                          <a:ea typeface="Times New Roman"/>
                          <a:cs typeface="Times New Roman"/>
                        </a:rPr>
                        <a:t>≥(KN/m)</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8000"/>
                        </a:lnSpc>
                        <a:tabLst/>
                      </a:pPr>
                      <a:endParaRPr lang="Arial" altLang="Arial" sz="200" dirty="0"/>
                    </a:p>
                    <a:p>
                      <a:pPr indent="136156" algn="l" rtl="0" eaLnBrk="0">
                        <a:lnSpc>
                          <a:spcPts val="1384"/>
                        </a:lnSpc>
                        <a:spcBef>
                          <a:spcPts val="2"/>
                        </a:spcBef>
                        <a:tabLst/>
                      </a:pPr>
                      <a:r>
                        <a:rPr sz="1100" spc="70" dirty="0">
                          <a:solidFill>
                            <a:srgbClr val="000000">
                              <a:alpha val="100000"/>
                            </a:srgbClr>
                          </a:solidFill>
                          <a:latin typeface="FangSong"/>
                          <a:ea typeface="FangSong"/>
                          <a:cs typeface="FangSong"/>
                        </a:rPr>
                        <a:t>抗酸碱</a:t>
                      </a:r>
                      <a:endParaRPr lang="FangSong" altLang="FangSong" sz="1100" dirty="0"/>
                    </a:p>
                    <a:p>
                      <a:pPr indent="136156" algn="l" rtl="0" eaLnBrk="0">
                        <a:lnSpc>
                          <a:spcPts val="1371"/>
                        </a:lnSpc>
                        <a:spcBef>
                          <a:spcPts val="176"/>
                        </a:spcBef>
                        <a:tabLst/>
                      </a:pPr>
                      <a:r>
                        <a:rPr sz="1100" spc="-100" dirty="0">
                          <a:solidFill>
                            <a:srgbClr val="000000">
                              <a:alpha val="100000"/>
                            </a:srgbClr>
                          </a:solidFill>
                          <a:latin typeface="FangSong"/>
                          <a:ea typeface="FangSong"/>
                          <a:cs typeface="FangSong"/>
                        </a:rPr>
                        <a:t>（氧化）</a:t>
                      </a:r>
                      <a:endParaRPr lang="FangSong" altLang="FangSong" sz="1100" dirty="0"/>
                    </a:p>
                    <a:p>
                      <a:pPr indent="62394" algn="l" rtl="0" eaLnBrk="0">
                        <a:lnSpc>
                          <a:spcPts val="1358"/>
                        </a:lnSpc>
                        <a:spcBef>
                          <a:spcPts val="189"/>
                        </a:spcBef>
                        <a:tabLst/>
                      </a:pPr>
                      <a:r>
                        <a:rPr sz="1100" spc="70" dirty="0">
                          <a:solidFill>
                            <a:srgbClr val="000000">
                              <a:alpha val="100000"/>
                            </a:srgbClr>
                          </a:solidFill>
                          <a:latin typeface="FangSong"/>
                          <a:ea typeface="FangSong"/>
                          <a:cs typeface="FangSong"/>
                        </a:rPr>
                        <a:t>性能（强</a:t>
                      </a:r>
                      <a:endParaRPr lang="FangSong" altLang="FangSong" sz="1100" dirty="0"/>
                    </a:p>
                    <a:p>
                      <a:pPr indent="138594" algn="l" rtl="0" eaLnBrk="0">
                        <a:lnSpc>
                          <a:spcPts val="1344"/>
                        </a:lnSpc>
                        <a:spcBef>
                          <a:spcPts val="202"/>
                        </a:spcBef>
                        <a:tabLst/>
                      </a:pPr>
                      <a:r>
                        <a:rPr sz="1100" spc="60" dirty="0">
                          <a:solidFill>
                            <a:srgbClr val="000000">
                              <a:alpha val="100000"/>
                            </a:srgbClr>
                          </a:solidFill>
                          <a:latin typeface="FangSong"/>
                          <a:ea typeface="FangSong"/>
                          <a:cs typeface="FangSong"/>
                        </a:rPr>
                        <a:t>力保持</a:t>
                      </a:r>
                      <a:endParaRPr lang="FangSong" altLang="FangSong" sz="1100" dirty="0"/>
                    </a:p>
                    <a:p>
                      <a:pPr indent="154761" algn="l" rtl="0" eaLnBrk="0">
                        <a:lnSpc>
                          <a:spcPts val="1612"/>
                        </a:lnSpc>
                        <a:tabLst/>
                      </a:pPr>
                      <a:r>
                        <a:rPr sz="1000" spc="-90" dirty="0">
                          <a:solidFill>
                            <a:srgbClr val="000000">
                              <a:alpha val="100000"/>
                            </a:srgbClr>
                          </a:solidFill>
                          <a:latin typeface="FangSong"/>
                          <a:ea typeface="FangSong"/>
                          <a:cs typeface="FangSong"/>
                        </a:rPr>
                        <a:t>率）</a:t>
                      </a:r>
                      <a:r>
                        <a:rPr sz="1000" spc="210" dirty="0">
                          <a:solidFill>
                            <a:srgbClr val="000000">
                              <a:alpha val="100000"/>
                            </a:srgbClr>
                          </a:solidFill>
                          <a:latin typeface="FangSong"/>
                          <a:ea typeface="FangSong"/>
                          <a:cs typeface="FangSong"/>
                        </a:rPr>
                        <a:t> </a:t>
                      </a:r>
                      <a:r>
                        <a:rPr sz="1000" spc="-90" dirty="0">
                          <a:solidFill>
                            <a:srgbClr val="000000">
                              <a:alpha val="100000"/>
                            </a:srgbClr>
                          </a:solidFill>
                          <a:latin typeface="Times New Roman"/>
                          <a:ea typeface="Times New Roman"/>
                          <a:cs typeface="Times New Roman"/>
                        </a:rPr>
                        <a:t>%</a:t>
                      </a:r>
                      <a:endParaRPr lang="Times New Roman" altLang="Times New Roman"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417830">
                <a:tc>
                  <a:txBody>
                    <a:bodyPr/>
                    <a:lstStyle/>
                    <a:p>
                      <a:pPr algn="l" rtl="0" eaLnBrk="0">
                        <a:lnSpc>
                          <a:spcPct val="166000"/>
                        </a:lnSpc>
                        <a:tabLst/>
                      </a:pPr>
                      <a:endParaRPr lang="Arial" altLang="Arial" sz="100" dirty="0"/>
                    </a:p>
                    <a:p>
                      <a:pPr marL="136778" indent="-78028" algn="l" rtl="0" eaLnBrk="0">
                        <a:lnSpc>
                          <a:spcPct val="111000"/>
                        </a:lnSpc>
                        <a:tabLst/>
                      </a:pPr>
                      <a:r>
                        <a:rPr sz="1100" spc="60" dirty="0">
                          <a:solidFill>
                            <a:srgbClr val="000000">
                              <a:alpha val="100000"/>
                            </a:srgbClr>
                          </a:solidFill>
                          <a:latin typeface="FangSong"/>
                          <a:ea typeface="FangSong"/>
                          <a:cs typeface="FangSong"/>
                        </a:rPr>
                        <a:t>无纺土</a:t>
                      </a:r>
                      <a:r>
                        <a:rPr sz="1100" spc="20" dirty="0">
                          <a:solidFill>
                            <a:srgbClr val="000000">
                              <a:alpha val="100000"/>
                            </a:srgbClr>
                          </a:solidFill>
                          <a:latin typeface="FangSong"/>
                          <a:ea typeface="FangSong"/>
                          <a:cs typeface="FangSong"/>
                        </a:rPr>
                        <a:t> </a:t>
                      </a:r>
                      <a:r>
                        <a:rPr sz="1100" spc="40" dirty="0">
                          <a:solidFill>
                            <a:srgbClr val="000000">
                              <a:alpha val="100000"/>
                            </a:srgbClr>
                          </a:solidFill>
                          <a:latin typeface="FangSong"/>
                          <a:ea typeface="FangSong"/>
                          <a:cs typeface="FangSong"/>
                        </a:rPr>
                        <a:t>工布</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285038" algn="l" rtl="0" eaLnBrk="0">
                        <a:lnSpc>
                          <a:spcPct val="82000"/>
                        </a:lnSpc>
                        <a:spcBef>
                          <a:spcPts val="4"/>
                        </a:spcBef>
                        <a:tabLst/>
                      </a:pPr>
                      <a:r>
                        <a:rPr sz="1100" spc="-30" dirty="0">
                          <a:solidFill>
                            <a:srgbClr val="000000">
                              <a:alpha val="100000"/>
                            </a:srgbClr>
                          </a:solidFill>
                          <a:latin typeface="Times New Roman"/>
                          <a:ea typeface="Times New Roman"/>
                          <a:cs typeface="Times New Roman"/>
                        </a:rPr>
                        <a:t>10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90563" algn="l" rtl="0" eaLnBrk="0">
                        <a:lnSpc>
                          <a:spcPct val="82000"/>
                        </a:lnSpc>
                        <a:spcBef>
                          <a:spcPts val="4"/>
                        </a:spcBef>
                        <a:tabLst/>
                      </a:pPr>
                      <a:r>
                        <a:rPr sz="1100" spc="20" dirty="0">
                          <a:solidFill>
                            <a:srgbClr val="000000">
                              <a:alpha val="100000"/>
                            </a:srgbClr>
                          </a:solidFill>
                          <a:latin typeface="Times New Roman"/>
                          <a:ea typeface="Times New Roman"/>
                          <a:cs typeface="Times New Roman"/>
                        </a:rPr>
                        <a:t>20~</a:t>
                      </a:r>
                      <a:r>
                        <a:rPr sz="1100" spc="-120" dirty="0">
                          <a:solidFill>
                            <a:srgbClr val="000000">
                              <a:alpha val="100000"/>
                            </a:srgbClr>
                          </a:solidFill>
                          <a:latin typeface="Times New Roman"/>
                          <a:ea typeface="Times New Roman"/>
                          <a:cs typeface="Times New Roman"/>
                        </a:rPr>
                        <a:t> </a:t>
                      </a:r>
                      <a:r>
                        <a:rPr sz="1100" spc="20" dirty="0">
                          <a:solidFill>
                            <a:srgbClr val="000000">
                              <a:alpha val="100000"/>
                            </a:srgbClr>
                          </a:solidFill>
                          <a:latin typeface="Times New Roman"/>
                          <a:ea typeface="Times New Roman"/>
                          <a:cs typeface="Times New Roman"/>
                        </a:rPr>
                        <a:t>100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155879" algn="l" rtl="0" eaLnBrk="0">
                        <a:lnSpc>
                          <a:spcPct val="82000"/>
                        </a:lnSpc>
                        <a:spcBef>
                          <a:spcPts val="4"/>
                        </a:spcBef>
                        <a:tabLst/>
                      </a:pPr>
                      <a:r>
                        <a:rPr sz="1100" spc="0" dirty="0">
                          <a:solidFill>
                            <a:srgbClr val="000000">
                              <a:alpha val="100000"/>
                            </a:srgbClr>
                          </a:solidFill>
                          <a:latin typeface="Times New Roman"/>
                          <a:ea typeface="Times New Roman"/>
                          <a:cs typeface="Times New Roman"/>
                        </a:rPr>
                        <a:t>1.8</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800" dirty="0"/>
                    </a:p>
                    <a:p>
                      <a:pPr indent="156857" algn="l" rtl="0" eaLnBrk="0">
                        <a:lnSpc>
                          <a:spcPts val="1452"/>
                        </a:lnSpc>
                        <a:spcBef>
                          <a:spcPts val="2"/>
                        </a:spcBef>
                        <a:tabLst/>
                      </a:pPr>
                      <a:r>
                        <a:rPr sz="1100" spc="-20" dirty="0">
                          <a:solidFill>
                            <a:srgbClr val="000000">
                              <a:alpha val="100000"/>
                            </a:srgbClr>
                          </a:solidFill>
                          <a:latin typeface="FangSong"/>
                          <a:ea typeface="FangSong"/>
                          <a:cs typeface="FangSong"/>
                        </a:rPr>
                        <a:t>±</a:t>
                      </a:r>
                      <a:r>
                        <a:rPr sz="1100" spc="-20" dirty="0">
                          <a:solidFill>
                            <a:srgbClr val="000000">
                              <a:alpha val="100000"/>
                            </a:srgbClr>
                          </a:solidFill>
                          <a:latin typeface="Times New Roman"/>
                          <a:ea typeface="Times New Roman"/>
                          <a:cs typeface="Times New Roman"/>
                        </a:rPr>
                        <a:t>5</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85991" algn="l" rtl="0" eaLnBrk="0">
                        <a:lnSpc>
                          <a:spcPct val="82000"/>
                        </a:lnSpc>
                        <a:spcBef>
                          <a:spcPts val="4"/>
                        </a:spcBef>
                        <a:tabLst/>
                      </a:pPr>
                      <a:r>
                        <a:rPr sz="1100" spc="20" dirty="0">
                          <a:solidFill>
                            <a:srgbClr val="000000">
                              <a:alpha val="100000"/>
                            </a:srgbClr>
                          </a:solidFill>
                          <a:latin typeface="Times New Roman"/>
                          <a:ea typeface="Times New Roman"/>
                          <a:cs typeface="Times New Roman"/>
                        </a:rPr>
                        <a:t>-0.5</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800" dirty="0"/>
                    </a:p>
                    <a:p>
                      <a:pPr indent="110388" algn="l" rtl="0" eaLnBrk="0">
                        <a:lnSpc>
                          <a:spcPts val="1452"/>
                        </a:lnSpc>
                        <a:spcBef>
                          <a:spcPts val="2"/>
                        </a:spcBef>
                        <a:tabLst/>
                      </a:pPr>
                      <a:r>
                        <a:rPr sz="1100" spc="-50" dirty="0">
                          <a:solidFill>
                            <a:srgbClr val="000000">
                              <a:alpha val="100000"/>
                            </a:srgbClr>
                          </a:solidFill>
                          <a:latin typeface="FangSong"/>
                          <a:ea typeface="FangSong"/>
                          <a:cs typeface="FangSong"/>
                        </a:rPr>
                        <a:t>±</a:t>
                      </a:r>
                      <a:r>
                        <a:rPr sz="1100" spc="-390" dirty="0">
                          <a:solidFill>
                            <a:srgbClr val="000000">
                              <a:alpha val="100000"/>
                            </a:srgbClr>
                          </a:solidFill>
                          <a:latin typeface="FangSong"/>
                          <a:ea typeface="FangSong"/>
                          <a:cs typeface="FangSong"/>
                        </a:rPr>
                        <a:t> </a:t>
                      </a:r>
                      <a:r>
                        <a:rPr sz="1100" spc="-50" dirty="0">
                          <a:solidFill>
                            <a:srgbClr val="000000">
                              <a:alpha val="100000"/>
                            </a:srgbClr>
                          </a:solidFill>
                          <a:latin typeface="Times New Roman"/>
                          <a:ea typeface="Times New Roman"/>
                          <a:cs typeface="Times New Roman"/>
                        </a:rPr>
                        <a:t>10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73050" algn="l" rtl="0" eaLnBrk="0">
                        <a:lnSpc>
                          <a:spcPct val="82000"/>
                        </a:lnSpc>
                        <a:spcBef>
                          <a:spcPts val="4"/>
                        </a:spcBef>
                        <a:tabLst/>
                      </a:pPr>
                      <a:r>
                        <a:rPr sz="1100" spc="30" dirty="0">
                          <a:solidFill>
                            <a:srgbClr val="000000">
                              <a:alpha val="100000"/>
                            </a:srgbClr>
                          </a:solidFill>
                          <a:latin typeface="Times New Roman"/>
                          <a:ea typeface="Times New Roman"/>
                          <a:cs typeface="Times New Roman"/>
                        </a:rPr>
                        <a:t>0.07~0.2</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79000"/>
                        </a:lnSpc>
                        <a:tabLst/>
                      </a:pPr>
                      <a:endParaRPr lang="Arial" altLang="Arial" sz="100" dirty="0"/>
                    </a:p>
                    <a:p>
                      <a:pPr marL="112293" indent="9893" algn="l" rtl="0" eaLnBrk="0">
                        <a:lnSpc>
                          <a:spcPct val="105000"/>
                        </a:lnSpc>
                        <a:spcBef>
                          <a:spcPts val="1"/>
                        </a:spcBef>
                        <a:tabLst/>
                      </a:pPr>
                      <a:r>
                        <a:rPr sz="1700" spc="-30" dirty="0" baseline="-1000">
                          <a:solidFill>
                            <a:srgbClr val="000000">
                              <a:alpha val="100000"/>
                            </a:srgbClr>
                          </a:solidFill>
                          <a:latin typeface="FangSong"/>
                          <a:ea typeface="FangSong"/>
                          <a:cs typeface="FangSong"/>
                        </a:rPr>
                        <a:t>（</a:t>
                      </a:r>
                      <a:r>
                        <a:rPr sz="1700" spc="-30" dirty="0" baseline="-1000">
                          <a:solidFill>
                            <a:srgbClr val="000000">
                              <a:alpha val="100000"/>
                            </a:srgbClr>
                          </a:solidFill>
                          <a:latin typeface="Times New Roman"/>
                          <a:ea typeface="Times New Roman"/>
                          <a:cs typeface="Times New Roman"/>
                        </a:rPr>
                        <a:t>1.0~9.9</a:t>
                      </a:r>
                      <a:r>
                        <a:rPr sz="1000" spc="-50" dirty="0">
                          <a:solidFill>
                            <a:srgbClr val="000000">
                              <a:alpha val="100000"/>
                            </a:srgbClr>
                          </a:solidFill>
                          <a:latin typeface="Times New Roman"/>
                          <a:ea typeface="Times New Roman"/>
                          <a:cs typeface="Times New Roman"/>
                        </a:rPr>
                        <a:t> </a:t>
                      </a:r>
                      <a:r>
                        <a:rPr sz="1700" spc="-30" dirty="0" baseline="-1000">
                          <a:solidFill>
                            <a:srgbClr val="000000">
                              <a:alpha val="100000"/>
                            </a:srgbClr>
                          </a:solidFill>
                          <a:latin typeface="FangSong"/>
                          <a:ea typeface="FangSong"/>
                          <a:cs typeface="FangSong"/>
                        </a:rPr>
                        <a:t>）</a:t>
                      </a:r>
                      <a:r>
                        <a:rPr sz="1000" spc="0" dirty="0">
                          <a:solidFill>
                            <a:srgbClr val="000000">
                              <a:alpha val="100000"/>
                            </a:srgbClr>
                          </a:solidFill>
                          <a:latin typeface="FangSong"/>
                          <a:ea typeface="FangSong"/>
                          <a:cs typeface="FangSong"/>
                        </a:rPr>
                        <a:t> </a:t>
                      </a:r>
                      <a:r>
                        <a:rPr sz="1800" spc="-30" dirty="0" baseline="-2893">
                          <a:solidFill>
                            <a:srgbClr val="000000">
                              <a:alpha val="100000"/>
                            </a:srgbClr>
                          </a:solidFill>
                          <a:latin typeface="Times New Roman"/>
                          <a:ea typeface="Times New Roman"/>
                          <a:cs typeface="Times New Roman"/>
                        </a:rPr>
                        <a:t>×10</a:t>
                      </a:r>
                      <a:r>
                        <a:rPr sz="1200" spc="-30" dirty="0" baseline="26044">
                          <a:solidFill>
                            <a:srgbClr val="000000">
                              <a:alpha val="100000"/>
                            </a:srgbClr>
                          </a:solidFill>
                          <a:latin typeface="Times New Roman"/>
                          <a:ea typeface="Times New Roman"/>
                          <a:cs typeface="Times New Roman"/>
                        </a:rPr>
                        <a:t>-</a:t>
                      </a:r>
                      <a:r>
                        <a:rPr sz="700" spc="-30" dirty="0">
                          <a:solidFill>
                            <a:srgbClr val="000000">
                              <a:alpha val="100000"/>
                            </a:srgbClr>
                          </a:solidFill>
                          <a:latin typeface="Times New Roman"/>
                          <a:ea typeface="Times New Roman"/>
                          <a:cs typeface="Times New Roman"/>
                        </a:rPr>
                        <a:t> </a:t>
                      </a:r>
                      <a:r>
                        <a:rPr sz="1200" spc="-30" dirty="0" baseline="26044">
                          <a:solidFill>
                            <a:srgbClr val="000000">
                              <a:alpha val="100000"/>
                            </a:srgbClr>
                          </a:solidFill>
                          <a:latin typeface="Times New Roman"/>
                          <a:ea typeface="Times New Roman"/>
                          <a:cs typeface="Times New Roman"/>
                        </a:rPr>
                        <a:t>1</a:t>
                      </a:r>
                      <a:r>
                        <a:rPr sz="1800" spc="-30" dirty="0" baseline="-2893">
                          <a:solidFill>
                            <a:srgbClr val="000000">
                              <a:alpha val="100000"/>
                            </a:srgbClr>
                          </a:solidFill>
                          <a:latin typeface="Times New Roman"/>
                          <a:ea typeface="Times New Roman"/>
                          <a:cs typeface="Times New Roman"/>
                        </a:rPr>
                        <a:t>~</a:t>
                      </a:r>
                      <a:r>
                        <a:rPr sz="1100" spc="-130" dirty="0">
                          <a:solidFill>
                            <a:srgbClr val="000000">
                              <a:alpha val="100000"/>
                            </a:srgbClr>
                          </a:solidFill>
                          <a:latin typeface="Times New Roman"/>
                          <a:ea typeface="Times New Roman"/>
                          <a:cs typeface="Times New Roman"/>
                        </a:rPr>
                        <a:t> </a:t>
                      </a:r>
                      <a:r>
                        <a:rPr sz="1800" spc="-30" dirty="0" baseline="-2893">
                          <a:solidFill>
                            <a:srgbClr val="000000">
                              <a:alpha val="100000"/>
                            </a:srgbClr>
                          </a:solidFill>
                          <a:latin typeface="Times New Roman"/>
                          <a:ea typeface="Times New Roman"/>
                          <a:cs typeface="Times New Roman"/>
                        </a:rPr>
                        <a:t>10</a:t>
                      </a:r>
                      <a:r>
                        <a:rPr sz="1200" spc="-30" dirty="0" baseline="26044">
                          <a:solidFill>
                            <a:srgbClr val="000000">
                              <a:alpha val="100000"/>
                            </a:srgbClr>
                          </a:solidFill>
                          <a:latin typeface="Times New Roman"/>
                          <a:ea typeface="Times New Roman"/>
                          <a:cs typeface="Times New Roman"/>
                        </a:rPr>
                        <a:t>-3</a:t>
                      </a:r>
                      <a:endParaRPr lang="Times New Roman" altLang="Times New Roman" sz="779"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204495" algn="l" rtl="0" eaLnBrk="0">
                        <a:lnSpc>
                          <a:spcPct val="82000"/>
                        </a:lnSpc>
                        <a:spcBef>
                          <a:spcPts val="4"/>
                        </a:spcBef>
                        <a:tabLst/>
                      </a:pPr>
                      <a:r>
                        <a:rPr sz="1100" spc="30" dirty="0">
                          <a:solidFill>
                            <a:srgbClr val="000000">
                              <a:alpha val="100000"/>
                            </a:srgbClr>
                          </a:solidFill>
                          <a:latin typeface="Times New Roman"/>
                          <a:ea typeface="Times New Roman"/>
                          <a:cs typeface="Times New Roman"/>
                        </a:rPr>
                        <a:t>0.25</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287794" algn="l" rtl="0" eaLnBrk="0">
                        <a:lnSpc>
                          <a:spcPct val="82000"/>
                        </a:lnSpc>
                        <a:spcBef>
                          <a:spcPts val="4"/>
                        </a:spcBef>
                        <a:tabLst/>
                      </a:pPr>
                      <a:r>
                        <a:rPr sz="1100" spc="10" dirty="0">
                          <a:solidFill>
                            <a:srgbClr val="000000">
                              <a:alpha val="100000"/>
                            </a:srgbClr>
                          </a:solidFill>
                          <a:latin typeface="Times New Roman"/>
                          <a:ea typeface="Times New Roman"/>
                          <a:cs typeface="Times New Roman"/>
                        </a:rPr>
                        <a:t>80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sp>
        <p:nvSpPr>
          <p:cNvPr id="17" name="textbox 17"/>
          <p:cNvSpPr/>
          <p:nvPr/>
        </p:nvSpPr>
        <p:spPr>
          <a:xfrm>
            <a:off x="1520119" y="547540"/>
            <a:ext cx="2408554" cy="178435"/>
          </a:xfrm>
          <a:prstGeom prst="rect">
            <a:avLst/>
          </a:prstGeom>
        </p:spPr>
        <p:txBody>
          <a:bodyPr vert="horz" wrap="square" lIns="0" tIns="0" rIns="0" bIns="0"/>
          <a:lstStyle/>
          <a:p>
            <a:pPr algn="l" rtl="0" eaLnBrk="0">
              <a:lnSpc>
                <a:spcPct val="86660"/>
              </a:lnSpc>
              <a:tabLst/>
            </a:pPr>
            <a:endParaRPr lang="Arial" altLang="Arial" sz="100" dirty="0"/>
          </a:p>
          <a:p>
            <a:pPr indent="12700" algn="l" rtl="0" eaLnBrk="0">
              <a:lnSpc>
                <a:spcPct val="100000"/>
              </a:lnSpc>
              <a:tabLst/>
            </a:pPr>
            <a:r>
              <a:rPr sz="1000" spc="40" dirty="0">
                <a:solidFill>
                  <a:srgbClr val="000000">
                    <a:alpha val="100000"/>
                  </a:srgbClr>
                </a:solidFill>
                <a:latin typeface="KaiTi"/>
                <a:ea typeface="KaiTi"/>
                <a:cs typeface="KaiTi"/>
              </a:rPr>
              <a:t>旺浩家庭农场棚间生产道路项目设计说明</a:t>
            </a:r>
            <a:endParaRPr lang="KaiTi" altLang="KaiTi" sz="1000" dirty="0"/>
          </a:p>
        </p:txBody>
      </p:sp>
      <p:sp>
        <p:nvSpPr>
          <p:cNvPr id="18" name="textbox 18"/>
          <p:cNvSpPr/>
          <p:nvPr/>
        </p:nvSpPr>
        <p:spPr>
          <a:xfrm>
            <a:off x="8519321" y="547540"/>
            <a:ext cx="2143760" cy="179070"/>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207"/>
              </a:lnSpc>
              <a:tabLst/>
            </a:pPr>
            <a:r>
              <a:rPr sz="1000" spc="40" dirty="0">
                <a:solidFill>
                  <a:srgbClr val="000000">
                    <a:alpha val="100000"/>
                  </a:srgbClr>
                </a:solidFill>
                <a:latin typeface="KaiTi"/>
                <a:ea typeface="KaiTi"/>
                <a:cs typeface="KaiTi"/>
              </a:rPr>
              <a:t>南通市水利勘测设计研究院有限公司</a:t>
            </a:r>
            <a:endParaRPr lang="KaiTi" altLang="KaiTi" sz="1000" dirty="0"/>
          </a:p>
        </p:txBody>
      </p:sp>
      <p:sp>
        <p:nvSpPr>
          <p:cNvPr id="19" name="path"/>
          <p:cNvSpPr/>
          <p:nvPr/>
        </p:nvSpPr>
        <p:spPr>
          <a:xfrm>
            <a:off x="916305" y="725805"/>
            <a:ext cx="13293089" cy="9143"/>
          </a:xfrm>
          <a:custGeom>
            <a:avLst/>
            <a:gdLst/>
            <a:ahLst/>
            <a:cxnLst/>
            <a:rect l="0" t="0" r="0" b="0"/>
            <a:pathLst>
              <a:path w="20933" h="14">
                <a:moveTo>
                  <a:pt x="0" y="0"/>
                </a:moveTo>
                <a:lnTo>
                  <a:pt x="20933" y="0"/>
                </a:lnTo>
                <a:lnTo>
                  <a:pt x="20933" y="14"/>
                </a:lnTo>
                <a:lnTo>
                  <a:pt x="0" y="14"/>
                </a:lnTo>
                <a:lnTo>
                  <a:pt x="0" y="0"/>
                </a:lnTo>
                <a:close/>
              </a:path>
            </a:pathLst>
          </a:custGeom>
          <a:solidFill>
            <a:srgbClr val="000000">
              <a:alpha val="100000"/>
            </a:srgbClr>
          </a:solidFill>
          <a:ln cap="flat">
            <a:miter lim="0"/>
            <a:noFill/>
            <a:prstDash val="solid"/>
          </a:ln>
        </p:spPr>
        <p:txBody>
          <a:bodyPr rtlCol="0"/>
          <a:lstStyle/>
          <a:p>
            <a:pPr algn="ctr"/>
            <a:endParaRPr lang="zh-CN" altLang="en-US"/>
          </a:p>
        </p:txBody>
      </p:sp>
      <p:sp>
        <p:nvSpPr>
          <p:cNvPr id="20" name="textbox 20"/>
          <p:cNvSpPr/>
          <p:nvPr/>
        </p:nvSpPr>
        <p:spPr>
          <a:xfrm>
            <a:off x="7581912" y="9912819"/>
            <a:ext cx="273050" cy="163829"/>
          </a:xfrm>
          <a:prstGeom prst="rect">
            <a:avLst/>
          </a:prstGeom>
        </p:spPr>
        <p:txBody>
          <a:bodyPr vert="horz" wrap="square" lIns="0" tIns="0" rIns="0" bIns="0"/>
          <a:lstStyle/>
          <a:p>
            <a:pPr algn="l" rtl="0" eaLnBrk="0">
              <a:lnSpc>
                <a:spcPct val="87406"/>
              </a:lnSpc>
              <a:tabLst/>
            </a:pPr>
            <a:endParaRPr lang="Arial" altLang="Arial" sz="100" dirty="0"/>
          </a:p>
          <a:p>
            <a:pPr indent="12700" algn="l" rtl="0" eaLnBrk="0">
              <a:lnSpc>
                <a:spcPct val="82000"/>
              </a:lnSpc>
              <a:tabLst/>
            </a:pPr>
            <a:r>
              <a:rPr sz="1100" spc="0" dirty="0">
                <a:solidFill>
                  <a:srgbClr val="000000">
                    <a:alpha val="100000"/>
                  </a:srgbClr>
                </a:solidFill>
                <a:latin typeface="Times New Roman"/>
                <a:ea typeface="Times New Roman"/>
                <a:cs typeface="Times New Roman"/>
              </a:rPr>
              <a:t>-</a:t>
            </a:r>
            <a:r>
              <a:rPr sz="1100" spc="50" dirty="0">
                <a:solidFill>
                  <a:srgbClr val="000000">
                    <a:alpha val="100000"/>
                  </a:srgbClr>
                </a:solidFill>
                <a:latin typeface="Times New Roman"/>
                <a:ea typeface="Times New Roman"/>
                <a:cs typeface="Times New Roman"/>
              </a:rPr>
              <a:t> </a:t>
            </a:r>
            <a:r>
              <a:rPr sz="1100" spc="0" dirty="0">
                <a:solidFill>
                  <a:srgbClr val="000000">
                    <a:alpha val="100000"/>
                  </a:srgbClr>
                </a:solidFill>
                <a:latin typeface="Times New Roman"/>
                <a:ea typeface="Times New Roman"/>
                <a:cs typeface="Times New Roman"/>
              </a:rPr>
              <a:t>2</a:t>
            </a:r>
            <a:r>
              <a:rPr sz="1100" spc="70" dirty="0">
                <a:solidFill>
                  <a:srgbClr val="000000">
                    <a:alpha val="100000"/>
                  </a:srgbClr>
                </a:solidFill>
                <a:latin typeface="Times New Roman"/>
                <a:ea typeface="Times New Roman"/>
                <a:cs typeface="Times New Roman"/>
              </a:rPr>
              <a:t> </a:t>
            </a:r>
            <a:r>
              <a:rPr sz="1100" spc="0" dirty="0">
                <a:solidFill>
                  <a:srgbClr val="000000">
                    <a:alpha val="100000"/>
                  </a:srgbClr>
                </a:solidFill>
                <a:latin typeface="Times New Roman"/>
                <a:ea typeface="Times New Roman"/>
                <a:cs typeface="Times New Roman"/>
              </a:rPr>
              <a:t>-</a:t>
            </a:r>
            <a:endParaRPr lang="Times New Roman" altLang="Times New Roman" sz="11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1"/>
          <p:cNvSpPr/>
          <p:nvPr/>
        </p:nvSpPr>
        <p:spPr>
          <a:xfrm>
            <a:off x="909672" y="1204621"/>
            <a:ext cx="6561455" cy="8186419"/>
          </a:xfrm>
          <a:prstGeom prst="rect">
            <a:avLst/>
          </a:prstGeom>
        </p:spPr>
        <p:txBody>
          <a:bodyPr vert="horz" wrap="square" lIns="0" tIns="0" rIns="0" bIns="0"/>
          <a:lstStyle/>
          <a:p>
            <a:pPr algn="l" rtl="0" eaLnBrk="0">
              <a:lnSpc>
                <a:spcPct val="83341"/>
              </a:lnSpc>
              <a:tabLst/>
            </a:pPr>
            <a:endParaRPr lang="Arial" altLang="Arial" sz="100" dirty="0"/>
          </a:p>
          <a:p>
            <a:pPr indent="18409" algn="l" rtl="0" eaLnBrk="0">
              <a:lnSpc>
                <a:spcPts val="1889"/>
              </a:lnSpc>
              <a:tabLst/>
            </a:pPr>
            <a:r>
              <a:rPr sz="1400" spc="-70" dirty="0">
                <a:solidFill>
                  <a:srgbClr val="000000">
                    <a:alpha val="100000"/>
                  </a:srgbClr>
                </a:solidFill>
                <a:latin typeface="FangSong"/>
                <a:ea typeface="FangSong"/>
                <a:cs typeface="FangSong"/>
              </a:rPr>
              <a:t>基</a:t>
            </a:r>
            <a:r>
              <a:rPr sz="1400" spc="-70" dirty="0">
                <a:solidFill>
                  <a:srgbClr val="000000">
                    <a:alpha val="100000"/>
                  </a:srgbClr>
                </a:solidFill>
                <a:latin typeface="Times New Roman"/>
                <a:ea typeface="Times New Roman"/>
                <a:cs typeface="Times New Roman"/>
              </a:rPr>
              <a:t>[2013]</a:t>
            </a:r>
            <a:r>
              <a:rPr sz="1400" spc="-160" dirty="0">
                <a:solidFill>
                  <a:srgbClr val="000000">
                    <a:alpha val="100000"/>
                  </a:srgbClr>
                </a:solidFill>
                <a:latin typeface="Times New Roman"/>
                <a:ea typeface="Times New Roman"/>
                <a:cs typeface="Times New Roman"/>
              </a:rPr>
              <a:t> </a:t>
            </a:r>
            <a:r>
              <a:rPr sz="1400" spc="-70" dirty="0">
                <a:solidFill>
                  <a:srgbClr val="000000">
                    <a:alpha val="100000"/>
                  </a:srgbClr>
                </a:solidFill>
                <a:latin typeface="Times New Roman"/>
                <a:ea typeface="Times New Roman"/>
                <a:cs typeface="Times New Roman"/>
              </a:rPr>
              <a:t>17</a:t>
            </a:r>
            <a:r>
              <a:rPr sz="1400" spc="120" dirty="0">
                <a:solidFill>
                  <a:srgbClr val="000000">
                    <a:alpha val="100000"/>
                  </a:srgbClr>
                </a:solidFill>
                <a:latin typeface="Times New Roman"/>
                <a:ea typeface="Times New Roman"/>
                <a:cs typeface="Times New Roman"/>
              </a:rPr>
              <a:t> </a:t>
            </a:r>
            <a:r>
              <a:rPr sz="1400" spc="-70" dirty="0">
                <a:solidFill>
                  <a:srgbClr val="000000">
                    <a:alpha val="100000"/>
                  </a:srgbClr>
                </a:solidFill>
                <a:latin typeface="FangSong"/>
                <a:ea typeface="FangSong"/>
                <a:cs typeface="FangSong"/>
              </a:rPr>
              <a:t>号文）</a:t>
            </a:r>
            <a:r>
              <a:rPr sz="1400" spc="150" dirty="0">
                <a:solidFill>
                  <a:srgbClr val="000000">
                    <a:alpha val="100000"/>
                  </a:srgbClr>
                </a:solidFill>
                <a:latin typeface="FangSong"/>
                <a:ea typeface="FangSong"/>
                <a:cs typeface="FangSong"/>
              </a:rPr>
              <a:t> </a:t>
            </a:r>
            <a:r>
              <a:rPr sz="1400" spc="-70" dirty="0">
                <a:solidFill>
                  <a:srgbClr val="000000">
                    <a:alpha val="100000"/>
                  </a:srgbClr>
                </a:solidFill>
                <a:latin typeface="FangSong"/>
                <a:ea typeface="FangSong"/>
                <a:cs typeface="FangSong"/>
              </a:rPr>
              <a:t>的要求执行。</a:t>
            </a:r>
            <a:endParaRPr lang="FangSong" altLang="FangSong" sz="1400" dirty="0"/>
          </a:p>
          <a:p>
            <a:pPr indent="12700" algn="l" rtl="0" eaLnBrk="0">
              <a:lnSpc>
                <a:spcPct val="97000"/>
              </a:lnSpc>
              <a:spcBef>
                <a:spcPts val="1479"/>
              </a:spcBef>
              <a:tabLst/>
            </a:pPr>
            <a:r>
              <a:rPr sz="1400" b="1" spc="-10" dirty="0">
                <a:solidFill>
                  <a:srgbClr val="000000">
                    <a:alpha val="100000"/>
                  </a:srgbClr>
                </a:solidFill>
                <a:latin typeface="Times New Roman"/>
                <a:ea typeface="Times New Roman"/>
                <a:cs typeface="Times New Roman"/>
              </a:rPr>
              <a:t>5.4</a:t>
            </a:r>
            <a:r>
              <a:rPr sz="1400" spc="4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砼、钢筋砼浇筑</a:t>
            </a:r>
            <a:endParaRPr lang="FangSong" altLang="FangSong" sz="1400" dirty="0"/>
          </a:p>
          <a:p>
            <a:pPr indent="373489" algn="l" rtl="0" eaLnBrk="0">
              <a:lnSpc>
                <a:spcPct val="86000"/>
              </a:lnSpc>
              <a:spcBef>
                <a:spcPts val="1487"/>
              </a:spcBef>
              <a:tabLst/>
            </a:pPr>
            <a:r>
              <a:rPr sz="1400" spc="-40" dirty="0">
                <a:solidFill>
                  <a:srgbClr val="000000">
                    <a:alpha val="100000"/>
                  </a:srgbClr>
                </a:solidFill>
                <a:latin typeface="FangSong"/>
                <a:ea typeface="FangSong"/>
                <a:cs typeface="FangSong"/>
              </a:rPr>
              <a:t>砼浇筑顺序根据结构缝和结构形状由低到高分段、分层块，依次逐层向上进行，</a:t>
            </a:r>
            <a:endParaRPr lang="FangSong" altLang="FangSong" sz="1400" dirty="0"/>
          </a:p>
          <a:p>
            <a:pPr marL="17874" indent="535" algn="l" rtl="0" eaLnBrk="0">
              <a:lnSpc>
                <a:spcPct val="189000"/>
              </a:lnSpc>
              <a:spcBef>
                <a:spcPts val="7"/>
              </a:spcBef>
              <a:tabLst/>
            </a:pPr>
            <a:r>
              <a:rPr sz="1400" spc="-20" dirty="0">
                <a:solidFill>
                  <a:srgbClr val="000000">
                    <a:alpha val="100000"/>
                  </a:srgbClr>
                </a:solidFill>
                <a:latin typeface="FangSong"/>
                <a:ea typeface="FangSong"/>
                <a:cs typeface="FangSong"/>
              </a:rPr>
              <a:t>砼浇筑顺序分块，跳块浇筑，每段每层砼一次性连续浇筑，以防产生冷缝，并做好结</a:t>
            </a:r>
            <a:r>
              <a:rPr sz="1400" spc="12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构缝的止水埋设。砼、钢筋砼和砌石施工应严格按设计尺寸进行施工放样。砼达到一</a:t>
            </a:r>
            <a:r>
              <a:rPr sz="1400" spc="12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定强度后方可进行下一道工序。砼、钢筋砼和砌石工程施工要求详见相关规范。</a:t>
            </a:r>
            <a:endParaRPr lang="FangSong" altLang="FangSong" sz="1400" dirty="0"/>
          </a:p>
          <a:p>
            <a:pPr marL="17874" indent="355614" algn="l" rtl="0" eaLnBrk="0">
              <a:lnSpc>
                <a:spcPct val="184000"/>
              </a:lnSpc>
              <a:spcBef>
                <a:spcPts val="116"/>
              </a:spcBef>
              <a:tabLst/>
            </a:pPr>
            <a:r>
              <a:rPr sz="1400" spc="-20" dirty="0">
                <a:solidFill>
                  <a:srgbClr val="000000">
                    <a:alpha val="100000"/>
                  </a:srgbClr>
                </a:solidFill>
                <a:latin typeface="FangSong"/>
                <a:ea typeface="FangSong"/>
                <a:cs typeface="FangSong"/>
              </a:rPr>
              <a:t>砼浇筑立模主要采用钢模板，边角及不规则部位用木模板，钢筋对拉加木支撑结</a:t>
            </a:r>
            <a:r>
              <a:rPr sz="1400" spc="7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构。为使砼浇筑连续，模板量按总面积</a:t>
            </a:r>
            <a:r>
              <a:rPr sz="1400" spc="-90" dirty="0">
                <a:solidFill>
                  <a:srgbClr val="000000">
                    <a:alpha val="100000"/>
                  </a:srgbClr>
                </a:solidFill>
                <a:latin typeface="FangSong"/>
                <a:ea typeface="FangSong"/>
                <a:cs typeface="FangSong"/>
              </a:rPr>
              <a:t> </a:t>
            </a:r>
            <a:r>
              <a:rPr sz="1400" spc="-10" dirty="0">
                <a:solidFill>
                  <a:srgbClr val="000000">
                    <a:alpha val="100000"/>
                  </a:srgbClr>
                </a:solidFill>
                <a:latin typeface="Times New Roman"/>
                <a:ea typeface="Times New Roman"/>
                <a:cs typeface="Times New Roman"/>
              </a:rPr>
              <a:t>1/2~</a:t>
            </a:r>
            <a:r>
              <a:rPr sz="1400" spc="-19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Times New Roman"/>
                <a:ea typeface="Times New Roman"/>
                <a:cs typeface="Times New Roman"/>
              </a:rPr>
              <a:t>1/3</a:t>
            </a:r>
            <a:r>
              <a:rPr sz="1400" spc="10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准备。砼骨料购运至工地现场冲洗，</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模板制作由工地加工完成。砼施工时应严格按相关施工规范的要求进行配料、浇筑和</a:t>
            </a:r>
            <a:r>
              <a:rPr sz="1400" spc="11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养护，以保证砼工程的施工质量。</a:t>
            </a:r>
            <a:endParaRPr lang="FangSong" altLang="FangSong" sz="1400" dirty="0"/>
          </a:p>
          <a:p>
            <a:pPr indent="12700" algn="l" rtl="0" eaLnBrk="0">
              <a:lnSpc>
                <a:spcPct val="96000"/>
              </a:lnSpc>
              <a:spcBef>
                <a:spcPts val="1513"/>
              </a:spcBef>
              <a:tabLst/>
            </a:pPr>
            <a:r>
              <a:rPr sz="1400" b="1" spc="-30" dirty="0">
                <a:solidFill>
                  <a:srgbClr val="000000">
                    <a:alpha val="100000"/>
                  </a:srgbClr>
                </a:solidFill>
                <a:latin typeface="Times New Roman"/>
                <a:ea typeface="Times New Roman"/>
                <a:cs typeface="Times New Roman"/>
              </a:rPr>
              <a:t>5.5</a:t>
            </a:r>
            <a:r>
              <a:rPr sz="1400" spc="140" dirty="0">
                <a:solidFill>
                  <a:srgbClr val="000000">
                    <a:alpha val="100000"/>
                  </a:srgbClr>
                </a:solidFill>
                <a:latin typeface="Times New Roman"/>
                <a:ea typeface="Times New Roman"/>
                <a:cs typeface="Times New Roman"/>
              </a:rPr>
              <a:t> </a:t>
            </a:r>
            <a:r>
              <a:rPr sz="1400" spc="-30" dirty="0">
                <a:solidFill>
                  <a:srgbClr val="000000">
                    <a:alpha val="100000"/>
                  </a:srgbClr>
                </a:solidFill>
                <a:latin typeface="FangSong"/>
                <a:ea typeface="FangSong"/>
                <a:cs typeface="FangSong"/>
              </a:rPr>
              <a:t>预制桩</a:t>
            </a:r>
            <a:endParaRPr lang="FangSong" altLang="FangSong" sz="1400" dirty="0"/>
          </a:p>
          <a:p>
            <a:pPr indent="462706" algn="l" rtl="0" eaLnBrk="0">
              <a:lnSpc>
                <a:spcPct val="96000"/>
              </a:lnSpc>
              <a:spcBef>
                <a:spcPts val="1507"/>
              </a:spcBef>
              <a:tabLst/>
            </a:pPr>
            <a:r>
              <a:rPr sz="1400" spc="-50" dirty="0">
                <a:solidFill>
                  <a:srgbClr val="000000">
                    <a:alpha val="100000"/>
                  </a:srgbClr>
                </a:solidFill>
                <a:latin typeface="FangSong"/>
                <a:ea typeface="FangSong"/>
                <a:cs typeface="FangSong"/>
              </a:rPr>
              <a:t>（</a:t>
            </a:r>
            <a:r>
              <a:rPr sz="1400" spc="-50" dirty="0">
                <a:solidFill>
                  <a:srgbClr val="000000">
                    <a:alpha val="100000"/>
                  </a:srgbClr>
                </a:solidFill>
                <a:latin typeface="Times New Roman"/>
                <a:ea typeface="Times New Roman"/>
                <a:cs typeface="Times New Roman"/>
              </a:rPr>
              <a:t>1</a:t>
            </a:r>
            <a:r>
              <a:rPr sz="1400" spc="-14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）预制方桩为打入桩，采用锤击法施工。</a:t>
            </a:r>
            <a:endParaRPr lang="FangSong" altLang="FangSong" sz="1400" dirty="0"/>
          </a:p>
          <a:p>
            <a:pPr indent="462706" algn="l" rtl="0" eaLnBrk="0">
              <a:lnSpc>
                <a:spcPts val="1889"/>
              </a:lnSpc>
              <a:spcBef>
                <a:spcPts val="1252"/>
              </a:spcBef>
              <a:tabLst/>
            </a:pPr>
            <a:r>
              <a:rPr sz="1400" spc="-50" dirty="0">
                <a:solidFill>
                  <a:srgbClr val="000000">
                    <a:alpha val="100000"/>
                  </a:srgbClr>
                </a:solidFill>
                <a:latin typeface="FangSong"/>
                <a:ea typeface="FangSong"/>
                <a:cs typeface="FangSong"/>
              </a:rPr>
              <a:t>（</a:t>
            </a:r>
            <a:r>
              <a:rPr sz="1400" spc="-50" dirty="0">
                <a:solidFill>
                  <a:srgbClr val="000000">
                    <a:alpha val="100000"/>
                  </a:srgbClr>
                </a:solidFill>
                <a:latin typeface="Times New Roman"/>
                <a:ea typeface="Times New Roman"/>
                <a:cs typeface="Times New Roman"/>
              </a:rPr>
              <a:t>2</a:t>
            </a:r>
            <a:r>
              <a:rPr sz="1400" spc="-1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）当桩的打入深度和贯入度（</a:t>
            </a:r>
            <a:r>
              <a:rPr sz="1400" spc="-50" dirty="0">
                <a:solidFill>
                  <a:srgbClr val="000000">
                    <a:alpha val="100000"/>
                  </a:srgbClr>
                </a:solidFill>
                <a:latin typeface="Times New Roman"/>
                <a:ea typeface="Times New Roman"/>
                <a:cs typeface="Times New Roman"/>
              </a:rPr>
              <a:t>2</a:t>
            </a:r>
            <a:r>
              <a:rPr sz="1400" spc="-18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a:t>
            </a:r>
            <a:r>
              <a:rPr sz="1400" spc="-50" dirty="0">
                <a:solidFill>
                  <a:srgbClr val="000000">
                    <a:alpha val="100000"/>
                  </a:srgbClr>
                </a:solidFill>
                <a:latin typeface="Times New Roman"/>
                <a:ea typeface="Times New Roman"/>
                <a:cs typeface="Times New Roman"/>
              </a:rPr>
              <a:t>3cm/</a:t>
            </a:r>
            <a:r>
              <a:rPr sz="1400" spc="-19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Times New Roman"/>
                <a:ea typeface="Times New Roman"/>
                <a:cs typeface="Times New Roman"/>
              </a:rPr>
              <a:t>10</a:t>
            </a:r>
            <a:r>
              <a:rPr sz="1400" spc="14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击）</a:t>
            </a:r>
            <a:r>
              <a:rPr sz="1400" spc="120" dirty="0">
                <a:solidFill>
                  <a:srgbClr val="000000">
                    <a:alpha val="100000"/>
                  </a:srgbClr>
                </a:solidFill>
                <a:latin typeface="FangSong"/>
                <a:ea typeface="FangSong"/>
                <a:cs typeface="FangSong"/>
              </a:rPr>
              <a:t> </a:t>
            </a:r>
            <a:r>
              <a:rPr sz="1400" spc="-50" dirty="0">
                <a:solidFill>
                  <a:srgbClr val="000000">
                    <a:alpha val="100000"/>
                  </a:srgbClr>
                </a:solidFill>
                <a:latin typeface="FangSong"/>
                <a:ea typeface="FangSong"/>
                <a:cs typeface="FangSong"/>
              </a:rPr>
              <a:t>达到设计要求时，应根据地质</a:t>
            </a:r>
            <a:endParaRPr lang="FangSong" altLang="FangSong" sz="1400" dirty="0"/>
          </a:p>
          <a:p>
            <a:pPr marL="19123" indent="8386" algn="l" rtl="0" eaLnBrk="0">
              <a:lnSpc>
                <a:spcPct val="185000"/>
              </a:lnSpc>
              <a:spcBef>
                <a:spcPts val="20"/>
              </a:spcBef>
              <a:tabLst/>
            </a:pPr>
            <a:r>
              <a:rPr sz="1400" spc="-20" dirty="0">
                <a:solidFill>
                  <a:srgbClr val="000000">
                    <a:alpha val="100000"/>
                  </a:srgbClr>
                </a:solidFill>
                <a:latin typeface="FangSong"/>
                <a:ea typeface="FangSong"/>
                <a:cs typeface="FangSong"/>
              </a:rPr>
              <a:t>资料核对桩尖入土深处的地质情况，即可进行控制。一般以要求最后三次十锤的平均</a:t>
            </a:r>
            <a:r>
              <a:rPr sz="1400" spc="5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灌入度不大于设计规定，并且三次十锤的贯入度不能递增。符合设计要求后，方可收</a:t>
            </a:r>
            <a:r>
              <a:rPr sz="1400" spc="10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锤，移动桩机。</a:t>
            </a:r>
            <a:endParaRPr lang="FangSong" altLang="FangSong" sz="1400" dirty="0"/>
          </a:p>
          <a:p>
            <a:pPr indent="462706" algn="l" rtl="0" eaLnBrk="0">
              <a:lnSpc>
                <a:spcPct val="86000"/>
              </a:lnSpc>
              <a:spcBef>
                <a:spcPts val="1492"/>
              </a:spcBef>
              <a:tabLst/>
            </a:pPr>
            <a:r>
              <a:rPr sz="1400" spc="-30" dirty="0">
                <a:solidFill>
                  <a:srgbClr val="000000">
                    <a:alpha val="100000"/>
                  </a:srgbClr>
                </a:solidFill>
                <a:latin typeface="FangSong"/>
                <a:ea typeface="FangSong"/>
                <a:cs typeface="FangSong"/>
              </a:rPr>
              <a:t>（</a:t>
            </a:r>
            <a:r>
              <a:rPr sz="1400" spc="-30" dirty="0">
                <a:solidFill>
                  <a:srgbClr val="000000">
                    <a:alpha val="100000"/>
                  </a:srgbClr>
                </a:solidFill>
                <a:latin typeface="Times New Roman"/>
                <a:ea typeface="Times New Roman"/>
                <a:cs typeface="Times New Roman"/>
              </a:rPr>
              <a:t>3</a:t>
            </a:r>
            <a:r>
              <a:rPr sz="1400" spc="190" dirty="0">
                <a:solidFill>
                  <a:srgbClr val="000000">
                    <a:alpha val="100000"/>
                  </a:srgbClr>
                </a:solidFill>
                <a:latin typeface="Times New Roman"/>
                <a:ea typeface="Times New Roman"/>
                <a:cs typeface="Times New Roman"/>
              </a:rPr>
              <a:t> </a:t>
            </a:r>
            <a:r>
              <a:rPr sz="1400" spc="-30" dirty="0">
                <a:solidFill>
                  <a:srgbClr val="000000">
                    <a:alpha val="100000"/>
                  </a:srgbClr>
                </a:solidFill>
                <a:latin typeface="FangSong"/>
                <a:ea typeface="FangSong"/>
                <a:cs typeface="FangSong"/>
              </a:rPr>
              <a:t>）打桩时应由专职记录员做好施工记录。开始打桩时，应记录每沉落</a:t>
            </a:r>
            <a:r>
              <a:rPr sz="1400" spc="-160" dirty="0">
                <a:solidFill>
                  <a:srgbClr val="000000">
                    <a:alpha val="100000"/>
                  </a:srgbClr>
                </a:solidFill>
                <a:latin typeface="FangSong"/>
                <a:ea typeface="FangSong"/>
                <a:cs typeface="FangSong"/>
              </a:rPr>
              <a:t> </a:t>
            </a:r>
            <a:r>
              <a:rPr sz="1400" spc="-30" dirty="0">
                <a:solidFill>
                  <a:srgbClr val="000000">
                    <a:alpha val="100000"/>
                  </a:srgbClr>
                </a:solidFill>
                <a:latin typeface="Times New Roman"/>
                <a:ea typeface="Times New Roman"/>
                <a:cs typeface="Times New Roman"/>
              </a:rPr>
              <a:t>1m</a:t>
            </a:r>
            <a:r>
              <a:rPr sz="1400" spc="90" dirty="0">
                <a:solidFill>
                  <a:srgbClr val="000000">
                    <a:alpha val="100000"/>
                  </a:srgbClr>
                </a:solidFill>
                <a:latin typeface="Times New Roman"/>
                <a:ea typeface="Times New Roman"/>
                <a:cs typeface="Times New Roman"/>
              </a:rPr>
              <a:t> </a:t>
            </a:r>
            <a:r>
              <a:rPr sz="1400" spc="-30" dirty="0">
                <a:solidFill>
                  <a:srgbClr val="000000">
                    <a:alpha val="100000"/>
                  </a:srgbClr>
                </a:solidFill>
                <a:latin typeface="FangSong"/>
                <a:ea typeface="FangSong"/>
                <a:cs typeface="FangSong"/>
              </a:rPr>
              <a:t>所</a:t>
            </a:r>
            <a:endParaRPr lang="FangSong" altLang="FangSong" sz="1400" dirty="0"/>
          </a:p>
          <a:p>
            <a:pPr marL="21264" indent="4104" algn="l" rtl="0" eaLnBrk="0">
              <a:lnSpc>
                <a:spcPct val="190000"/>
              </a:lnSpc>
              <a:spcBef>
                <a:spcPts val="23"/>
              </a:spcBef>
              <a:tabLst/>
            </a:pPr>
            <a:r>
              <a:rPr sz="1400" spc="-20" dirty="0">
                <a:solidFill>
                  <a:srgbClr val="000000">
                    <a:alpha val="100000"/>
                  </a:srgbClr>
                </a:solidFill>
                <a:latin typeface="FangSong"/>
                <a:ea typeface="FangSong"/>
                <a:cs typeface="FangSong"/>
              </a:rPr>
              <a:t>需的锤击数并记录桩锤下落的平均高度。当下沉接近设计标高和灌入度要求时，应在</a:t>
            </a:r>
            <a:r>
              <a:rPr sz="1400" spc="6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一定的落锤高度下，以每落锤十击为一阵击阶段，测量其贯入度并登记入表。</a:t>
            </a:r>
            <a:endParaRPr lang="FangSong" altLang="FangSong" sz="1400" dirty="0"/>
          </a:p>
          <a:p>
            <a:pPr indent="462706" algn="l" rtl="0" eaLnBrk="0">
              <a:lnSpc>
                <a:spcPct val="96000"/>
              </a:lnSpc>
              <a:spcBef>
                <a:spcPts val="1513"/>
              </a:spcBef>
              <a:tabLst/>
            </a:pPr>
            <a:r>
              <a:rPr sz="1400" spc="-50" dirty="0">
                <a:solidFill>
                  <a:srgbClr val="000000">
                    <a:alpha val="100000"/>
                  </a:srgbClr>
                </a:solidFill>
                <a:latin typeface="FangSong"/>
                <a:ea typeface="FangSong"/>
                <a:cs typeface="FangSong"/>
              </a:rPr>
              <a:t>（</a:t>
            </a:r>
            <a:r>
              <a:rPr sz="1400" spc="-50" dirty="0">
                <a:solidFill>
                  <a:srgbClr val="000000">
                    <a:alpha val="100000"/>
                  </a:srgbClr>
                </a:solidFill>
                <a:latin typeface="Times New Roman"/>
                <a:ea typeface="Times New Roman"/>
                <a:cs typeface="Times New Roman"/>
              </a:rPr>
              <a:t>4</a:t>
            </a:r>
            <a:r>
              <a:rPr sz="1400" spc="-100" dirty="0">
                <a:solidFill>
                  <a:srgbClr val="000000">
                    <a:alpha val="100000"/>
                  </a:srgbClr>
                </a:solidFill>
                <a:latin typeface="Times New Roman"/>
                <a:ea typeface="Times New Roman"/>
                <a:cs typeface="Times New Roman"/>
              </a:rPr>
              <a:t> </a:t>
            </a:r>
            <a:r>
              <a:rPr sz="1400" spc="-50" dirty="0">
                <a:solidFill>
                  <a:srgbClr val="000000">
                    <a:alpha val="100000"/>
                  </a:srgbClr>
                </a:solidFill>
                <a:latin typeface="FangSong"/>
                <a:ea typeface="FangSong"/>
                <a:cs typeface="FangSong"/>
              </a:rPr>
              <a:t>）打桩时出现下沉异常现象的判断和处理：</a:t>
            </a:r>
            <a:endParaRPr lang="FangSong" altLang="FangSong" sz="1400" dirty="0"/>
          </a:p>
          <a:p>
            <a:pPr algn="l" rtl="0" eaLnBrk="0">
              <a:lnSpc>
                <a:spcPct val="105000"/>
              </a:lnSpc>
              <a:tabLst/>
            </a:pPr>
            <a:endParaRPr lang="Arial" altLang="Arial" sz="1200" dirty="0"/>
          </a:p>
          <a:p>
            <a:pPr indent="368136" algn="l" rtl="0" eaLnBrk="0">
              <a:lnSpc>
                <a:spcPct val="95000"/>
              </a:lnSpc>
              <a:spcBef>
                <a:spcPts val="7"/>
              </a:spcBef>
              <a:tabLst/>
            </a:pPr>
            <a:r>
              <a:rPr sz="1400" spc="-10" dirty="0">
                <a:solidFill>
                  <a:srgbClr val="000000">
                    <a:alpha val="100000"/>
                  </a:srgbClr>
                </a:solidFill>
                <a:latin typeface="Times New Roman"/>
                <a:ea typeface="Times New Roman"/>
                <a:cs typeface="Times New Roman"/>
              </a:rPr>
              <a:t>a</a:t>
            </a:r>
            <a:r>
              <a:rPr sz="1400" spc="19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、打桩过程中发生下沉量突然增大，应对照地质资料进行检查，若桩尖进入软</a:t>
            </a:r>
            <a:endParaRPr lang="FangSong" altLang="FangSong" sz="1400" dirty="0"/>
          </a:p>
        </p:txBody>
      </p:sp>
      <p:sp>
        <p:nvSpPr>
          <p:cNvPr id="22" name="textbox 22"/>
          <p:cNvSpPr/>
          <p:nvPr/>
        </p:nvSpPr>
        <p:spPr>
          <a:xfrm>
            <a:off x="7691472" y="1236739"/>
            <a:ext cx="6531609" cy="8153400"/>
          </a:xfrm>
          <a:prstGeom prst="rect">
            <a:avLst/>
          </a:prstGeom>
        </p:spPr>
        <p:txBody>
          <a:bodyPr vert="horz" wrap="square" lIns="0" tIns="0" rIns="0" bIns="0"/>
          <a:lstStyle/>
          <a:p>
            <a:pPr algn="l" rtl="0" eaLnBrk="0">
              <a:lnSpc>
                <a:spcPct val="80487"/>
              </a:lnSpc>
              <a:tabLst/>
            </a:pPr>
            <a:endParaRPr lang="Arial" altLang="Arial" sz="100" dirty="0"/>
          </a:p>
          <a:p>
            <a:pPr indent="20550" algn="l" rtl="0" eaLnBrk="0">
              <a:lnSpc>
                <a:spcPct val="96000"/>
              </a:lnSpc>
              <a:tabLst/>
            </a:pPr>
            <a:r>
              <a:rPr sz="1400" spc="-40" dirty="0">
                <a:solidFill>
                  <a:srgbClr val="000000">
                    <a:alpha val="100000"/>
                  </a:srgbClr>
                </a:solidFill>
                <a:latin typeface="FangSong"/>
                <a:ea typeface="FangSong"/>
                <a:cs typeface="FangSong"/>
              </a:rPr>
              <a:t>土层，应继续施打；</a:t>
            </a:r>
            <a:r>
              <a:rPr sz="1400" spc="390" dirty="0">
                <a:solidFill>
                  <a:srgbClr val="000000">
                    <a:alpha val="100000"/>
                  </a:srgbClr>
                </a:solidFill>
                <a:latin typeface="FangSong"/>
                <a:ea typeface="FangSong"/>
                <a:cs typeface="FangSong"/>
              </a:rPr>
              <a:t> </a:t>
            </a:r>
            <a:r>
              <a:rPr sz="1400" spc="-40" dirty="0">
                <a:solidFill>
                  <a:srgbClr val="000000">
                    <a:alpha val="100000"/>
                  </a:srgbClr>
                </a:solidFill>
                <a:latin typeface="FangSong"/>
                <a:ea typeface="FangSong"/>
                <a:cs typeface="FangSong"/>
              </a:rPr>
              <a:t>若桩身被打断，应会同有关单位研究补桩方案。</a:t>
            </a:r>
            <a:endParaRPr lang="FangSong" altLang="FangSong" sz="1400" dirty="0"/>
          </a:p>
          <a:p>
            <a:pPr indent="361533" algn="l" rtl="0" eaLnBrk="0">
              <a:lnSpc>
                <a:spcPts val="1889"/>
              </a:lnSpc>
              <a:spcBef>
                <a:spcPts val="1258"/>
              </a:spcBef>
              <a:tabLst/>
            </a:pPr>
            <a:r>
              <a:rPr sz="1400" spc="-10" dirty="0">
                <a:solidFill>
                  <a:srgbClr val="000000">
                    <a:alpha val="100000"/>
                  </a:srgbClr>
                </a:solidFill>
                <a:latin typeface="Times New Roman"/>
                <a:ea typeface="Times New Roman"/>
                <a:cs typeface="Times New Roman"/>
              </a:rPr>
              <a:t>b</a:t>
            </a:r>
            <a:r>
              <a:rPr sz="1400" spc="18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、桩到一定深度后打不下去，或桩锤和桩突然回弹，应减小桩锤落距，慢慢往</a:t>
            </a:r>
            <a:endParaRPr lang="FangSong" altLang="FangSong" sz="1400" dirty="0"/>
          </a:p>
          <a:p>
            <a:pPr marL="20550" indent="1427" algn="l" rtl="0" eaLnBrk="0">
              <a:lnSpc>
                <a:spcPct val="184000"/>
              </a:lnSpc>
              <a:spcBef>
                <a:spcPts val="31"/>
              </a:spcBef>
              <a:tabLst/>
            </a:pPr>
            <a:r>
              <a:rPr sz="1400" spc="-20" dirty="0">
                <a:solidFill>
                  <a:srgbClr val="000000">
                    <a:alpha val="100000"/>
                  </a:srgbClr>
                </a:solidFill>
                <a:latin typeface="FangSong"/>
                <a:ea typeface="FangSong"/>
                <a:cs typeface="FangSong"/>
              </a:rPr>
              <a:t>下打，待桩尖穿过障碍之后再加大落距，如仍打不下去，应根据地质资料核对桩尖入</a:t>
            </a:r>
            <a:r>
              <a:rPr sz="1400" spc="8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土深入的土质情况，会同有关单位解决。</a:t>
            </a:r>
            <a:endParaRPr lang="FangSong" altLang="FangSong" sz="1400" dirty="0"/>
          </a:p>
          <a:p>
            <a:pPr indent="367779" algn="l" rtl="0" eaLnBrk="0">
              <a:lnSpc>
                <a:spcPct val="86000"/>
              </a:lnSpc>
              <a:spcBef>
                <a:spcPts val="1503"/>
              </a:spcBef>
              <a:tabLst/>
            </a:pPr>
            <a:r>
              <a:rPr sz="1400" spc="-10" dirty="0">
                <a:solidFill>
                  <a:srgbClr val="000000">
                    <a:alpha val="100000"/>
                  </a:srgbClr>
                </a:solidFill>
                <a:latin typeface="Times New Roman"/>
                <a:ea typeface="Times New Roman"/>
                <a:cs typeface="Times New Roman"/>
              </a:rPr>
              <a:t>c</a:t>
            </a:r>
            <a:r>
              <a:rPr sz="1400" spc="-5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、施打过程中，若桩头已严重破损，不得再打，待采取措施后方可继续施打。</a:t>
            </a:r>
            <a:endParaRPr lang="FangSong" altLang="FangSong" sz="1400" dirty="0"/>
          </a:p>
          <a:p>
            <a:pPr indent="462705" algn="l" rtl="0" eaLnBrk="0">
              <a:lnSpc>
                <a:spcPts val="3119"/>
              </a:lnSpc>
              <a:tabLst/>
            </a:pPr>
            <a:r>
              <a:rPr sz="1300" spc="-50" dirty="0">
                <a:solidFill>
                  <a:srgbClr val="000000">
                    <a:alpha val="100000"/>
                  </a:srgbClr>
                </a:solidFill>
                <a:latin typeface="FangSong"/>
                <a:ea typeface="FangSong"/>
                <a:cs typeface="FangSong"/>
              </a:rPr>
              <a:t>（</a:t>
            </a:r>
            <a:r>
              <a:rPr sz="1300" spc="-50" dirty="0">
                <a:solidFill>
                  <a:srgbClr val="000000">
                    <a:alpha val="100000"/>
                  </a:srgbClr>
                </a:solidFill>
                <a:latin typeface="Times New Roman"/>
                <a:ea typeface="Times New Roman"/>
                <a:cs typeface="Times New Roman"/>
              </a:rPr>
              <a:t>5</a:t>
            </a:r>
            <a:r>
              <a:rPr sz="1300" spc="-120" dirty="0">
                <a:solidFill>
                  <a:srgbClr val="000000">
                    <a:alpha val="100000"/>
                  </a:srgbClr>
                </a:solidFill>
                <a:latin typeface="Times New Roman"/>
                <a:ea typeface="Times New Roman"/>
                <a:cs typeface="Times New Roman"/>
              </a:rPr>
              <a:t> </a:t>
            </a:r>
            <a:r>
              <a:rPr sz="1300" spc="-50" dirty="0">
                <a:solidFill>
                  <a:srgbClr val="000000">
                    <a:alpha val="100000"/>
                  </a:srgbClr>
                </a:solidFill>
                <a:latin typeface="FangSong"/>
                <a:ea typeface="FangSong"/>
                <a:cs typeface="FangSong"/>
              </a:rPr>
              <a:t>）质量检验</a:t>
            </a:r>
            <a:endParaRPr lang="FangSong" altLang="FangSong" sz="1300" dirty="0"/>
          </a:p>
          <a:p>
            <a:pPr algn="l" rtl="0" eaLnBrk="0">
              <a:lnSpc>
                <a:spcPct val="105000"/>
              </a:lnSpc>
              <a:tabLst/>
            </a:pPr>
            <a:endParaRPr lang="Arial" altLang="Arial" sz="1000" dirty="0"/>
          </a:p>
          <a:p>
            <a:pPr indent="368135" algn="l" rtl="0" eaLnBrk="0">
              <a:lnSpc>
                <a:spcPct val="95000"/>
              </a:lnSpc>
              <a:spcBef>
                <a:spcPts val="431"/>
              </a:spcBef>
              <a:tabLst/>
            </a:pPr>
            <a:r>
              <a:rPr sz="1400" spc="-20" dirty="0">
                <a:solidFill>
                  <a:srgbClr val="000000">
                    <a:alpha val="100000"/>
                  </a:srgbClr>
                </a:solidFill>
                <a:latin typeface="Times New Roman"/>
                <a:ea typeface="Times New Roman"/>
                <a:cs typeface="Times New Roman"/>
              </a:rPr>
              <a:t>a</a:t>
            </a:r>
            <a:r>
              <a:rPr sz="1400" spc="-1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、预制桩完工后应进行桩身完整性检测。</a:t>
            </a:r>
            <a:endParaRPr lang="FangSong" altLang="FangSong" sz="1400" dirty="0"/>
          </a:p>
          <a:p>
            <a:pPr marL="19123" indent="342410" algn="l" rtl="0" eaLnBrk="0">
              <a:lnSpc>
                <a:spcPct val="187000"/>
              </a:lnSpc>
              <a:spcBef>
                <a:spcPts val="168"/>
              </a:spcBef>
              <a:tabLst/>
            </a:pPr>
            <a:r>
              <a:rPr sz="1400" spc="-30" dirty="0">
                <a:solidFill>
                  <a:srgbClr val="000000">
                    <a:alpha val="100000"/>
                  </a:srgbClr>
                </a:solidFill>
                <a:latin typeface="Times New Roman"/>
                <a:ea typeface="Times New Roman"/>
                <a:cs typeface="Times New Roman"/>
              </a:rPr>
              <a:t>b</a:t>
            </a:r>
            <a:r>
              <a:rPr sz="1400" spc="-30" dirty="0">
                <a:solidFill>
                  <a:srgbClr val="000000">
                    <a:alpha val="100000"/>
                  </a:srgbClr>
                </a:solidFill>
                <a:latin typeface="FangSong"/>
                <a:ea typeface="FangSong"/>
                <a:cs typeface="FangSong"/>
              </a:rPr>
              <a:t>、桩身完整性检测应采用低应变法，泵站、农桥施工单位自检率为</a:t>
            </a:r>
            <a:r>
              <a:rPr sz="1400" spc="120" dirty="0">
                <a:solidFill>
                  <a:srgbClr val="000000">
                    <a:alpha val="100000"/>
                  </a:srgbClr>
                </a:solidFill>
                <a:latin typeface="FangSong"/>
                <a:ea typeface="FangSong"/>
                <a:cs typeface="FangSong"/>
              </a:rPr>
              <a:t> </a:t>
            </a:r>
            <a:r>
              <a:rPr sz="1400" spc="-30" dirty="0">
                <a:solidFill>
                  <a:srgbClr val="000000">
                    <a:alpha val="100000"/>
                  </a:srgbClr>
                </a:solidFill>
                <a:latin typeface="Times New Roman"/>
                <a:ea typeface="Times New Roman"/>
                <a:cs typeface="Times New Roman"/>
              </a:rPr>
              <a:t>100%</a:t>
            </a:r>
            <a:r>
              <a:rPr sz="1400" spc="-30" dirty="0">
                <a:solidFill>
                  <a:srgbClr val="000000">
                    <a:alpha val="100000"/>
                  </a:srgbClr>
                </a:solidFill>
                <a:latin typeface="FangSong"/>
                <a:ea typeface="FangSong"/>
                <a:cs typeface="FangSong"/>
              </a:rPr>
              <a:t>，其余</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部位</a:t>
            </a:r>
            <a:r>
              <a:rPr sz="1400" spc="-330" dirty="0">
                <a:solidFill>
                  <a:srgbClr val="000000">
                    <a:alpha val="100000"/>
                  </a:srgbClr>
                </a:solidFill>
                <a:latin typeface="FangSong"/>
                <a:ea typeface="FangSong"/>
                <a:cs typeface="FangSong"/>
              </a:rPr>
              <a:t> </a:t>
            </a:r>
            <a:r>
              <a:rPr sz="1400" spc="-20" dirty="0">
                <a:solidFill>
                  <a:srgbClr val="000000">
                    <a:alpha val="100000"/>
                  </a:srgbClr>
                </a:solidFill>
                <a:latin typeface="Times New Roman"/>
                <a:ea typeface="Times New Roman"/>
                <a:cs typeface="Times New Roman"/>
              </a:rPr>
              <a:t>20%</a:t>
            </a:r>
            <a:r>
              <a:rPr sz="1400" spc="-20" dirty="0">
                <a:solidFill>
                  <a:srgbClr val="000000">
                    <a:alpha val="100000"/>
                  </a:srgbClr>
                </a:solidFill>
                <a:latin typeface="FangSong"/>
                <a:ea typeface="FangSong"/>
                <a:cs typeface="FangSong"/>
              </a:rPr>
              <a:t>。</a:t>
            </a:r>
            <a:endParaRPr lang="FangSong" altLang="FangSong" sz="1400" dirty="0"/>
          </a:p>
          <a:p>
            <a:pPr indent="12700" algn="l" rtl="0" eaLnBrk="0">
              <a:lnSpc>
                <a:spcPct val="97000"/>
              </a:lnSpc>
              <a:spcBef>
                <a:spcPts val="1302"/>
              </a:spcBef>
              <a:tabLst/>
            </a:pPr>
            <a:r>
              <a:rPr sz="1400" b="1" spc="-20" dirty="0">
                <a:solidFill>
                  <a:srgbClr val="000000">
                    <a:alpha val="100000"/>
                  </a:srgbClr>
                </a:solidFill>
                <a:latin typeface="Times New Roman"/>
                <a:ea typeface="Times New Roman"/>
                <a:cs typeface="Times New Roman"/>
              </a:rPr>
              <a:t>5.6</a:t>
            </a:r>
            <a:r>
              <a:rPr sz="1400" spc="6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施工期监测</a:t>
            </a:r>
            <a:endParaRPr lang="FangSong" altLang="FangSong" sz="1400" dirty="0"/>
          </a:p>
          <a:p>
            <a:pPr indent="382589" algn="l" rtl="0" eaLnBrk="0">
              <a:lnSpc>
                <a:spcPct val="86000"/>
              </a:lnSpc>
              <a:spcBef>
                <a:spcPts val="1490"/>
              </a:spcBef>
              <a:tabLst/>
            </a:pPr>
            <a:r>
              <a:rPr sz="1400" spc="-20" dirty="0">
                <a:solidFill>
                  <a:srgbClr val="000000">
                    <a:alpha val="100000"/>
                  </a:srgbClr>
                </a:solidFill>
                <a:latin typeface="Times New Roman"/>
                <a:ea typeface="Times New Roman"/>
                <a:cs typeface="Times New Roman"/>
              </a:rPr>
              <a:t>1</a:t>
            </a:r>
            <a:r>
              <a:rPr sz="1400" spc="-20" dirty="0">
                <a:solidFill>
                  <a:srgbClr val="000000">
                    <a:alpha val="100000"/>
                  </a:srgbClr>
                </a:solidFill>
                <a:latin typeface="FangSong"/>
                <a:ea typeface="FangSong"/>
                <a:cs typeface="FangSong"/>
              </a:rPr>
              <a:t>、施工过程中应做好以下几方面观测</a:t>
            </a:r>
            <a:r>
              <a:rPr sz="1400" spc="-20" dirty="0">
                <a:solidFill>
                  <a:srgbClr val="000000">
                    <a:alpha val="100000"/>
                  </a:srgbClr>
                </a:solidFill>
                <a:latin typeface="Times New Roman"/>
                <a:ea typeface="Times New Roman"/>
                <a:cs typeface="Times New Roman"/>
              </a:rPr>
              <a:t>:</a:t>
            </a:r>
            <a:r>
              <a:rPr sz="1400" spc="-20" dirty="0">
                <a:solidFill>
                  <a:srgbClr val="000000">
                    <a:alpha val="100000"/>
                  </a:srgbClr>
                </a:solidFill>
                <a:latin typeface="SimSun"/>
                <a:ea typeface="SimSun"/>
                <a:cs typeface="SimSun"/>
              </a:rPr>
              <a:t>①</a:t>
            </a:r>
            <a:r>
              <a:rPr sz="1400" spc="-20" dirty="0">
                <a:solidFill>
                  <a:srgbClr val="000000">
                    <a:alpha val="100000"/>
                  </a:srgbClr>
                </a:solidFill>
                <a:latin typeface="FangSong"/>
                <a:ea typeface="FangSong"/>
                <a:cs typeface="FangSong"/>
              </a:rPr>
              <a:t>地下水位观测</a:t>
            </a:r>
            <a:r>
              <a:rPr sz="1400" spc="-20" dirty="0">
                <a:solidFill>
                  <a:srgbClr val="000000">
                    <a:alpha val="100000"/>
                  </a:srgbClr>
                </a:solidFill>
                <a:latin typeface="Times New Roman"/>
                <a:ea typeface="Times New Roman"/>
                <a:cs typeface="Times New Roman"/>
              </a:rPr>
              <a:t>;</a:t>
            </a:r>
            <a:r>
              <a:rPr sz="1400" spc="-20" dirty="0">
                <a:solidFill>
                  <a:srgbClr val="000000">
                    <a:alpha val="100000"/>
                  </a:srgbClr>
                </a:solidFill>
                <a:latin typeface="SimSun"/>
                <a:ea typeface="SimSun"/>
                <a:cs typeface="SimSun"/>
              </a:rPr>
              <a:t>②</a:t>
            </a:r>
            <a:r>
              <a:rPr sz="1400" spc="-20" dirty="0">
                <a:solidFill>
                  <a:srgbClr val="000000">
                    <a:alpha val="100000"/>
                  </a:srgbClr>
                </a:solidFill>
                <a:latin typeface="FangSong"/>
                <a:ea typeface="FangSong"/>
                <a:cs typeface="FangSong"/>
              </a:rPr>
              <a:t>其它已完工的部分工程</a:t>
            </a:r>
            <a:endParaRPr lang="FangSong" altLang="FangSong" sz="1400" dirty="0"/>
          </a:p>
          <a:p>
            <a:pPr indent="22692" algn="l" rtl="0" eaLnBrk="0">
              <a:lnSpc>
                <a:spcPts val="3117"/>
              </a:lnSpc>
              <a:tabLst/>
            </a:pPr>
            <a:r>
              <a:rPr sz="1400" spc="-20" dirty="0">
                <a:solidFill>
                  <a:srgbClr val="000000">
                    <a:alpha val="100000"/>
                  </a:srgbClr>
                </a:solidFill>
                <a:latin typeface="FangSong"/>
                <a:ea typeface="FangSong"/>
                <a:cs typeface="FangSong"/>
              </a:rPr>
              <a:t>沉降变形观测。</a:t>
            </a:r>
            <a:endParaRPr lang="FangSong" altLang="FangSong" sz="1400" dirty="0"/>
          </a:p>
          <a:p>
            <a:pPr marL="19123" indent="346335" algn="l" rtl="0" eaLnBrk="0">
              <a:lnSpc>
                <a:spcPct val="185000"/>
              </a:lnSpc>
              <a:spcBef>
                <a:spcPts val="180"/>
              </a:spcBef>
              <a:tabLst/>
            </a:pPr>
            <a:r>
              <a:rPr sz="1400" spc="-10" dirty="0">
                <a:solidFill>
                  <a:srgbClr val="000000">
                    <a:alpha val="100000"/>
                  </a:srgbClr>
                </a:solidFill>
                <a:latin typeface="Times New Roman"/>
                <a:ea typeface="Times New Roman"/>
                <a:cs typeface="Times New Roman"/>
              </a:rPr>
              <a:t>2</a:t>
            </a:r>
            <a:r>
              <a:rPr sz="1400" spc="14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、施工期间，按不同荷载阶段，定期观测，完工放水前后，应分别观测一次。</a:t>
            </a:r>
            <a:r>
              <a:rPr sz="1400" spc="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放水前，应将水下的沉降标点转接到上部结构，以便继续观测。</a:t>
            </a:r>
            <a:r>
              <a:rPr sz="1400" spc="-10" dirty="0">
                <a:solidFill>
                  <a:srgbClr val="000000">
                    <a:alpha val="100000"/>
                  </a:srgbClr>
                </a:solidFill>
                <a:latin typeface="Times New Roman"/>
                <a:ea typeface="Times New Roman"/>
                <a:cs typeface="Times New Roman"/>
              </a:rPr>
              <a:t>.</a:t>
            </a:r>
            <a:endParaRPr lang="Times New Roman" altLang="Times New Roman" sz="1400" dirty="0"/>
          </a:p>
          <a:p>
            <a:pPr marL="19836" indent="349191" algn="l" rtl="0" eaLnBrk="0">
              <a:lnSpc>
                <a:spcPct val="186000"/>
              </a:lnSpc>
              <a:spcBef>
                <a:spcPts val="2"/>
              </a:spcBef>
              <a:tabLst/>
            </a:pPr>
            <a:r>
              <a:rPr sz="1400" spc="-10" dirty="0">
                <a:solidFill>
                  <a:srgbClr val="000000">
                    <a:alpha val="100000"/>
                  </a:srgbClr>
                </a:solidFill>
                <a:latin typeface="Times New Roman"/>
                <a:ea typeface="Times New Roman"/>
                <a:cs typeface="Times New Roman"/>
              </a:rPr>
              <a:t>3</a:t>
            </a:r>
            <a:r>
              <a:rPr sz="1400" spc="12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、在施工观测期间，若发现工程建筑物出现异常情况时，应增加观测仪器的测</a:t>
            </a:r>
            <a:r>
              <a:rPr sz="1400" spc="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读次数，并及时与设计单位沟通，以便采取处理措施。</a:t>
            </a:r>
            <a:endParaRPr lang="FangSong" altLang="FangSong" sz="1400" dirty="0"/>
          </a:p>
          <a:p>
            <a:pPr indent="12700" algn="l" rtl="0" eaLnBrk="0">
              <a:lnSpc>
                <a:spcPct val="97000"/>
              </a:lnSpc>
              <a:spcBef>
                <a:spcPts val="1518"/>
              </a:spcBef>
              <a:tabLst/>
            </a:pPr>
            <a:r>
              <a:rPr sz="1400" b="1" spc="-20" dirty="0">
                <a:solidFill>
                  <a:srgbClr val="000000">
                    <a:alpha val="100000"/>
                  </a:srgbClr>
                </a:solidFill>
                <a:latin typeface="Times New Roman"/>
                <a:ea typeface="Times New Roman"/>
                <a:cs typeface="Times New Roman"/>
              </a:rPr>
              <a:t>5.7</a:t>
            </a:r>
            <a:r>
              <a:rPr sz="1400" spc="16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安全生产管理</a:t>
            </a:r>
            <a:endParaRPr lang="FangSong" altLang="FangSong" sz="1400" dirty="0"/>
          </a:p>
          <a:p>
            <a:pPr indent="375629" algn="l" rtl="0" eaLnBrk="0">
              <a:lnSpc>
                <a:spcPct val="86000"/>
              </a:lnSpc>
              <a:spcBef>
                <a:spcPts val="1482"/>
              </a:spcBef>
              <a:tabLst/>
            </a:pPr>
            <a:r>
              <a:rPr sz="1400" spc="-20" dirty="0">
                <a:solidFill>
                  <a:srgbClr val="000000">
                    <a:alpha val="100000"/>
                  </a:srgbClr>
                </a:solidFill>
                <a:latin typeface="FangSong"/>
                <a:ea typeface="FangSong"/>
                <a:cs typeface="FangSong"/>
              </a:rPr>
              <a:t>安全生产是建设单位、设计单位、监理单位、施工单位的共同目标，是施工现场</a:t>
            </a:r>
            <a:endParaRPr lang="FangSong" altLang="FangSong" sz="1400" dirty="0"/>
          </a:p>
          <a:p>
            <a:pPr marL="22692" indent="5531" algn="l" rtl="0" eaLnBrk="0">
              <a:lnSpc>
                <a:spcPct val="188000"/>
              </a:lnSpc>
              <a:spcBef>
                <a:spcPts val="47"/>
              </a:spcBef>
              <a:tabLst/>
            </a:pPr>
            <a:r>
              <a:rPr sz="1400" spc="-20" dirty="0">
                <a:solidFill>
                  <a:srgbClr val="000000">
                    <a:alpha val="100000"/>
                  </a:srgbClr>
                </a:solidFill>
                <a:latin typeface="FangSong"/>
                <a:ea typeface="FangSong"/>
                <a:cs typeface="FangSong"/>
              </a:rPr>
              <a:t>管理的一项重要基础工作，也是评判施工企业素质优劣的重要标准。在本工程施工任</a:t>
            </a:r>
            <a:r>
              <a:rPr sz="1400" spc="3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务的实施中要严格执行安全生产的规章制度，并坚决贯彻执行和提高政治警惕，把安</a:t>
            </a:r>
            <a:r>
              <a:rPr sz="1400" spc="9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全生产放在和工程质量同等重要的地位，为施工现场保持良好的工地环境和施工秩</a:t>
            </a:r>
            <a:endParaRPr lang="FangSong" altLang="FangSong" sz="1400" dirty="0"/>
          </a:p>
        </p:txBody>
      </p:sp>
      <p:sp>
        <p:nvSpPr>
          <p:cNvPr id="23" name="textbox 23"/>
          <p:cNvSpPr/>
          <p:nvPr/>
        </p:nvSpPr>
        <p:spPr>
          <a:xfrm>
            <a:off x="1520119" y="547540"/>
            <a:ext cx="2408554" cy="178435"/>
          </a:xfrm>
          <a:prstGeom prst="rect">
            <a:avLst/>
          </a:prstGeom>
        </p:spPr>
        <p:txBody>
          <a:bodyPr vert="horz" wrap="square" lIns="0" tIns="0" rIns="0" bIns="0"/>
          <a:lstStyle/>
          <a:p>
            <a:pPr algn="l" rtl="0" eaLnBrk="0">
              <a:lnSpc>
                <a:spcPct val="86660"/>
              </a:lnSpc>
              <a:tabLst/>
            </a:pPr>
            <a:endParaRPr lang="Arial" altLang="Arial" sz="100" dirty="0"/>
          </a:p>
          <a:p>
            <a:pPr indent="12700" algn="l" rtl="0" eaLnBrk="0">
              <a:lnSpc>
                <a:spcPct val="100000"/>
              </a:lnSpc>
              <a:tabLst/>
            </a:pPr>
            <a:r>
              <a:rPr sz="1000" spc="40" dirty="0">
                <a:solidFill>
                  <a:srgbClr val="000000">
                    <a:alpha val="100000"/>
                  </a:srgbClr>
                </a:solidFill>
                <a:latin typeface="KaiTi"/>
                <a:ea typeface="KaiTi"/>
                <a:cs typeface="KaiTi"/>
              </a:rPr>
              <a:t>旺浩家庭农场棚间生产道路项目设计说明</a:t>
            </a:r>
            <a:endParaRPr lang="KaiTi" altLang="KaiTi" sz="1000" dirty="0"/>
          </a:p>
        </p:txBody>
      </p:sp>
      <p:sp>
        <p:nvSpPr>
          <p:cNvPr id="24" name="textbox 24"/>
          <p:cNvSpPr/>
          <p:nvPr/>
        </p:nvSpPr>
        <p:spPr>
          <a:xfrm>
            <a:off x="8519321" y="547540"/>
            <a:ext cx="2143760" cy="179070"/>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207"/>
              </a:lnSpc>
              <a:tabLst/>
            </a:pPr>
            <a:r>
              <a:rPr sz="1000" spc="40" dirty="0">
                <a:solidFill>
                  <a:srgbClr val="000000">
                    <a:alpha val="100000"/>
                  </a:srgbClr>
                </a:solidFill>
                <a:latin typeface="KaiTi"/>
                <a:ea typeface="KaiTi"/>
                <a:cs typeface="KaiTi"/>
              </a:rPr>
              <a:t>南通市水利勘测设计研究院有限公司</a:t>
            </a:r>
            <a:endParaRPr lang="KaiTi" altLang="KaiTi" sz="1000" dirty="0"/>
          </a:p>
        </p:txBody>
      </p:sp>
      <p:sp>
        <p:nvSpPr>
          <p:cNvPr id="25" name="path"/>
          <p:cNvSpPr/>
          <p:nvPr/>
        </p:nvSpPr>
        <p:spPr>
          <a:xfrm>
            <a:off x="916305" y="725805"/>
            <a:ext cx="13293089" cy="9143"/>
          </a:xfrm>
          <a:custGeom>
            <a:avLst/>
            <a:gdLst/>
            <a:ahLst/>
            <a:cxnLst/>
            <a:rect l="0" t="0" r="0" b="0"/>
            <a:pathLst>
              <a:path w="20933" h="14">
                <a:moveTo>
                  <a:pt x="0" y="0"/>
                </a:moveTo>
                <a:lnTo>
                  <a:pt x="20933" y="0"/>
                </a:lnTo>
                <a:lnTo>
                  <a:pt x="20933" y="14"/>
                </a:lnTo>
                <a:lnTo>
                  <a:pt x="0" y="14"/>
                </a:lnTo>
                <a:lnTo>
                  <a:pt x="0" y="0"/>
                </a:lnTo>
                <a:close/>
              </a:path>
            </a:pathLst>
          </a:custGeom>
          <a:solidFill>
            <a:srgbClr val="000000">
              <a:alpha val="100000"/>
            </a:srgbClr>
          </a:solidFill>
          <a:ln cap="flat">
            <a:miter lim="0"/>
            <a:noFill/>
            <a:prstDash val="solid"/>
          </a:ln>
        </p:spPr>
        <p:txBody>
          <a:bodyPr rtlCol="0"/>
          <a:lstStyle/>
          <a:p>
            <a:pPr algn="ctr"/>
            <a:endParaRPr lang="zh-CN" altLang="en-US"/>
          </a:p>
        </p:txBody>
      </p:sp>
      <p:sp>
        <p:nvSpPr>
          <p:cNvPr id="26" name="textbox 26"/>
          <p:cNvSpPr/>
          <p:nvPr/>
        </p:nvSpPr>
        <p:spPr>
          <a:xfrm>
            <a:off x="7581912" y="9912819"/>
            <a:ext cx="273050" cy="163829"/>
          </a:xfrm>
          <a:prstGeom prst="rect">
            <a:avLst/>
          </a:prstGeom>
        </p:spPr>
        <p:txBody>
          <a:bodyPr vert="horz" wrap="square" lIns="0" tIns="0" rIns="0" bIns="0"/>
          <a:lstStyle/>
          <a:p>
            <a:pPr algn="l" rtl="0" eaLnBrk="0">
              <a:lnSpc>
                <a:spcPct val="87664"/>
              </a:lnSpc>
              <a:tabLst/>
            </a:pPr>
            <a:endParaRPr lang="Arial" altLang="Arial" sz="100" dirty="0"/>
          </a:p>
          <a:p>
            <a:pPr indent="12700" algn="l" rtl="0" eaLnBrk="0">
              <a:lnSpc>
                <a:spcPct val="82000"/>
              </a:lnSpc>
              <a:tabLst/>
            </a:pPr>
            <a:r>
              <a:rPr sz="1100" spc="-10" dirty="0">
                <a:solidFill>
                  <a:srgbClr val="000000">
                    <a:alpha val="100000"/>
                  </a:srgbClr>
                </a:solidFill>
                <a:latin typeface="Times New Roman"/>
                <a:ea typeface="Times New Roman"/>
                <a:cs typeface="Times New Roman"/>
              </a:rPr>
              <a:t>-</a:t>
            </a:r>
            <a:r>
              <a:rPr sz="1100" spc="8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3</a:t>
            </a:r>
            <a:r>
              <a:rPr sz="1100" spc="7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a:t>
            </a:r>
            <a:endParaRPr lang="Times New Roman" altLang="Times New Roman" sz="11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7"/>
          <p:cNvSpPr/>
          <p:nvPr/>
        </p:nvSpPr>
        <p:spPr>
          <a:xfrm>
            <a:off x="914846" y="1236739"/>
            <a:ext cx="6591300" cy="8154034"/>
          </a:xfrm>
          <a:prstGeom prst="rect">
            <a:avLst/>
          </a:prstGeom>
        </p:spPr>
        <p:txBody>
          <a:bodyPr vert="horz" wrap="square" lIns="0" tIns="0" rIns="0" bIns="0"/>
          <a:lstStyle/>
          <a:p>
            <a:pPr algn="l" rtl="0" eaLnBrk="0">
              <a:lnSpc>
                <a:spcPct val="80487"/>
              </a:lnSpc>
              <a:tabLst/>
            </a:pPr>
            <a:endParaRPr lang="Arial" altLang="Arial" sz="100" dirty="0"/>
          </a:p>
          <a:p>
            <a:pPr indent="13235" algn="l" rtl="0" eaLnBrk="0">
              <a:lnSpc>
                <a:spcPct val="96000"/>
              </a:lnSpc>
              <a:tabLst/>
            </a:pPr>
            <a:r>
              <a:rPr sz="1400" spc="-10" dirty="0">
                <a:solidFill>
                  <a:srgbClr val="000000">
                    <a:alpha val="100000"/>
                  </a:srgbClr>
                </a:solidFill>
                <a:latin typeface="FangSong"/>
                <a:ea typeface="FangSong"/>
                <a:cs typeface="FangSong"/>
              </a:rPr>
              <a:t>序，以达到提高劳动效益，保证施工质量的目的。</a:t>
            </a:r>
            <a:endParaRPr lang="FangSong" altLang="FangSong" sz="1400" dirty="0"/>
          </a:p>
          <a:p>
            <a:pPr indent="457532" algn="l" rtl="0" eaLnBrk="0">
              <a:lnSpc>
                <a:spcPct val="96000"/>
              </a:lnSpc>
              <a:spcBef>
                <a:spcPts val="1518"/>
              </a:spcBef>
              <a:tabLst/>
            </a:pPr>
            <a:r>
              <a:rPr sz="1400" spc="-90" dirty="0">
                <a:solidFill>
                  <a:srgbClr val="000000">
                    <a:alpha val="100000"/>
                  </a:srgbClr>
                </a:solidFill>
                <a:latin typeface="FangSong"/>
                <a:ea typeface="FangSong"/>
                <a:cs typeface="FangSong"/>
              </a:rPr>
              <a:t>（</a:t>
            </a:r>
            <a:r>
              <a:rPr sz="1400" spc="-90" dirty="0">
                <a:solidFill>
                  <a:srgbClr val="000000">
                    <a:alpha val="100000"/>
                  </a:srgbClr>
                </a:solidFill>
                <a:latin typeface="Times New Roman"/>
                <a:ea typeface="Times New Roman"/>
                <a:cs typeface="Times New Roman"/>
              </a:rPr>
              <a:t>1</a:t>
            </a:r>
            <a:r>
              <a:rPr sz="1400" spc="-150" dirty="0">
                <a:solidFill>
                  <a:srgbClr val="000000">
                    <a:alpha val="100000"/>
                  </a:srgbClr>
                </a:solidFill>
                <a:latin typeface="Times New Roman"/>
                <a:ea typeface="Times New Roman"/>
                <a:cs typeface="Times New Roman"/>
              </a:rPr>
              <a:t> </a:t>
            </a:r>
            <a:r>
              <a:rPr sz="1400" spc="-90" dirty="0">
                <a:solidFill>
                  <a:srgbClr val="000000">
                    <a:alpha val="100000"/>
                  </a:srgbClr>
                </a:solidFill>
                <a:latin typeface="FangSong"/>
                <a:ea typeface="FangSong"/>
                <a:cs typeface="FangSong"/>
              </a:rPr>
              <a:t>）安全生产组织体系</a:t>
            </a:r>
            <a:endParaRPr lang="FangSong" altLang="FangSong" sz="1400" dirty="0"/>
          </a:p>
          <a:p>
            <a:pPr indent="368314" algn="l" rtl="0" eaLnBrk="0">
              <a:lnSpc>
                <a:spcPct val="86000"/>
              </a:lnSpc>
              <a:spcBef>
                <a:spcPts val="1492"/>
              </a:spcBef>
              <a:tabLst/>
            </a:pPr>
            <a:r>
              <a:rPr sz="1400" spc="-20" dirty="0">
                <a:solidFill>
                  <a:srgbClr val="000000">
                    <a:alpha val="100000"/>
                  </a:srgbClr>
                </a:solidFill>
                <a:latin typeface="FangSong"/>
                <a:ea typeface="FangSong"/>
                <a:cs typeface="FangSong"/>
              </a:rPr>
              <a:t>建立保证安全生产组织机构，以项目经理为第一责任者，由项目经理及各部门负</a:t>
            </a:r>
            <a:endParaRPr lang="FangSong" altLang="FangSong" sz="1400" dirty="0"/>
          </a:p>
          <a:p>
            <a:pPr marL="13949" indent="713" algn="l" rtl="0" eaLnBrk="0">
              <a:lnSpc>
                <a:spcPct val="186000"/>
              </a:lnSpc>
              <a:spcBef>
                <a:spcPts val="148"/>
              </a:spcBef>
              <a:tabLst/>
            </a:pPr>
            <a:r>
              <a:rPr sz="1400" spc="-20" dirty="0">
                <a:solidFill>
                  <a:srgbClr val="000000">
                    <a:alpha val="100000"/>
                  </a:srgbClr>
                </a:solidFill>
                <a:latin typeface="FangSong"/>
                <a:ea typeface="FangSong"/>
                <a:cs typeface="FangSong"/>
              </a:rPr>
              <a:t>责人组成安全生产领导小组，突出</a:t>
            </a:r>
            <a:r>
              <a:rPr sz="1400" spc="-20" dirty="0">
                <a:solidFill>
                  <a:srgbClr val="000000">
                    <a:alpha val="100000"/>
                  </a:srgbClr>
                </a:solidFill>
                <a:latin typeface="Times New Roman"/>
                <a:ea typeface="Times New Roman"/>
                <a:cs typeface="Times New Roman"/>
              </a:rPr>
              <a:t>“</a:t>
            </a:r>
            <a:r>
              <a:rPr sz="1400" spc="-15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安全生产，预防为主</a:t>
            </a:r>
            <a:r>
              <a:rPr sz="1400" spc="-20" dirty="0">
                <a:solidFill>
                  <a:srgbClr val="000000">
                    <a:alpha val="100000"/>
                  </a:srgbClr>
                </a:solidFill>
                <a:latin typeface="Times New Roman"/>
                <a:ea typeface="Times New Roman"/>
                <a:cs typeface="Times New Roman"/>
              </a:rPr>
              <a:t>”</a:t>
            </a:r>
            <a:r>
              <a:rPr sz="1400" spc="-26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指导思想，并在项目部内部</a:t>
            </a:r>
            <a:r>
              <a:rPr sz="1400" spc="0" dirty="0">
                <a:solidFill>
                  <a:srgbClr val="000000">
                    <a:alpha val="100000"/>
                  </a:srgbClr>
                </a:solidFill>
                <a:latin typeface="FangSong"/>
                <a:ea typeface="FangSong"/>
                <a:cs typeface="FangSong"/>
              </a:rPr>
              <a:t>  </a:t>
            </a:r>
            <a:r>
              <a:rPr sz="1400" spc="-40" dirty="0">
                <a:solidFill>
                  <a:srgbClr val="000000">
                    <a:alpha val="100000"/>
                  </a:srgbClr>
                </a:solidFill>
                <a:latin typeface="FangSong"/>
                <a:ea typeface="FangSong"/>
                <a:cs typeface="FangSong"/>
              </a:rPr>
              <a:t>配备有丰富实践经验和相当管理水平的专职安技干部，各施工队、各生产班组配备专、</a:t>
            </a:r>
            <a:r>
              <a:rPr sz="1400" spc="10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兼职安全员。分工明确，责任到人，对施工生产全过程监控。建立纵向到底，横向到</a:t>
            </a:r>
            <a:r>
              <a:rPr sz="1400" spc="5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边的安全生产责任制。签订各级安全生产责任书。对新上岗的人员和换岗人员严格执</a:t>
            </a:r>
            <a:r>
              <a:rPr sz="1400" spc="5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行三级安全教育和必要的体格检查，合格者方可上岗。特种作业人员严格实行培训、</a:t>
            </a:r>
            <a:r>
              <a:rPr sz="1400" spc="350" dirty="0">
                <a:solidFill>
                  <a:srgbClr val="000000">
                    <a:alpha val="100000"/>
                  </a:srgbClr>
                </a:solidFill>
                <a:latin typeface="FangSong"/>
                <a:ea typeface="FangSong"/>
                <a:cs typeface="FangSong"/>
              </a:rPr>
              <a:t> </a:t>
            </a:r>
            <a:r>
              <a:rPr sz="1400" spc="-40" dirty="0">
                <a:solidFill>
                  <a:srgbClr val="000000">
                    <a:alpha val="100000"/>
                  </a:srgbClr>
                </a:solidFill>
                <a:latin typeface="FangSong"/>
                <a:ea typeface="FangSong"/>
                <a:cs typeface="FangSong"/>
              </a:rPr>
              <a:t>考核合格持证上岗制度。结合施工进度，对全体人员开展经常性的有针对性安全教育，</a:t>
            </a:r>
            <a:r>
              <a:rPr sz="1400" spc="10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使每个员工牢固树立</a:t>
            </a:r>
            <a:r>
              <a:rPr sz="1400" spc="-20" dirty="0">
                <a:solidFill>
                  <a:srgbClr val="000000">
                    <a:alpha val="100000"/>
                  </a:srgbClr>
                </a:solidFill>
                <a:latin typeface="Times New Roman"/>
                <a:ea typeface="Times New Roman"/>
                <a:cs typeface="Times New Roman"/>
              </a:rPr>
              <a:t>“</a:t>
            </a:r>
            <a:r>
              <a:rPr sz="1400" spc="-22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安全生产，人人有责</a:t>
            </a:r>
            <a:r>
              <a:rPr sz="1400" spc="-20" dirty="0">
                <a:solidFill>
                  <a:srgbClr val="000000">
                    <a:alpha val="100000"/>
                  </a:srgbClr>
                </a:solidFill>
                <a:latin typeface="Times New Roman"/>
                <a:ea typeface="Times New Roman"/>
                <a:cs typeface="Times New Roman"/>
              </a:rPr>
              <a:t>”</a:t>
            </a:r>
            <a:r>
              <a:rPr sz="1400" spc="-19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的思想。定期不定期地组织各种各层次的</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安全生产检查，及时整改消除隐患。采取一切可预防措施，坚决杜绝事故，特别是重</a:t>
            </a:r>
            <a:r>
              <a:rPr sz="1400" spc="5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大事故的发生。</a:t>
            </a:r>
            <a:endParaRPr lang="FangSong" altLang="FangSong" sz="1400" dirty="0"/>
          </a:p>
          <a:p>
            <a:pPr indent="457532" algn="l" rtl="0" eaLnBrk="0">
              <a:lnSpc>
                <a:spcPct val="96000"/>
              </a:lnSpc>
              <a:spcBef>
                <a:spcPts val="1496"/>
              </a:spcBef>
              <a:tabLst/>
            </a:pPr>
            <a:r>
              <a:rPr sz="1400" spc="-90" dirty="0">
                <a:solidFill>
                  <a:srgbClr val="000000">
                    <a:alpha val="100000"/>
                  </a:srgbClr>
                </a:solidFill>
                <a:latin typeface="FangSong"/>
                <a:ea typeface="FangSong"/>
                <a:cs typeface="FangSong"/>
              </a:rPr>
              <a:t>（</a:t>
            </a:r>
            <a:r>
              <a:rPr sz="1400" spc="-90" dirty="0">
                <a:solidFill>
                  <a:srgbClr val="000000">
                    <a:alpha val="100000"/>
                  </a:srgbClr>
                </a:solidFill>
                <a:latin typeface="Times New Roman"/>
                <a:ea typeface="Times New Roman"/>
                <a:cs typeface="Times New Roman"/>
              </a:rPr>
              <a:t>2</a:t>
            </a:r>
            <a:r>
              <a:rPr sz="1400" spc="-150" dirty="0">
                <a:solidFill>
                  <a:srgbClr val="000000">
                    <a:alpha val="100000"/>
                  </a:srgbClr>
                </a:solidFill>
                <a:latin typeface="Times New Roman"/>
                <a:ea typeface="Times New Roman"/>
                <a:cs typeface="Times New Roman"/>
              </a:rPr>
              <a:t> </a:t>
            </a:r>
            <a:r>
              <a:rPr sz="1400" spc="-90" dirty="0">
                <a:solidFill>
                  <a:srgbClr val="000000">
                    <a:alpha val="100000"/>
                  </a:srgbClr>
                </a:solidFill>
                <a:latin typeface="FangSong"/>
                <a:ea typeface="FangSong"/>
                <a:cs typeface="FangSong"/>
              </a:rPr>
              <a:t>）安全生产制度体系</a:t>
            </a:r>
            <a:endParaRPr lang="FangSong" altLang="FangSong" sz="1400" dirty="0"/>
          </a:p>
          <a:p>
            <a:pPr indent="377414" algn="l" rtl="0" eaLnBrk="0">
              <a:lnSpc>
                <a:spcPct val="86000"/>
              </a:lnSpc>
              <a:spcBef>
                <a:spcPts val="1498"/>
              </a:spcBef>
              <a:tabLst/>
            </a:pPr>
            <a:r>
              <a:rPr sz="1400" spc="-30" dirty="0">
                <a:solidFill>
                  <a:srgbClr val="000000">
                    <a:alpha val="100000"/>
                  </a:srgbClr>
                </a:solidFill>
                <a:latin typeface="Times New Roman"/>
                <a:ea typeface="Times New Roman"/>
                <a:cs typeface="Times New Roman"/>
              </a:rPr>
              <a:t>1</a:t>
            </a:r>
            <a:r>
              <a:rPr sz="1400" spc="-50" dirty="0">
                <a:solidFill>
                  <a:srgbClr val="000000">
                    <a:alpha val="100000"/>
                  </a:srgbClr>
                </a:solidFill>
                <a:latin typeface="Times New Roman"/>
                <a:ea typeface="Times New Roman"/>
                <a:cs typeface="Times New Roman"/>
              </a:rPr>
              <a:t> </a:t>
            </a:r>
            <a:r>
              <a:rPr sz="1400" spc="-30" dirty="0">
                <a:solidFill>
                  <a:srgbClr val="000000">
                    <a:alpha val="100000"/>
                  </a:srgbClr>
                </a:solidFill>
                <a:latin typeface="FangSong"/>
                <a:ea typeface="FangSong"/>
                <a:cs typeface="FangSong"/>
              </a:rPr>
              <a:t>）制定以《安全生产责任制》</a:t>
            </a:r>
            <a:r>
              <a:rPr sz="1400" spc="60" dirty="0">
                <a:solidFill>
                  <a:srgbClr val="000000">
                    <a:alpha val="100000"/>
                  </a:srgbClr>
                </a:solidFill>
                <a:latin typeface="FangSong"/>
                <a:ea typeface="FangSong"/>
                <a:cs typeface="FangSong"/>
              </a:rPr>
              <a:t> </a:t>
            </a:r>
            <a:r>
              <a:rPr sz="1400" spc="-30" dirty="0">
                <a:solidFill>
                  <a:srgbClr val="000000">
                    <a:alpha val="100000"/>
                  </a:srgbClr>
                </a:solidFill>
                <a:latin typeface="FangSong"/>
                <a:ea typeface="FangSong"/>
                <a:cs typeface="FangSong"/>
              </a:rPr>
              <a:t>为主的各项安全生产规章制度，成立安全生产机</a:t>
            </a:r>
            <a:endParaRPr lang="FangSong" altLang="FangSong" sz="1400" dirty="0"/>
          </a:p>
          <a:p>
            <a:pPr indent="12700" algn="l" rtl="0" eaLnBrk="0">
              <a:lnSpc>
                <a:spcPts val="3120"/>
              </a:lnSpc>
              <a:tabLst/>
            </a:pPr>
            <a:r>
              <a:rPr sz="1400" spc="-60" dirty="0">
                <a:solidFill>
                  <a:srgbClr val="000000">
                    <a:alpha val="100000"/>
                  </a:srgbClr>
                </a:solidFill>
                <a:latin typeface="FangSong"/>
                <a:ea typeface="FangSong"/>
                <a:cs typeface="FangSong"/>
              </a:rPr>
              <a:t>构，并配备专职安全员检查工地安全工作，建立以项目经理为首的安全生产组织体系。</a:t>
            </a:r>
            <a:endParaRPr lang="FangSong" altLang="FangSong" sz="1400" dirty="0"/>
          </a:p>
          <a:p>
            <a:pPr marL="14662" indent="345622" algn="l" rtl="0" eaLnBrk="0">
              <a:lnSpc>
                <a:spcPct val="186000"/>
              </a:lnSpc>
              <a:spcBef>
                <a:spcPts val="169"/>
              </a:spcBef>
              <a:tabLst/>
            </a:pPr>
            <a:r>
              <a:rPr sz="1400" spc="-10" dirty="0">
                <a:solidFill>
                  <a:srgbClr val="000000">
                    <a:alpha val="100000"/>
                  </a:srgbClr>
                </a:solidFill>
                <a:latin typeface="Times New Roman"/>
                <a:ea typeface="Times New Roman"/>
                <a:cs typeface="Times New Roman"/>
              </a:rPr>
              <a:t>2</a:t>
            </a:r>
            <a:r>
              <a:rPr sz="1400" spc="15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）严格遵守国家现行的有关安全技术规程、文件，认真执行《安全管理与事故</a:t>
            </a:r>
            <a:r>
              <a:rPr sz="1400" spc="0" dirty="0">
                <a:solidFill>
                  <a:srgbClr val="000000">
                    <a:alpha val="100000"/>
                  </a:srgbClr>
                </a:solidFill>
                <a:latin typeface="FangSong"/>
                <a:ea typeface="FangSong"/>
                <a:cs typeface="FangSong"/>
              </a:rPr>
              <a:t>  </a:t>
            </a:r>
            <a:r>
              <a:rPr sz="1400" spc="-40" dirty="0">
                <a:solidFill>
                  <a:srgbClr val="000000">
                    <a:alpha val="100000"/>
                  </a:srgbClr>
                </a:solidFill>
                <a:latin typeface="FangSong"/>
                <a:ea typeface="FangSong"/>
                <a:cs typeface="FangSong"/>
              </a:rPr>
              <a:t>预防手册》</a:t>
            </a:r>
            <a:r>
              <a:rPr sz="1400" spc="150" dirty="0">
                <a:solidFill>
                  <a:srgbClr val="000000">
                    <a:alpha val="100000"/>
                  </a:srgbClr>
                </a:solidFill>
                <a:latin typeface="FangSong"/>
                <a:ea typeface="FangSong"/>
                <a:cs typeface="FangSong"/>
              </a:rPr>
              <a:t> </a:t>
            </a:r>
            <a:r>
              <a:rPr sz="1400" spc="-40" dirty="0">
                <a:solidFill>
                  <a:srgbClr val="000000">
                    <a:alpha val="100000"/>
                  </a:srgbClr>
                </a:solidFill>
                <a:latin typeface="FangSong"/>
                <a:ea typeface="FangSong"/>
                <a:cs typeface="FangSong"/>
              </a:rPr>
              <a:t>及工程施工招标文件规定的施工安全要求和规定，针对本工程特点，制定</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安全防护管理措施。</a:t>
            </a:r>
            <a:endParaRPr lang="FangSong" altLang="FangSong" sz="1400" dirty="0"/>
          </a:p>
          <a:p>
            <a:pPr indent="363853" algn="l" rtl="0" eaLnBrk="0">
              <a:lnSpc>
                <a:spcPct val="86000"/>
              </a:lnSpc>
              <a:spcBef>
                <a:spcPts val="1492"/>
              </a:spcBef>
              <a:tabLst/>
            </a:pPr>
            <a:r>
              <a:rPr sz="1400" spc="-10" dirty="0">
                <a:solidFill>
                  <a:srgbClr val="000000">
                    <a:alpha val="100000"/>
                  </a:srgbClr>
                </a:solidFill>
                <a:latin typeface="Times New Roman"/>
                <a:ea typeface="Times New Roman"/>
                <a:cs typeface="Times New Roman"/>
              </a:rPr>
              <a:t>3</a:t>
            </a:r>
            <a:r>
              <a:rPr sz="1400" spc="11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）加强安全教育，做到安全教育制度化、经常化，对职工进行安全技术培训，</a:t>
            </a:r>
            <a:endParaRPr lang="FangSong" altLang="FangSong" sz="1400" dirty="0"/>
          </a:p>
          <a:p>
            <a:pPr marL="14662" algn="l" rtl="0" eaLnBrk="0">
              <a:lnSpc>
                <a:spcPct val="190000"/>
              </a:lnSpc>
              <a:spcBef>
                <a:spcPts val="23"/>
              </a:spcBef>
              <a:tabLst/>
            </a:pPr>
            <a:r>
              <a:rPr sz="1400" spc="-20" dirty="0">
                <a:solidFill>
                  <a:srgbClr val="000000">
                    <a:alpha val="100000"/>
                  </a:srgbClr>
                </a:solidFill>
                <a:latin typeface="FangSong"/>
                <a:ea typeface="FangSong"/>
                <a:cs typeface="FangSong"/>
              </a:rPr>
              <a:t>对新进场工人进行三级安全教育。特殊工种持证上岗，不准无证操作，严格按操作规</a:t>
            </a:r>
            <a:r>
              <a:rPr sz="1400" spc="5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程操作。每天做好安全生产记录，每周召开安全生产会议，定期进行安全教育和安全</a:t>
            </a:r>
            <a:endParaRPr lang="FangSong" altLang="FangSong" sz="1400" dirty="0"/>
          </a:p>
        </p:txBody>
      </p:sp>
      <p:sp>
        <p:nvSpPr>
          <p:cNvPr id="28" name="textbox 28"/>
          <p:cNvSpPr/>
          <p:nvPr/>
        </p:nvSpPr>
        <p:spPr>
          <a:xfrm>
            <a:off x="7696646" y="1236739"/>
            <a:ext cx="6591300" cy="8154669"/>
          </a:xfrm>
          <a:prstGeom prst="rect">
            <a:avLst/>
          </a:prstGeom>
        </p:spPr>
        <p:txBody>
          <a:bodyPr vert="horz" wrap="square" lIns="0" tIns="0" rIns="0" bIns="0"/>
          <a:lstStyle/>
          <a:p>
            <a:pPr algn="l" rtl="0" eaLnBrk="0">
              <a:lnSpc>
                <a:spcPct val="89930"/>
              </a:lnSpc>
              <a:tabLst/>
            </a:pPr>
            <a:endParaRPr lang="Arial" altLang="Arial" sz="100" dirty="0"/>
          </a:p>
          <a:p>
            <a:pPr indent="15376" algn="l" rtl="0" eaLnBrk="0">
              <a:lnSpc>
                <a:spcPct val="95000"/>
              </a:lnSpc>
              <a:tabLst/>
            </a:pPr>
            <a:r>
              <a:rPr sz="1400" spc="-10" dirty="0">
                <a:solidFill>
                  <a:srgbClr val="000000">
                    <a:alpha val="100000"/>
                  </a:srgbClr>
                </a:solidFill>
                <a:latin typeface="FangSong"/>
                <a:ea typeface="FangSong"/>
                <a:cs typeface="FangSong"/>
              </a:rPr>
              <a:t>大检查，发现隐患及时予以清除，定期进行班组安全活动，树立高度安全意识。</a:t>
            </a:r>
            <a:endParaRPr lang="FangSong" altLang="FangSong" sz="1400" dirty="0"/>
          </a:p>
          <a:p>
            <a:pPr marL="23762" indent="335629" algn="l" rtl="0" eaLnBrk="0">
              <a:lnSpc>
                <a:spcPct val="186000"/>
              </a:lnSpc>
              <a:spcBef>
                <a:spcPts val="13"/>
              </a:spcBef>
              <a:tabLst/>
            </a:pPr>
            <a:r>
              <a:rPr sz="1400" spc="-10" dirty="0">
                <a:solidFill>
                  <a:srgbClr val="000000">
                    <a:alpha val="100000"/>
                  </a:srgbClr>
                </a:solidFill>
                <a:latin typeface="Times New Roman"/>
                <a:ea typeface="Times New Roman"/>
                <a:cs typeface="Times New Roman"/>
              </a:rPr>
              <a:t>4</a:t>
            </a:r>
            <a:r>
              <a:rPr sz="1400" spc="15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）按安全规范要求配备消防栓和消防器材，并定期进行检查、保养，保证设备</a:t>
            </a:r>
            <a:r>
              <a:rPr sz="1400" spc="0" dirty="0">
                <a:solidFill>
                  <a:srgbClr val="000000">
                    <a:alpha val="100000"/>
                  </a:srgbClr>
                </a:solidFill>
                <a:latin typeface="FangSong"/>
                <a:ea typeface="FangSong"/>
                <a:cs typeface="FangSong"/>
              </a:rPr>
              <a:t>  </a:t>
            </a:r>
            <a:r>
              <a:rPr sz="1400" spc="-40" dirty="0">
                <a:solidFill>
                  <a:srgbClr val="000000">
                    <a:alpha val="100000"/>
                  </a:srgbClr>
                </a:solidFill>
                <a:latin typeface="FangSong"/>
                <a:ea typeface="FangSong"/>
                <a:cs typeface="FangSong"/>
              </a:rPr>
              <a:t>的完好率。</a:t>
            </a:r>
            <a:endParaRPr lang="FangSong" altLang="FangSong" sz="1400" dirty="0"/>
          </a:p>
          <a:p>
            <a:pPr indent="365102" algn="l" rtl="0" eaLnBrk="0">
              <a:lnSpc>
                <a:spcPct val="86000"/>
              </a:lnSpc>
              <a:spcBef>
                <a:spcPts val="1487"/>
              </a:spcBef>
              <a:tabLst/>
            </a:pPr>
            <a:r>
              <a:rPr sz="1400" spc="-50" dirty="0">
                <a:solidFill>
                  <a:srgbClr val="000000">
                    <a:alpha val="100000"/>
                  </a:srgbClr>
                </a:solidFill>
                <a:latin typeface="Times New Roman"/>
                <a:ea typeface="Times New Roman"/>
                <a:cs typeface="Times New Roman"/>
              </a:rPr>
              <a:t>5</a:t>
            </a:r>
            <a:r>
              <a:rPr sz="1400" spc="-50" dirty="0">
                <a:solidFill>
                  <a:srgbClr val="000000">
                    <a:alpha val="100000"/>
                  </a:srgbClr>
                </a:solidFill>
                <a:latin typeface="FangSong"/>
                <a:ea typeface="FangSong"/>
                <a:cs typeface="FangSong"/>
              </a:rPr>
              <a:t>）认真执行建设单位，监理工程师等提出的有关施工安全指令、通知及要求等，</a:t>
            </a:r>
            <a:endParaRPr lang="FangSong" altLang="FangSong" sz="1400" dirty="0"/>
          </a:p>
          <a:p>
            <a:pPr marL="25904" indent="-10528" algn="l" rtl="0" eaLnBrk="0">
              <a:lnSpc>
                <a:spcPct val="190000"/>
              </a:lnSpc>
              <a:spcBef>
                <a:spcPts val="23"/>
              </a:spcBef>
              <a:tabLst/>
            </a:pPr>
            <a:r>
              <a:rPr sz="1400" spc="-20" dirty="0">
                <a:solidFill>
                  <a:srgbClr val="000000">
                    <a:alpha val="100000"/>
                  </a:srgbClr>
                </a:solidFill>
                <a:latin typeface="FangSong"/>
                <a:ea typeface="FangSong"/>
                <a:cs typeface="FangSong"/>
              </a:rPr>
              <a:t>并努力协调全工地的施工安全，接受建设单位、监理工程师的检查、督促和指导，及</a:t>
            </a:r>
            <a:r>
              <a:rPr sz="1400" spc="40" dirty="0">
                <a:solidFill>
                  <a:srgbClr val="000000">
                    <a:alpha val="100000"/>
                  </a:srgbClr>
                </a:solidFill>
                <a:latin typeface="FangSong"/>
                <a:ea typeface="FangSong"/>
                <a:cs typeface="FangSong"/>
              </a:rPr>
              <a:t>  </a:t>
            </a:r>
            <a:r>
              <a:rPr sz="1400" spc="-60" dirty="0">
                <a:solidFill>
                  <a:srgbClr val="000000">
                    <a:alpha val="100000"/>
                  </a:srgbClr>
                </a:solidFill>
                <a:latin typeface="FangSong"/>
                <a:ea typeface="FangSong"/>
                <a:cs typeface="FangSong"/>
              </a:rPr>
              <a:t>时采取有效措施予以整改。教育职工遵章守纪，做好施工工地和生活区内的安全工作。</a:t>
            </a:r>
            <a:endParaRPr lang="FangSong" altLang="FangSong" sz="1400" dirty="0"/>
          </a:p>
          <a:p>
            <a:pPr indent="457531" algn="l" rtl="0" eaLnBrk="0">
              <a:lnSpc>
                <a:spcPct val="96000"/>
              </a:lnSpc>
              <a:spcBef>
                <a:spcPts val="1513"/>
              </a:spcBef>
              <a:tabLst/>
            </a:pPr>
            <a:r>
              <a:rPr sz="1400" spc="-90" dirty="0">
                <a:solidFill>
                  <a:srgbClr val="000000">
                    <a:alpha val="100000"/>
                  </a:srgbClr>
                </a:solidFill>
                <a:latin typeface="FangSong"/>
                <a:ea typeface="FangSong"/>
                <a:cs typeface="FangSong"/>
              </a:rPr>
              <a:t>（</a:t>
            </a:r>
            <a:r>
              <a:rPr sz="1400" spc="-90" dirty="0">
                <a:solidFill>
                  <a:srgbClr val="000000">
                    <a:alpha val="100000"/>
                  </a:srgbClr>
                </a:solidFill>
                <a:latin typeface="Times New Roman"/>
                <a:ea typeface="Times New Roman"/>
                <a:cs typeface="Times New Roman"/>
              </a:rPr>
              <a:t>3</a:t>
            </a:r>
            <a:r>
              <a:rPr sz="1400" spc="-150" dirty="0">
                <a:solidFill>
                  <a:srgbClr val="000000">
                    <a:alpha val="100000"/>
                  </a:srgbClr>
                </a:solidFill>
                <a:latin typeface="Times New Roman"/>
                <a:ea typeface="Times New Roman"/>
                <a:cs typeface="Times New Roman"/>
              </a:rPr>
              <a:t> </a:t>
            </a:r>
            <a:r>
              <a:rPr sz="1400" spc="-90" dirty="0">
                <a:solidFill>
                  <a:srgbClr val="000000">
                    <a:alpha val="100000"/>
                  </a:srgbClr>
                </a:solidFill>
                <a:latin typeface="FangSong"/>
                <a:ea typeface="FangSong"/>
                <a:cs typeface="FangSong"/>
              </a:rPr>
              <a:t>）现场安全保障措施</a:t>
            </a:r>
            <a:endParaRPr lang="FangSong" altLang="FangSong" sz="1400" dirty="0"/>
          </a:p>
          <a:p>
            <a:pPr indent="377414" algn="l" rtl="0" eaLnBrk="0">
              <a:lnSpc>
                <a:spcPct val="86000"/>
              </a:lnSpc>
              <a:spcBef>
                <a:spcPts val="1503"/>
              </a:spcBef>
              <a:tabLst/>
            </a:pPr>
            <a:r>
              <a:rPr sz="1400" spc="-10" dirty="0">
                <a:solidFill>
                  <a:srgbClr val="000000">
                    <a:alpha val="100000"/>
                  </a:srgbClr>
                </a:solidFill>
                <a:latin typeface="Times New Roman"/>
                <a:ea typeface="Times New Roman"/>
                <a:cs typeface="Times New Roman"/>
              </a:rPr>
              <a:t>1</a:t>
            </a:r>
            <a:r>
              <a:rPr sz="1400" spc="1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）建立以项目经理、技术负责人为领导的安全生产机构，制定各级人员的安全</a:t>
            </a:r>
            <a:endParaRPr lang="FangSong" altLang="FangSong" sz="1400" dirty="0"/>
          </a:p>
          <a:p>
            <a:pPr marL="13235" indent="10527" algn="l" rtl="0" eaLnBrk="0">
              <a:lnSpc>
                <a:spcPct val="187000"/>
              </a:lnSpc>
              <a:spcBef>
                <a:spcPts val="71"/>
              </a:spcBef>
              <a:tabLst/>
            </a:pPr>
            <a:r>
              <a:rPr sz="1400" spc="-20" dirty="0">
                <a:solidFill>
                  <a:srgbClr val="000000">
                    <a:alpha val="100000"/>
                  </a:srgbClr>
                </a:solidFill>
                <a:latin typeface="FangSong"/>
                <a:ea typeface="FangSong"/>
                <a:cs typeface="FangSong"/>
              </a:rPr>
              <a:t>生产责任制，签订安全承包合同，并认真实施。对新进场工人实行严格的教育考核制</a:t>
            </a:r>
            <a:r>
              <a:rPr sz="1400" spc="1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度，经考核合格后录用上岗。所有特殊工种人员一律持证上岗，并严格管理。坚持每</a:t>
            </a:r>
            <a:r>
              <a:rPr sz="1400" spc="5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月的安全专题例行检查和日常不定期检查。各分部分项安全技术交底，由各施工员针</a:t>
            </a:r>
            <a:r>
              <a:rPr sz="1400" spc="5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对工程的实际情况进行有针对性的交底，对施工班级必须严格管理，引导班组开展好</a:t>
            </a:r>
            <a:r>
              <a:rPr sz="1400" spc="5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班前安全活动。</a:t>
            </a:r>
            <a:endParaRPr lang="FangSong" altLang="FangSong" sz="1400" dirty="0"/>
          </a:p>
          <a:p>
            <a:pPr indent="360284" algn="l" rtl="0" eaLnBrk="0">
              <a:lnSpc>
                <a:spcPct val="86000"/>
              </a:lnSpc>
              <a:spcBef>
                <a:spcPts val="1498"/>
              </a:spcBef>
              <a:tabLst/>
            </a:pPr>
            <a:r>
              <a:rPr sz="1400" spc="-10" dirty="0">
                <a:solidFill>
                  <a:srgbClr val="000000">
                    <a:alpha val="100000"/>
                  </a:srgbClr>
                </a:solidFill>
                <a:latin typeface="Times New Roman"/>
                <a:ea typeface="Times New Roman"/>
                <a:cs typeface="Times New Roman"/>
              </a:rPr>
              <a:t>2</a:t>
            </a:r>
            <a:r>
              <a:rPr sz="1400" spc="15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）施工场地应采用封闭施工。进入施工现场一律正确戴好安全帽，任何人不得</a:t>
            </a:r>
            <a:endParaRPr lang="FangSong" altLang="FangSong" sz="1400" dirty="0"/>
          </a:p>
          <a:p>
            <a:pPr marL="23762" indent="-11062" algn="l" rtl="0" eaLnBrk="0">
              <a:lnSpc>
                <a:spcPct val="190000"/>
              </a:lnSpc>
              <a:spcBef>
                <a:spcPts val="18"/>
              </a:spcBef>
              <a:tabLst/>
            </a:pPr>
            <a:r>
              <a:rPr sz="1400" spc="-50" dirty="0">
                <a:solidFill>
                  <a:srgbClr val="000000">
                    <a:alpha val="100000"/>
                  </a:srgbClr>
                </a:solidFill>
                <a:latin typeface="FangSong"/>
                <a:ea typeface="FangSong"/>
                <a:cs typeface="FangSong"/>
              </a:rPr>
              <a:t>例外；</a:t>
            </a:r>
            <a:r>
              <a:rPr sz="1400" spc="530" dirty="0">
                <a:solidFill>
                  <a:srgbClr val="000000">
                    <a:alpha val="100000"/>
                  </a:srgbClr>
                </a:solidFill>
                <a:latin typeface="FangSong"/>
                <a:ea typeface="FangSong"/>
                <a:cs typeface="FangSong"/>
              </a:rPr>
              <a:t> </a:t>
            </a:r>
            <a:r>
              <a:rPr sz="1400" spc="-50" dirty="0">
                <a:solidFill>
                  <a:srgbClr val="000000">
                    <a:alpha val="100000"/>
                  </a:srgbClr>
                </a:solidFill>
                <a:latin typeface="FangSong"/>
                <a:ea typeface="FangSong"/>
                <a:cs typeface="FangSong"/>
              </a:rPr>
              <a:t>正确使用好安全帽、安全带、安全网及漏电保护器，充分发挥其在施工工程中</a:t>
            </a:r>
            <a:r>
              <a:rPr sz="1400" spc="0" dirty="0">
                <a:solidFill>
                  <a:srgbClr val="000000">
                    <a:alpha val="100000"/>
                  </a:srgbClr>
                </a:solidFill>
                <a:latin typeface="FangSong"/>
                <a:ea typeface="FangSong"/>
                <a:cs typeface="FangSong"/>
              </a:rPr>
              <a:t>  </a:t>
            </a:r>
            <a:r>
              <a:rPr sz="1400" spc="-30" dirty="0">
                <a:solidFill>
                  <a:srgbClr val="000000">
                    <a:alpha val="100000"/>
                  </a:srgbClr>
                </a:solidFill>
                <a:latin typeface="FangSong"/>
                <a:ea typeface="FangSong"/>
                <a:cs typeface="FangSong"/>
              </a:rPr>
              <a:t>的作用，在主要通道</a:t>
            </a:r>
            <a:r>
              <a:rPr sz="1400" spc="-130" dirty="0">
                <a:solidFill>
                  <a:srgbClr val="000000">
                    <a:alpha val="100000"/>
                  </a:srgbClr>
                </a:solidFill>
                <a:latin typeface="FangSong"/>
                <a:ea typeface="FangSong"/>
                <a:cs typeface="FangSong"/>
              </a:rPr>
              <a:t> </a:t>
            </a:r>
            <a:r>
              <a:rPr sz="1400" spc="-30" dirty="0">
                <a:solidFill>
                  <a:srgbClr val="000000">
                    <a:alpha val="100000"/>
                  </a:srgbClr>
                </a:solidFill>
                <a:latin typeface="FangSong"/>
                <a:ea typeface="FangSong"/>
                <a:cs typeface="FangSong"/>
              </a:rPr>
              <a:t>口、出入处挂上醒目的安全标语牌。</a:t>
            </a:r>
            <a:endParaRPr lang="FangSong" altLang="FangSong" sz="1400" dirty="0"/>
          </a:p>
          <a:p>
            <a:pPr indent="363853" algn="l" rtl="0" eaLnBrk="0">
              <a:lnSpc>
                <a:spcPct val="96000"/>
              </a:lnSpc>
              <a:spcBef>
                <a:spcPts val="1524"/>
              </a:spcBef>
              <a:tabLst/>
            </a:pPr>
            <a:r>
              <a:rPr sz="1400" spc="-20" dirty="0">
                <a:solidFill>
                  <a:srgbClr val="000000">
                    <a:alpha val="100000"/>
                  </a:srgbClr>
                </a:solidFill>
                <a:latin typeface="Times New Roman"/>
                <a:ea typeface="Times New Roman"/>
                <a:cs typeface="Times New Roman"/>
              </a:rPr>
              <a:t>3</a:t>
            </a:r>
            <a:r>
              <a:rPr sz="1400" spc="-15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）安全生产教育和培训制度</a:t>
            </a:r>
            <a:endParaRPr lang="FangSong" altLang="FangSong" sz="1400" dirty="0"/>
          </a:p>
          <a:p>
            <a:pPr indent="362783" algn="l" rtl="0" eaLnBrk="0">
              <a:lnSpc>
                <a:spcPct val="95000"/>
              </a:lnSpc>
              <a:spcBef>
                <a:spcPts val="1513"/>
              </a:spcBef>
              <a:tabLst/>
            </a:pPr>
            <a:r>
              <a:rPr sz="1400" spc="-20" dirty="0">
                <a:solidFill>
                  <a:srgbClr val="000000">
                    <a:alpha val="100000"/>
                  </a:srgbClr>
                </a:solidFill>
                <a:latin typeface="SimSun"/>
                <a:ea typeface="SimSun"/>
                <a:cs typeface="SimSun"/>
              </a:rPr>
              <a:t>①</a:t>
            </a:r>
            <a:r>
              <a:rPr sz="1400" spc="-20" dirty="0">
                <a:solidFill>
                  <a:srgbClr val="000000">
                    <a:alpha val="100000"/>
                  </a:srgbClr>
                </a:solidFill>
                <a:latin typeface="FangSong"/>
                <a:ea typeface="FangSong"/>
                <a:cs typeface="FangSong"/>
              </a:rPr>
              <a:t>安全生产教育的目的和作用是使广大职工真正认识到安全生产的重要性、必要</a:t>
            </a:r>
            <a:endParaRPr lang="FangSong" altLang="FangSong" sz="1400" dirty="0"/>
          </a:p>
          <a:p>
            <a:pPr marL="23762" indent="-7672" algn="l" rtl="0" eaLnBrk="0">
              <a:lnSpc>
                <a:spcPct val="186000"/>
              </a:lnSpc>
              <a:spcBef>
                <a:spcPts val="2"/>
              </a:spcBef>
              <a:tabLst/>
            </a:pPr>
            <a:r>
              <a:rPr sz="1400" spc="-20" dirty="0">
                <a:solidFill>
                  <a:srgbClr val="000000">
                    <a:alpha val="100000"/>
                  </a:srgbClr>
                </a:solidFill>
                <a:latin typeface="FangSong"/>
                <a:ea typeface="FangSong"/>
                <a:cs typeface="FangSong"/>
              </a:rPr>
              <a:t>性，懂得安全生产的科学知识，牢固树立安全第一、预防为主的思想方针，自觉地遵</a:t>
            </a:r>
            <a:r>
              <a:rPr sz="1400" spc="4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守各项安全生产法令和规章制度。</a:t>
            </a:r>
            <a:endParaRPr lang="FangSong" altLang="FangSong" sz="1400" dirty="0"/>
          </a:p>
          <a:p>
            <a:pPr algn="l" rtl="0" eaLnBrk="0">
              <a:lnSpc>
                <a:spcPct val="104000"/>
              </a:lnSpc>
              <a:tabLst/>
            </a:pPr>
            <a:endParaRPr lang="Arial" altLang="Arial" sz="1200" dirty="0"/>
          </a:p>
          <a:p>
            <a:pPr indent="362069" algn="l" rtl="0" eaLnBrk="0">
              <a:lnSpc>
                <a:spcPct val="96000"/>
              </a:lnSpc>
              <a:spcBef>
                <a:spcPts val="4"/>
              </a:spcBef>
              <a:tabLst/>
            </a:pPr>
            <a:r>
              <a:rPr sz="1400" spc="20" dirty="0">
                <a:solidFill>
                  <a:srgbClr val="000000">
                    <a:alpha val="100000"/>
                  </a:srgbClr>
                </a:solidFill>
                <a:latin typeface="SimSun"/>
                <a:ea typeface="SimSun"/>
                <a:cs typeface="SimSun"/>
              </a:rPr>
              <a:t>②</a:t>
            </a:r>
            <a:r>
              <a:rPr sz="1400" spc="20" dirty="0">
                <a:solidFill>
                  <a:srgbClr val="000000">
                    <a:alpha val="100000"/>
                  </a:srgbClr>
                </a:solidFill>
                <a:latin typeface="FangSong"/>
                <a:ea typeface="FangSong"/>
                <a:cs typeface="FangSong"/>
              </a:rPr>
              <a:t>项目经理部对新进场工人和调换工种的职工必须按规定进行安全教育和技术</a:t>
            </a:r>
            <a:endParaRPr lang="FangSong" altLang="FangSong" sz="1400" dirty="0"/>
          </a:p>
        </p:txBody>
      </p:sp>
      <p:sp>
        <p:nvSpPr>
          <p:cNvPr id="29" name="textbox 29"/>
          <p:cNvSpPr/>
          <p:nvPr/>
        </p:nvSpPr>
        <p:spPr>
          <a:xfrm>
            <a:off x="1520119" y="547540"/>
            <a:ext cx="2408554" cy="178435"/>
          </a:xfrm>
          <a:prstGeom prst="rect">
            <a:avLst/>
          </a:prstGeom>
        </p:spPr>
        <p:txBody>
          <a:bodyPr vert="horz" wrap="square" lIns="0" tIns="0" rIns="0" bIns="0"/>
          <a:lstStyle/>
          <a:p>
            <a:pPr algn="l" rtl="0" eaLnBrk="0">
              <a:lnSpc>
                <a:spcPct val="86660"/>
              </a:lnSpc>
              <a:tabLst/>
            </a:pPr>
            <a:endParaRPr lang="Arial" altLang="Arial" sz="100" dirty="0"/>
          </a:p>
          <a:p>
            <a:pPr indent="12700" algn="l" rtl="0" eaLnBrk="0">
              <a:lnSpc>
                <a:spcPct val="100000"/>
              </a:lnSpc>
              <a:tabLst/>
            </a:pPr>
            <a:r>
              <a:rPr sz="1000" spc="40" dirty="0">
                <a:solidFill>
                  <a:srgbClr val="000000">
                    <a:alpha val="100000"/>
                  </a:srgbClr>
                </a:solidFill>
                <a:latin typeface="KaiTi"/>
                <a:ea typeface="KaiTi"/>
                <a:cs typeface="KaiTi"/>
              </a:rPr>
              <a:t>旺浩家庭农场棚间生产道路项目设计说明</a:t>
            </a:r>
            <a:endParaRPr lang="KaiTi" altLang="KaiTi" sz="1000" dirty="0"/>
          </a:p>
        </p:txBody>
      </p:sp>
      <p:sp>
        <p:nvSpPr>
          <p:cNvPr id="30" name="textbox 30"/>
          <p:cNvSpPr/>
          <p:nvPr/>
        </p:nvSpPr>
        <p:spPr>
          <a:xfrm>
            <a:off x="8519321" y="547540"/>
            <a:ext cx="2143760" cy="179070"/>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207"/>
              </a:lnSpc>
              <a:tabLst/>
            </a:pPr>
            <a:r>
              <a:rPr sz="1000" spc="40" dirty="0">
                <a:solidFill>
                  <a:srgbClr val="000000">
                    <a:alpha val="100000"/>
                  </a:srgbClr>
                </a:solidFill>
                <a:latin typeface="KaiTi"/>
                <a:ea typeface="KaiTi"/>
                <a:cs typeface="KaiTi"/>
              </a:rPr>
              <a:t>南通市水利勘测设计研究院有限公司</a:t>
            </a:r>
            <a:endParaRPr lang="KaiTi" altLang="KaiTi" sz="1000" dirty="0"/>
          </a:p>
        </p:txBody>
      </p:sp>
      <p:sp>
        <p:nvSpPr>
          <p:cNvPr id="31" name="path"/>
          <p:cNvSpPr/>
          <p:nvPr/>
        </p:nvSpPr>
        <p:spPr>
          <a:xfrm>
            <a:off x="916305" y="725805"/>
            <a:ext cx="13293089" cy="9143"/>
          </a:xfrm>
          <a:custGeom>
            <a:avLst/>
            <a:gdLst/>
            <a:ahLst/>
            <a:cxnLst/>
            <a:rect l="0" t="0" r="0" b="0"/>
            <a:pathLst>
              <a:path w="20933" h="14">
                <a:moveTo>
                  <a:pt x="0" y="0"/>
                </a:moveTo>
                <a:lnTo>
                  <a:pt x="20933" y="0"/>
                </a:lnTo>
                <a:lnTo>
                  <a:pt x="20933" y="14"/>
                </a:lnTo>
                <a:lnTo>
                  <a:pt x="0" y="14"/>
                </a:lnTo>
                <a:lnTo>
                  <a:pt x="0" y="0"/>
                </a:lnTo>
                <a:close/>
              </a:path>
            </a:pathLst>
          </a:custGeom>
          <a:solidFill>
            <a:srgbClr val="000000">
              <a:alpha val="100000"/>
            </a:srgbClr>
          </a:solidFill>
          <a:ln cap="flat">
            <a:miter lim="0"/>
            <a:noFill/>
            <a:prstDash val="solid"/>
          </a:ln>
        </p:spPr>
        <p:txBody>
          <a:bodyPr rtlCol="0"/>
          <a:lstStyle/>
          <a:p>
            <a:pPr algn="ctr"/>
            <a:endParaRPr lang="zh-CN" altLang="en-US"/>
          </a:p>
        </p:txBody>
      </p:sp>
      <p:sp>
        <p:nvSpPr>
          <p:cNvPr id="32" name="textbox 32"/>
          <p:cNvSpPr/>
          <p:nvPr/>
        </p:nvSpPr>
        <p:spPr>
          <a:xfrm>
            <a:off x="7581912" y="9912819"/>
            <a:ext cx="273050" cy="163829"/>
          </a:xfrm>
          <a:prstGeom prst="rect">
            <a:avLst/>
          </a:prstGeom>
        </p:spPr>
        <p:txBody>
          <a:bodyPr vert="horz" wrap="square" lIns="0" tIns="0" rIns="0" bIns="0"/>
          <a:lstStyle/>
          <a:p>
            <a:pPr algn="l" rtl="0" eaLnBrk="0">
              <a:lnSpc>
                <a:spcPct val="87406"/>
              </a:lnSpc>
              <a:tabLst/>
            </a:pPr>
            <a:endParaRPr lang="Arial" altLang="Arial" sz="100" dirty="0"/>
          </a:p>
          <a:p>
            <a:pPr indent="12700" algn="l" rtl="0" eaLnBrk="0">
              <a:lnSpc>
                <a:spcPct val="82000"/>
              </a:lnSpc>
              <a:tabLst/>
            </a:pPr>
            <a:r>
              <a:rPr sz="1100" spc="0" dirty="0">
                <a:solidFill>
                  <a:srgbClr val="000000">
                    <a:alpha val="100000"/>
                  </a:srgbClr>
                </a:solidFill>
                <a:latin typeface="Times New Roman"/>
                <a:ea typeface="Times New Roman"/>
                <a:cs typeface="Times New Roman"/>
              </a:rPr>
              <a:t>-</a:t>
            </a:r>
            <a:r>
              <a:rPr sz="1100" spc="50" dirty="0">
                <a:solidFill>
                  <a:srgbClr val="000000">
                    <a:alpha val="100000"/>
                  </a:srgbClr>
                </a:solidFill>
                <a:latin typeface="Times New Roman"/>
                <a:ea typeface="Times New Roman"/>
                <a:cs typeface="Times New Roman"/>
              </a:rPr>
              <a:t> </a:t>
            </a:r>
            <a:r>
              <a:rPr sz="1100" spc="0" dirty="0">
                <a:solidFill>
                  <a:srgbClr val="000000">
                    <a:alpha val="100000"/>
                  </a:srgbClr>
                </a:solidFill>
                <a:latin typeface="Times New Roman"/>
                <a:ea typeface="Times New Roman"/>
                <a:cs typeface="Times New Roman"/>
              </a:rPr>
              <a:t>4</a:t>
            </a:r>
            <a:r>
              <a:rPr sz="1100" spc="70" dirty="0">
                <a:solidFill>
                  <a:srgbClr val="000000">
                    <a:alpha val="100000"/>
                  </a:srgbClr>
                </a:solidFill>
                <a:latin typeface="Times New Roman"/>
                <a:ea typeface="Times New Roman"/>
                <a:cs typeface="Times New Roman"/>
              </a:rPr>
              <a:t> </a:t>
            </a:r>
            <a:r>
              <a:rPr sz="1100" spc="0" dirty="0">
                <a:solidFill>
                  <a:srgbClr val="000000">
                    <a:alpha val="100000"/>
                  </a:srgbClr>
                </a:solidFill>
                <a:latin typeface="Times New Roman"/>
                <a:ea typeface="Times New Roman"/>
                <a:cs typeface="Times New Roman"/>
              </a:rPr>
              <a:t>-</a:t>
            </a:r>
            <a:endParaRPr lang="Times New Roman" altLang="Times New Roman" sz="11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3"/>
          <p:cNvSpPr/>
          <p:nvPr/>
        </p:nvSpPr>
        <p:spPr>
          <a:xfrm>
            <a:off x="909672" y="1236739"/>
            <a:ext cx="6591300" cy="8270240"/>
          </a:xfrm>
          <a:prstGeom prst="rect">
            <a:avLst/>
          </a:prstGeom>
        </p:spPr>
        <p:txBody>
          <a:bodyPr vert="horz" wrap="square" lIns="0" tIns="0" rIns="0" bIns="0"/>
          <a:lstStyle/>
          <a:p>
            <a:pPr algn="l" rtl="0" eaLnBrk="0">
              <a:lnSpc>
                <a:spcPct val="89603"/>
              </a:lnSpc>
              <a:tabLst/>
            </a:pPr>
            <a:endParaRPr lang="Arial" altLang="Arial" sz="100" dirty="0"/>
          </a:p>
          <a:p>
            <a:pPr indent="19123" algn="l" rtl="0" eaLnBrk="0">
              <a:lnSpc>
                <a:spcPct val="96000"/>
              </a:lnSpc>
              <a:tabLst/>
            </a:pPr>
            <a:r>
              <a:rPr sz="1400" spc="-10" dirty="0">
                <a:solidFill>
                  <a:srgbClr val="000000">
                    <a:alpha val="100000"/>
                  </a:srgbClr>
                </a:solidFill>
                <a:latin typeface="FangSong"/>
                <a:ea typeface="FangSong"/>
                <a:cs typeface="FangSong"/>
              </a:rPr>
              <a:t>培训，经考核合格方准上岗。</a:t>
            </a:r>
            <a:endParaRPr lang="FangSong" altLang="FangSong" sz="1400" dirty="0"/>
          </a:p>
          <a:p>
            <a:pPr indent="367244" algn="l" rtl="0" eaLnBrk="0">
              <a:lnSpc>
                <a:spcPct val="86000"/>
              </a:lnSpc>
              <a:spcBef>
                <a:spcPts val="1492"/>
              </a:spcBef>
              <a:tabLst/>
            </a:pPr>
            <a:r>
              <a:rPr sz="1400" spc="-20" dirty="0">
                <a:solidFill>
                  <a:srgbClr val="000000">
                    <a:alpha val="100000"/>
                  </a:srgbClr>
                </a:solidFill>
                <a:latin typeface="SimSun"/>
                <a:ea typeface="SimSun"/>
                <a:cs typeface="SimSun"/>
              </a:rPr>
              <a:t>③</a:t>
            </a:r>
            <a:r>
              <a:rPr sz="1400" spc="-20" dirty="0">
                <a:solidFill>
                  <a:srgbClr val="000000">
                    <a:alpha val="100000"/>
                  </a:srgbClr>
                </a:solidFill>
                <a:latin typeface="FangSong"/>
                <a:ea typeface="FangSong"/>
                <a:cs typeface="FangSong"/>
              </a:rPr>
              <a:t>电工、焊工、架子工、机械操作工及起重工和各种机动车辆司机等特殊工种人</a:t>
            </a:r>
            <a:endParaRPr lang="FangSong" altLang="FangSong" sz="1400" dirty="0"/>
          </a:p>
          <a:p>
            <a:pPr marL="20551" indent="11955" algn="l" rtl="0" eaLnBrk="0">
              <a:lnSpc>
                <a:spcPct val="189000"/>
              </a:lnSpc>
              <a:spcBef>
                <a:spcPts val="18"/>
              </a:spcBef>
              <a:tabLst/>
            </a:pPr>
            <a:r>
              <a:rPr sz="1400" spc="-20" dirty="0">
                <a:solidFill>
                  <a:srgbClr val="000000">
                    <a:alpha val="100000"/>
                  </a:srgbClr>
                </a:solidFill>
                <a:latin typeface="FangSong"/>
                <a:ea typeface="FangSong"/>
                <a:cs typeface="FangSong"/>
              </a:rPr>
              <a:t>员除进行一般安全教育外，还要经过本工种的安全技术教育，经考核合格发证后，方</a:t>
            </a:r>
            <a:r>
              <a:rPr sz="1400" spc="1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准独立操作，且每年还要进行一次复审。对从事有尘、毒危害作业的工人，要进行尘</a:t>
            </a:r>
            <a:r>
              <a:rPr sz="1400" spc="10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毒危害的防治知识教育。</a:t>
            </a:r>
            <a:endParaRPr lang="FangSong" altLang="FangSong" sz="1400" dirty="0"/>
          </a:p>
          <a:p>
            <a:pPr indent="367244" algn="l" rtl="0" eaLnBrk="0">
              <a:lnSpc>
                <a:spcPct val="86000"/>
              </a:lnSpc>
              <a:spcBef>
                <a:spcPts val="1492"/>
              </a:spcBef>
              <a:tabLst/>
            </a:pPr>
            <a:r>
              <a:rPr sz="1400" spc="-20" dirty="0">
                <a:solidFill>
                  <a:srgbClr val="000000">
                    <a:alpha val="100000"/>
                  </a:srgbClr>
                </a:solidFill>
                <a:latin typeface="SimSun"/>
                <a:ea typeface="SimSun"/>
                <a:cs typeface="SimSun"/>
              </a:rPr>
              <a:t>④</a:t>
            </a:r>
            <a:r>
              <a:rPr sz="1400" spc="-20" dirty="0">
                <a:solidFill>
                  <a:srgbClr val="000000">
                    <a:alpha val="100000"/>
                  </a:srgbClr>
                </a:solidFill>
                <a:latin typeface="FangSong"/>
                <a:ea typeface="FangSong"/>
                <a:cs typeface="FangSong"/>
              </a:rPr>
              <a:t>执行主管部门关于安全管理的要求，定期培训各级领导干部和安全干部，其中</a:t>
            </a:r>
            <a:endParaRPr lang="FangSong" altLang="FangSong" sz="1400" dirty="0"/>
          </a:p>
          <a:p>
            <a:pPr indent="19123" algn="l" rtl="0" eaLnBrk="0">
              <a:lnSpc>
                <a:spcPts val="3120"/>
              </a:lnSpc>
              <a:tabLst/>
            </a:pPr>
            <a:r>
              <a:rPr sz="1400" spc="-10" dirty="0">
                <a:solidFill>
                  <a:srgbClr val="000000">
                    <a:alpha val="100000"/>
                  </a:srgbClr>
                </a:solidFill>
                <a:latin typeface="FangSong"/>
                <a:ea typeface="FangSong"/>
                <a:cs typeface="FangSong"/>
              </a:rPr>
              <a:t>项目经理、项目安全员、施工员、班组长是安全教育和培训的重点。</a:t>
            </a:r>
            <a:endParaRPr lang="FangSong" altLang="FangSong" sz="1400" dirty="0"/>
          </a:p>
          <a:p>
            <a:pPr algn="l" rtl="0" eaLnBrk="0">
              <a:lnSpc>
                <a:spcPct val="105000"/>
              </a:lnSpc>
              <a:tabLst/>
            </a:pPr>
            <a:endParaRPr lang="Arial" altLang="Arial" sz="1000" dirty="0"/>
          </a:p>
          <a:p>
            <a:pPr indent="12700" algn="l" rtl="0" eaLnBrk="0">
              <a:lnSpc>
                <a:spcPct val="96000"/>
              </a:lnSpc>
              <a:spcBef>
                <a:spcPts val="425"/>
              </a:spcBef>
              <a:tabLst/>
            </a:pPr>
            <a:r>
              <a:rPr sz="1400" b="1" spc="-20" dirty="0">
                <a:solidFill>
                  <a:srgbClr val="000000">
                    <a:alpha val="100000"/>
                  </a:srgbClr>
                </a:solidFill>
                <a:latin typeface="Times New Roman"/>
                <a:ea typeface="Times New Roman"/>
                <a:cs typeface="Times New Roman"/>
              </a:rPr>
              <a:t>5.8</a:t>
            </a:r>
            <a:r>
              <a:rPr sz="1400" spc="16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其他主要事项</a:t>
            </a:r>
            <a:endParaRPr lang="FangSong" altLang="FangSong" sz="1400" dirty="0"/>
          </a:p>
          <a:p>
            <a:pPr indent="382589" algn="l" rtl="0" eaLnBrk="0">
              <a:lnSpc>
                <a:spcPct val="86000"/>
              </a:lnSpc>
              <a:spcBef>
                <a:spcPts val="1498"/>
              </a:spcBef>
              <a:tabLst/>
            </a:pPr>
            <a:r>
              <a:rPr sz="1400" spc="-70" dirty="0">
                <a:solidFill>
                  <a:srgbClr val="000000">
                    <a:alpha val="100000"/>
                  </a:srgbClr>
                </a:solidFill>
                <a:latin typeface="Times New Roman"/>
                <a:ea typeface="Times New Roman"/>
                <a:cs typeface="Times New Roman"/>
              </a:rPr>
              <a:t>1</a:t>
            </a:r>
            <a:r>
              <a:rPr sz="1400" spc="-70" dirty="0">
                <a:solidFill>
                  <a:srgbClr val="000000">
                    <a:alpha val="100000"/>
                  </a:srgbClr>
                </a:solidFill>
                <a:latin typeface="FangSong"/>
                <a:ea typeface="FangSong"/>
                <a:cs typeface="FangSong"/>
              </a:rPr>
              <a:t>、施工整个流程应严格执行相关的施工技术规范；</a:t>
            </a:r>
            <a:r>
              <a:rPr sz="1400" spc="200" dirty="0">
                <a:solidFill>
                  <a:srgbClr val="000000">
                    <a:alpha val="100000"/>
                  </a:srgbClr>
                </a:solidFill>
                <a:latin typeface="FangSong"/>
                <a:ea typeface="FangSong"/>
                <a:cs typeface="FangSong"/>
              </a:rPr>
              <a:t> </a:t>
            </a:r>
            <a:r>
              <a:rPr sz="1400" spc="-70" dirty="0">
                <a:solidFill>
                  <a:srgbClr val="000000">
                    <a:alpha val="100000"/>
                  </a:srgbClr>
                </a:solidFill>
                <a:latin typeface="FangSong"/>
                <a:ea typeface="FangSong"/>
                <a:cs typeface="FangSong"/>
              </a:rPr>
              <a:t>施工时，对安全、劳动保护、</a:t>
            </a:r>
            <a:endParaRPr lang="FangSong" altLang="FangSong" sz="1400" dirty="0"/>
          </a:p>
          <a:p>
            <a:pPr indent="30365" algn="l" rtl="0" eaLnBrk="0">
              <a:lnSpc>
                <a:spcPts val="3120"/>
              </a:lnSpc>
              <a:tabLst/>
            </a:pPr>
            <a:r>
              <a:rPr sz="1400" spc="-10" dirty="0">
                <a:solidFill>
                  <a:srgbClr val="000000">
                    <a:alpha val="100000"/>
                  </a:srgbClr>
                </a:solidFill>
                <a:latin typeface="FangSong"/>
                <a:ea typeface="FangSong"/>
                <a:cs typeface="FangSong"/>
              </a:rPr>
              <a:t>防水、防火和环境保护等方面，应按相关规定执行。</a:t>
            </a:r>
            <a:endParaRPr lang="FangSong" altLang="FangSong" sz="1400" dirty="0"/>
          </a:p>
          <a:p>
            <a:pPr marL="17874" indent="347585" algn="l" rtl="0" eaLnBrk="0">
              <a:lnSpc>
                <a:spcPct val="186000"/>
              </a:lnSpc>
              <a:spcBef>
                <a:spcPts val="148"/>
              </a:spcBef>
              <a:tabLst/>
            </a:pPr>
            <a:r>
              <a:rPr sz="1400" spc="-10" dirty="0">
                <a:solidFill>
                  <a:srgbClr val="000000">
                    <a:alpha val="100000"/>
                  </a:srgbClr>
                </a:solidFill>
                <a:latin typeface="Times New Roman"/>
                <a:ea typeface="Times New Roman"/>
                <a:cs typeface="Times New Roman"/>
              </a:rPr>
              <a:t>2</a:t>
            </a:r>
            <a:r>
              <a:rPr sz="1400" spc="15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、土方工程开挖前应结合场地清理，全面排查摸清施工场地各类管线的布置情</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况。施工单位应采取合理的施工措施，避开对管线的干扰，并制定相关安全预案以保</a:t>
            </a:r>
            <a:r>
              <a:rPr sz="1400" spc="12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证施工设备和人员的安全。当采取措施后，已然影响工程施工时，则会同参建各方，</a:t>
            </a:r>
            <a:r>
              <a:rPr sz="1400" spc="320" dirty="0">
                <a:solidFill>
                  <a:srgbClr val="000000">
                    <a:alpha val="100000"/>
                  </a:srgbClr>
                </a:solidFill>
                <a:latin typeface="FangSong"/>
                <a:ea typeface="FangSong"/>
                <a:cs typeface="FangSong"/>
              </a:rPr>
              <a:t> </a:t>
            </a:r>
            <a:r>
              <a:rPr sz="1400" spc="-10" dirty="0">
                <a:solidFill>
                  <a:srgbClr val="000000">
                    <a:alpha val="100000"/>
                  </a:srgbClr>
                </a:solidFill>
                <a:latin typeface="FangSong"/>
                <a:ea typeface="FangSong"/>
                <a:cs typeface="FangSong"/>
              </a:rPr>
              <a:t>确定是否采取变更调整后方可继续作业。</a:t>
            </a:r>
            <a:endParaRPr lang="FangSong" altLang="FangSong" sz="1400" dirty="0"/>
          </a:p>
          <a:p>
            <a:pPr marL="17874" indent="351153" algn="l" rtl="0" eaLnBrk="0">
              <a:lnSpc>
                <a:spcPct val="186000"/>
              </a:lnSpc>
              <a:spcBef>
                <a:spcPts val="8"/>
              </a:spcBef>
              <a:tabLst/>
            </a:pPr>
            <a:r>
              <a:rPr sz="1400" spc="-10" dirty="0">
                <a:solidFill>
                  <a:srgbClr val="000000">
                    <a:alpha val="100000"/>
                  </a:srgbClr>
                </a:solidFill>
                <a:latin typeface="Times New Roman"/>
                <a:ea typeface="Times New Roman"/>
                <a:cs typeface="Times New Roman"/>
              </a:rPr>
              <a:t>3</a:t>
            </a:r>
            <a:r>
              <a:rPr sz="1400" spc="12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、施工中需注意文明施工，与环保结合，降低噪声、减少尘埃，防止污染，控</a:t>
            </a:r>
            <a:r>
              <a:rPr sz="1400" spc="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制施工弃渣、生活垃圾，创造工作制度化，生产标准化，工程管理程序化及规范化的</a:t>
            </a:r>
            <a:r>
              <a:rPr sz="1400" spc="110" dirty="0">
                <a:solidFill>
                  <a:srgbClr val="000000">
                    <a:alpha val="100000"/>
                  </a:srgbClr>
                </a:solidFill>
                <a:latin typeface="FangSong"/>
                <a:ea typeface="FangSong"/>
                <a:cs typeface="FangSong"/>
              </a:rPr>
              <a:t> </a:t>
            </a:r>
            <a:r>
              <a:rPr sz="1400" spc="-20" dirty="0">
                <a:solidFill>
                  <a:srgbClr val="000000">
                    <a:alpha val="100000"/>
                  </a:srgbClr>
                </a:solidFill>
                <a:latin typeface="FangSong"/>
                <a:ea typeface="FangSong"/>
                <a:cs typeface="FangSong"/>
              </a:rPr>
              <a:t>施工现场。</a:t>
            </a:r>
            <a:endParaRPr lang="FangSong" altLang="FangSong" sz="1400" dirty="0"/>
          </a:p>
          <a:p>
            <a:pPr indent="364567" algn="l" rtl="0" eaLnBrk="0">
              <a:lnSpc>
                <a:spcPct val="96000"/>
              </a:lnSpc>
              <a:spcBef>
                <a:spcPts val="1491"/>
              </a:spcBef>
              <a:tabLst/>
            </a:pPr>
            <a:r>
              <a:rPr sz="1400" spc="-10" dirty="0">
                <a:solidFill>
                  <a:srgbClr val="000000">
                    <a:alpha val="100000"/>
                  </a:srgbClr>
                </a:solidFill>
                <a:latin typeface="Times New Roman"/>
                <a:ea typeface="Times New Roman"/>
                <a:cs typeface="Times New Roman"/>
              </a:rPr>
              <a:t>4</a:t>
            </a:r>
            <a:r>
              <a:rPr sz="1400" spc="-14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、其他未尽事宜按国家现行施工及验收规范执行。</a:t>
            </a:r>
            <a:endParaRPr lang="FangSong" altLang="FangSong" sz="1400" dirty="0"/>
          </a:p>
          <a:p>
            <a:pPr indent="370277" algn="l" rtl="0" eaLnBrk="0">
              <a:lnSpc>
                <a:spcPct val="95000"/>
              </a:lnSpc>
              <a:spcBef>
                <a:spcPts val="1519"/>
              </a:spcBef>
              <a:tabLst/>
            </a:pPr>
            <a:r>
              <a:rPr sz="1400" spc="-10" dirty="0">
                <a:solidFill>
                  <a:srgbClr val="000000">
                    <a:alpha val="100000"/>
                  </a:srgbClr>
                </a:solidFill>
                <a:latin typeface="Times New Roman"/>
                <a:ea typeface="Times New Roman"/>
                <a:cs typeface="Times New Roman"/>
              </a:rPr>
              <a:t>5</a:t>
            </a:r>
            <a:r>
              <a:rPr sz="1400" spc="-100" dirty="0">
                <a:solidFill>
                  <a:srgbClr val="000000">
                    <a:alpha val="100000"/>
                  </a:srgbClr>
                </a:solidFill>
                <a:latin typeface="Times New Roman"/>
                <a:ea typeface="Times New Roman"/>
                <a:cs typeface="Times New Roman"/>
              </a:rPr>
              <a:t> </a:t>
            </a:r>
            <a:r>
              <a:rPr sz="1400" spc="-10" dirty="0">
                <a:solidFill>
                  <a:srgbClr val="000000">
                    <a:alpha val="100000"/>
                  </a:srgbClr>
                </a:solidFill>
                <a:latin typeface="FangSong"/>
                <a:ea typeface="FangSong"/>
                <a:cs typeface="FangSong"/>
              </a:rPr>
              <a:t>、施工中发现其它问题，请及时与我公司联系，以便会同研究处理。</a:t>
            </a:r>
            <a:endParaRPr lang="FangSong" altLang="FangSong" sz="1400" dirty="0"/>
          </a:p>
          <a:p>
            <a:pPr indent="369385" algn="l" rtl="0" eaLnBrk="0">
              <a:lnSpc>
                <a:spcPct val="96000"/>
              </a:lnSpc>
              <a:spcBef>
                <a:spcPts val="1513"/>
              </a:spcBef>
              <a:tabLst/>
            </a:pPr>
            <a:r>
              <a:rPr sz="1400" spc="-20" dirty="0">
                <a:solidFill>
                  <a:srgbClr val="000000">
                    <a:alpha val="100000"/>
                  </a:srgbClr>
                </a:solidFill>
                <a:latin typeface="Times New Roman"/>
                <a:ea typeface="Times New Roman"/>
                <a:cs typeface="Times New Roman"/>
              </a:rPr>
              <a:t>6</a:t>
            </a:r>
            <a:r>
              <a:rPr sz="1400" spc="-30" dirty="0">
                <a:solidFill>
                  <a:srgbClr val="000000">
                    <a:alpha val="100000"/>
                  </a:srgbClr>
                </a:solidFill>
                <a:latin typeface="Times New Roman"/>
                <a:ea typeface="Times New Roman"/>
                <a:cs typeface="Times New Roman"/>
              </a:rPr>
              <a:t> </a:t>
            </a:r>
            <a:r>
              <a:rPr sz="1400" spc="-20" dirty="0">
                <a:solidFill>
                  <a:srgbClr val="000000">
                    <a:alpha val="100000"/>
                  </a:srgbClr>
                </a:solidFill>
                <a:latin typeface="FangSong"/>
                <a:ea typeface="FangSong"/>
                <a:cs typeface="FangSong"/>
              </a:rPr>
              <a:t>、图中高程可以根据现场实际情况微调。</a:t>
            </a:r>
            <a:endParaRPr lang="FangSong" altLang="FangSong" sz="1400" dirty="0"/>
          </a:p>
          <a:p>
            <a:pPr algn="l" rtl="0" eaLnBrk="0">
              <a:lnSpc>
                <a:spcPct val="146000"/>
              </a:lnSpc>
              <a:tabLst/>
            </a:pPr>
            <a:endParaRPr lang="Arial" altLang="Arial" sz="1000" dirty="0"/>
          </a:p>
          <a:p>
            <a:pPr algn="l" rtl="0" eaLnBrk="0">
              <a:lnSpc>
                <a:spcPct val="127000"/>
              </a:lnSpc>
              <a:tabLst/>
            </a:pPr>
            <a:endParaRPr lang="Arial" altLang="Arial" sz="300" dirty="0"/>
          </a:p>
          <a:p>
            <a:pPr indent="21623" algn="l" rtl="0" eaLnBrk="0">
              <a:lnSpc>
                <a:spcPts val="1815"/>
              </a:lnSpc>
              <a:spcBef>
                <a:spcPts val="3"/>
              </a:spcBef>
              <a:tabLst/>
            </a:pPr>
            <a:r>
              <a:rPr sz="1500" spc="60" dirty="0">
                <a:solidFill>
                  <a:srgbClr val="000000">
                    <a:alpha val="100000"/>
                  </a:srgbClr>
                </a:solidFill>
                <a:latin typeface="FangSong"/>
                <a:ea typeface="FangSong"/>
                <a:cs typeface="FangSong"/>
              </a:rPr>
              <a:t>六、</a:t>
            </a:r>
            <a:r>
              <a:rPr sz="1500" spc="280" dirty="0">
                <a:solidFill>
                  <a:srgbClr val="000000">
                    <a:alpha val="100000"/>
                  </a:srgbClr>
                </a:solidFill>
                <a:latin typeface="FangSong"/>
                <a:ea typeface="FangSong"/>
                <a:cs typeface="FangSong"/>
              </a:rPr>
              <a:t> </a:t>
            </a:r>
            <a:r>
              <a:rPr sz="1500" spc="60" dirty="0">
                <a:solidFill>
                  <a:srgbClr val="000000">
                    <a:alpha val="100000"/>
                  </a:srgbClr>
                </a:solidFill>
                <a:latin typeface="FangSong"/>
                <a:ea typeface="FangSong"/>
                <a:cs typeface="FangSong"/>
              </a:rPr>
              <a:t>强制条文执行</a:t>
            </a:r>
            <a:endParaRPr lang="FangSong" altLang="FangSong" sz="1500" dirty="0"/>
          </a:p>
        </p:txBody>
      </p:sp>
      <p:graphicFrame>
        <p:nvGraphicFramePr>
          <p:cNvPr id="34" name="table 34"/>
          <p:cNvGraphicFramePr>
            <a:graphicFrameLocks noGrp="1"/>
          </p:cNvGraphicFramePr>
          <p:nvPr/>
        </p:nvGraphicFramePr>
        <p:xfrm>
          <a:off x="7619746" y="1141094"/>
          <a:ext cx="6475095" cy="8295004"/>
        </p:xfrm>
        <a:graphic>
          <a:graphicData uri="http://schemas.openxmlformats.org/drawingml/2006/table">
            <a:tbl>
              <a:tblPr/>
              <a:tblGrid>
                <a:gridCol w="725805"/>
                <a:gridCol w="1906270"/>
                <a:gridCol w="3843020"/>
              </a:tblGrid>
              <a:tr h="250825">
                <a:tc>
                  <a:txBody>
                    <a:bodyPr/>
                    <a:lstStyle/>
                    <a:p>
                      <a:pPr algn="l" rtl="0" eaLnBrk="0">
                        <a:lnSpc>
                          <a:spcPct val="138000"/>
                        </a:lnSpc>
                        <a:tabLst/>
                      </a:pPr>
                      <a:endParaRPr lang="Arial" altLang="Arial" sz="200" dirty="0"/>
                    </a:p>
                    <a:p>
                      <a:pPr indent="241427" algn="l" rtl="0" eaLnBrk="0">
                        <a:lnSpc>
                          <a:spcPts val="1379"/>
                        </a:lnSpc>
                        <a:spcBef>
                          <a:spcPts val="2"/>
                        </a:spcBef>
                        <a:tabLst/>
                      </a:pPr>
                      <a:r>
                        <a:rPr sz="1100" spc="50" dirty="0">
                          <a:solidFill>
                            <a:srgbClr val="000000">
                              <a:alpha val="100000"/>
                            </a:srgbClr>
                          </a:solidFill>
                          <a:latin typeface="FangSong"/>
                          <a:ea typeface="FangSong"/>
                          <a:cs typeface="FangSong"/>
                        </a:rPr>
                        <a:t>项目</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8000"/>
                        </a:lnSpc>
                        <a:tabLst/>
                      </a:pPr>
                      <a:endParaRPr lang="Arial" altLang="Arial" sz="200" dirty="0"/>
                    </a:p>
                    <a:p>
                      <a:pPr indent="586688" algn="l" rtl="0" eaLnBrk="0">
                        <a:lnSpc>
                          <a:spcPts val="1358"/>
                        </a:lnSpc>
                        <a:spcBef>
                          <a:spcPts val="2"/>
                        </a:spcBef>
                        <a:tabLst/>
                      </a:pPr>
                      <a:r>
                        <a:rPr sz="1100" spc="80" dirty="0">
                          <a:solidFill>
                            <a:srgbClr val="000000">
                              <a:alpha val="100000"/>
                            </a:srgbClr>
                          </a:solidFill>
                          <a:latin typeface="FangSong"/>
                          <a:ea typeface="FangSong"/>
                          <a:cs typeface="FangSong"/>
                        </a:rPr>
                        <a:t>强制性条文规定</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8000"/>
                        </a:lnSpc>
                        <a:tabLst/>
                      </a:pPr>
                      <a:endParaRPr lang="Arial" altLang="Arial" sz="200" dirty="0"/>
                    </a:p>
                    <a:p>
                      <a:pPr indent="383475" algn="l" rtl="0" eaLnBrk="0">
                        <a:lnSpc>
                          <a:spcPts val="1371"/>
                        </a:lnSpc>
                        <a:spcBef>
                          <a:spcPts val="2"/>
                        </a:spcBef>
                        <a:tabLst/>
                      </a:pPr>
                      <a:r>
                        <a:rPr sz="1100" spc="80" dirty="0">
                          <a:solidFill>
                            <a:srgbClr val="000000">
                              <a:alpha val="100000"/>
                            </a:srgbClr>
                          </a:solidFill>
                          <a:latin typeface="FangSong"/>
                          <a:ea typeface="FangSong"/>
                          <a:cs typeface="FangSong"/>
                        </a:rPr>
                        <a:t>标准序号</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1198245">
                <a:tc rowSpan="2">
                  <a:txBody>
                    <a:bodyPr/>
                    <a:lstStyle/>
                    <a:p>
                      <a:pPr algn="l" rtl="0" eaLnBrk="0">
                        <a:lnSpc>
                          <a:spcPct val="136000"/>
                        </a:lnSpc>
                        <a:tabLst/>
                      </a:pPr>
                      <a:endParaRPr lang="Arial" altLang="Arial" sz="1000" dirty="0"/>
                    </a:p>
                    <a:p>
                      <a:pPr algn="l" rtl="0" eaLnBrk="0">
                        <a:lnSpc>
                          <a:spcPct val="136000"/>
                        </a:lnSpc>
                        <a:tabLst/>
                      </a:pPr>
                      <a:endParaRPr lang="Arial" altLang="Arial" sz="1000" dirty="0"/>
                    </a:p>
                    <a:p>
                      <a:pPr algn="l" rtl="0" eaLnBrk="0">
                        <a:lnSpc>
                          <a:spcPct val="6969"/>
                        </a:lnSpc>
                        <a:tabLst/>
                      </a:pPr>
                      <a:endParaRPr lang="Arial" altLang="Arial" sz="100" dirty="0"/>
                    </a:p>
                    <a:p>
                      <a:pPr marL="88417" indent="-7619" algn="l" rtl="0" eaLnBrk="0">
                        <a:lnSpc>
                          <a:spcPct val="138000"/>
                        </a:lnSpc>
                        <a:tabLst/>
                      </a:pPr>
                      <a:r>
                        <a:rPr sz="1100" spc="10" dirty="0">
                          <a:solidFill>
                            <a:srgbClr val="000000">
                              <a:alpha val="100000"/>
                            </a:srgbClr>
                          </a:solidFill>
                          <a:latin typeface="Times New Roman"/>
                          <a:ea typeface="Times New Roman"/>
                          <a:cs typeface="Times New Roman"/>
                        </a:rPr>
                        <a:t>4-</a:t>
                      </a:r>
                      <a:r>
                        <a:rPr sz="1100" spc="-13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1</a:t>
                      </a:r>
                      <a:r>
                        <a:rPr sz="1100" spc="12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FangSong"/>
                          <a:ea typeface="FangSong"/>
                          <a:cs typeface="FangSong"/>
                        </a:rPr>
                        <a:t>工程</a:t>
                      </a:r>
                      <a:r>
                        <a:rPr sz="1100" spc="0" dirty="0">
                          <a:solidFill>
                            <a:srgbClr val="000000">
                              <a:alpha val="100000"/>
                            </a:srgbClr>
                          </a:solidFill>
                          <a:latin typeface="FangSong"/>
                          <a:ea typeface="FangSong"/>
                          <a:cs typeface="FangSong"/>
                        </a:rPr>
                        <a:t>  </a:t>
                      </a:r>
                      <a:r>
                        <a:rPr sz="1100" spc="70" dirty="0">
                          <a:solidFill>
                            <a:srgbClr val="000000">
                              <a:alpha val="100000"/>
                            </a:srgbClr>
                          </a:solidFill>
                          <a:latin typeface="FangSong"/>
                          <a:ea typeface="FangSong"/>
                          <a:cs typeface="FangSong"/>
                        </a:rPr>
                        <a:t>等别与</a:t>
                      </a:r>
                      <a:r>
                        <a:rPr sz="1100" spc="0" dirty="0">
                          <a:solidFill>
                            <a:srgbClr val="000000">
                              <a:alpha val="100000"/>
                            </a:srgbClr>
                          </a:solidFill>
                          <a:latin typeface="FangSong"/>
                          <a:ea typeface="FangSong"/>
                          <a:cs typeface="FangSong"/>
                        </a:rPr>
                        <a:t>   </a:t>
                      </a:r>
                      <a:r>
                        <a:rPr sz="1100" spc="70" dirty="0">
                          <a:solidFill>
                            <a:srgbClr val="000000">
                              <a:alpha val="100000"/>
                            </a:srgbClr>
                          </a:solidFill>
                          <a:latin typeface="FangSong"/>
                          <a:ea typeface="FangSong"/>
                          <a:cs typeface="FangSong"/>
                        </a:rPr>
                        <a:t>建筑物</a:t>
                      </a:r>
                      <a:r>
                        <a:rPr sz="1100" spc="0" dirty="0">
                          <a:solidFill>
                            <a:srgbClr val="000000">
                              <a:alpha val="100000"/>
                            </a:srgbClr>
                          </a:solidFill>
                          <a:latin typeface="FangSong"/>
                          <a:ea typeface="FangSong"/>
                          <a:cs typeface="FangSong"/>
                        </a:rPr>
                        <a:t>   </a:t>
                      </a:r>
                      <a:r>
                        <a:rPr sz="1100" spc="60" dirty="0">
                          <a:solidFill>
                            <a:srgbClr val="000000">
                              <a:alpha val="100000"/>
                            </a:srgbClr>
                          </a:solidFill>
                          <a:latin typeface="FangSong"/>
                          <a:ea typeface="FangSong"/>
                          <a:cs typeface="FangSong"/>
                        </a:rPr>
                        <a:t>级别</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2000"/>
                        </a:lnSpc>
                        <a:tabLst/>
                      </a:pPr>
                      <a:endParaRPr lang="Arial" altLang="Arial" sz="1000" dirty="0"/>
                    </a:p>
                    <a:p>
                      <a:pPr algn="l" rtl="0" eaLnBrk="0">
                        <a:lnSpc>
                          <a:spcPct val="113000"/>
                        </a:lnSpc>
                        <a:tabLst/>
                      </a:pPr>
                      <a:endParaRPr lang="Arial" altLang="Arial" sz="1000" dirty="0"/>
                    </a:p>
                    <a:p>
                      <a:pPr algn="l" rtl="0" eaLnBrk="0">
                        <a:lnSpc>
                          <a:spcPct val="7057"/>
                        </a:lnSpc>
                        <a:tabLst/>
                      </a:pPr>
                      <a:endParaRPr lang="Arial" altLang="Arial" sz="100" dirty="0"/>
                    </a:p>
                    <a:p>
                      <a:pPr marL="80720" indent="116585" algn="l" rtl="0" eaLnBrk="0">
                        <a:lnSpc>
                          <a:spcPct val="139000"/>
                        </a:lnSpc>
                        <a:tabLst/>
                      </a:pPr>
                      <a:r>
                        <a:rPr sz="1100" spc="40" dirty="0">
                          <a:solidFill>
                            <a:srgbClr val="000000">
                              <a:alpha val="100000"/>
                            </a:srgbClr>
                          </a:solidFill>
                          <a:latin typeface="FangSong"/>
                          <a:ea typeface="FangSong"/>
                          <a:cs typeface="FangSong"/>
                        </a:rPr>
                        <a:t>《水利水电工程等级划分</a:t>
                      </a:r>
                      <a:r>
                        <a:rPr sz="1100" spc="0" dirty="0">
                          <a:solidFill>
                            <a:srgbClr val="000000">
                              <a:alpha val="100000"/>
                            </a:srgbClr>
                          </a:solidFill>
                          <a:latin typeface="FangSong"/>
                          <a:ea typeface="FangSong"/>
                          <a:cs typeface="FangSong"/>
                        </a:rPr>
                        <a:t>  </a:t>
                      </a:r>
                      <a:r>
                        <a:rPr sz="1100" spc="-40" dirty="0">
                          <a:solidFill>
                            <a:srgbClr val="000000">
                              <a:alpha val="100000"/>
                            </a:srgbClr>
                          </a:solidFill>
                          <a:latin typeface="FangSong"/>
                          <a:ea typeface="FangSong"/>
                          <a:cs typeface="FangSong"/>
                        </a:rPr>
                        <a:t>及洪水标准》（</a:t>
                      </a:r>
                      <a:r>
                        <a:rPr sz="1100" spc="-40" dirty="0">
                          <a:solidFill>
                            <a:srgbClr val="000000">
                              <a:alpha val="100000"/>
                            </a:srgbClr>
                          </a:solidFill>
                          <a:latin typeface="Times New Roman"/>
                          <a:ea typeface="Times New Roman"/>
                          <a:cs typeface="Times New Roman"/>
                        </a:rPr>
                        <a:t>SL252-2017</a:t>
                      </a:r>
                      <a:r>
                        <a:rPr sz="1100" spc="-4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2000"/>
                        </a:lnSpc>
                        <a:tabLst/>
                      </a:pPr>
                      <a:endParaRPr lang="Arial" altLang="Arial" sz="500" dirty="0"/>
                    </a:p>
                    <a:p>
                      <a:pPr indent="85685" algn="l" rtl="0" eaLnBrk="0">
                        <a:lnSpc>
                          <a:spcPct val="93000"/>
                        </a:lnSpc>
                        <a:spcBef>
                          <a:spcPts val="2"/>
                        </a:spcBef>
                        <a:tabLst/>
                      </a:pPr>
                      <a:r>
                        <a:rPr sz="1100" spc="60" dirty="0">
                          <a:solidFill>
                            <a:srgbClr val="000000">
                              <a:alpha val="100000"/>
                            </a:srgbClr>
                          </a:solidFill>
                          <a:latin typeface="FangSong"/>
                          <a:ea typeface="FangSong"/>
                          <a:cs typeface="FangSong"/>
                        </a:rPr>
                        <a:t>第</a:t>
                      </a:r>
                      <a:r>
                        <a:rPr sz="1100" spc="-50" dirty="0">
                          <a:solidFill>
                            <a:srgbClr val="000000">
                              <a:alpha val="100000"/>
                            </a:srgbClr>
                          </a:solidFill>
                          <a:latin typeface="FangSong"/>
                          <a:ea typeface="FangSong"/>
                          <a:cs typeface="FangSong"/>
                        </a:rPr>
                        <a:t> </a:t>
                      </a:r>
                      <a:r>
                        <a:rPr sz="1100" spc="60" dirty="0">
                          <a:solidFill>
                            <a:srgbClr val="000000">
                              <a:alpha val="100000"/>
                            </a:srgbClr>
                          </a:solidFill>
                          <a:latin typeface="Times New Roman"/>
                          <a:ea typeface="Times New Roman"/>
                          <a:cs typeface="Times New Roman"/>
                        </a:rPr>
                        <a:t>3.0.</a:t>
                      </a:r>
                      <a:r>
                        <a:rPr sz="1100" spc="-14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Times New Roman"/>
                          <a:ea typeface="Times New Roman"/>
                          <a:cs typeface="Times New Roman"/>
                        </a:rPr>
                        <a:t>1</a:t>
                      </a:r>
                      <a:r>
                        <a:rPr sz="1100" spc="12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条</a:t>
                      </a:r>
                      <a:r>
                        <a:rPr sz="1100" spc="60" dirty="0">
                          <a:solidFill>
                            <a:srgbClr val="000000">
                              <a:alpha val="100000"/>
                            </a:srgbClr>
                          </a:solidFill>
                          <a:latin typeface="Times New Roman"/>
                          <a:ea typeface="Times New Roman"/>
                          <a:cs typeface="Times New Roman"/>
                        </a:rPr>
                        <a:t>:“</a:t>
                      </a:r>
                      <a:r>
                        <a:rPr sz="1100" spc="-20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水利水电工程的等别，应根据其工程规模、</a:t>
                      </a:r>
                      <a:endParaRPr lang="FangSong" altLang="FangSong" sz="1100" dirty="0"/>
                    </a:p>
                    <a:p>
                      <a:pPr indent="81570" algn="l" rtl="0" eaLnBrk="0">
                        <a:lnSpc>
                          <a:spcPts val="2340"/>
                        </a:lnSpc>
                        <a:tabLst/>
                      </a:pPr>
                      <a:r>
                        <a:rPr sz="1100" spc="70" dirty="0">
                          <a:solidFill>
                            <a:srgbClr val="000000">
                              <a:alpha val="100000"/>
                            </a:srgbClr>
                          </a:solidFill>
                          <a:latin typeface="FangSong"/>
                          <a:ea typeface="FangSong"/>
                          <a:cs typeface="FangSong"/>
                        </a:rPr>
                        <a:t>效益和在经济社会中的重要性，按表</a:t>
                      </a:r>
                      <a:r>
                        <a:rPr sz="1100" spc="-18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3.0.</a:t>
                      </a:r>
                      <a:r>
                        <a:rPr sz="1100" spc="-14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Times New Roman"/>
                          <a:ea typeface="Times New Roman"/>
                          <a:cs typeface="Times New Roman"/>
                        </a:rPr>
                        <a:t>1</a:t>
                      </a:r>
                      <a:r>
                        <a:rPr sz="1100" spc="11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确定。</a:t>
                      </a:r>
                      <a:r>
                        <a:rPr sz="1100" spc="70" dirty="0">
                          <a:solidFill>
                            <a:srgbClr val="000000">
                              <a:alpha val="100000"/>
                            </a:srgbClr>
                          </a:solidFill>
                          <a:latin typeface="Times New Roman"/>
                          <a:ea typeface="Times New Roman"/>
                          <a:cs typeface="Times New Roman"/>
                        </a:rPr>
                        <a:t>”</a:t>
                      </a:r>
                      <a:endParaRPr lang="Times New Roman" altLang="Times New Roman" sz="1100" dirty="0"/>
                    </a:p>
                    <a:p>
                      <a:pPr marL="79742" indent="5943" algn="l" rtl="0" eaLnBrk="0">
                        <a:lnSpc>
                          <a:spcPct val="178000"/>
                        </a:lnSpc>
                        <a:spcBef>
                          <a:spcPts val="116"/>
                        </a:spcBef>
                        <a:tabLst/>
                      </a:pPr>
                      <a:r>
                        <a:rPr sz="1100" spc="70" dirty="0">
                          <a:solidFill>
                            <a:srgbClr val="000000">
                              <a:alpha val="100000"/>
                            </a:srgbClr>
                          </a:solidFill>
                          <a:latin typeface="FangSong"/>
                          <a:ea typeface="FangSong"/>
                          <a:cs typeface="FangSong"/>
                        </a:rPr>
                        <a:t>第</a:t>
                      </a:r>
                      <a:r>
                        <a:rPr sz="1100" spc="-7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4.6.</a:t>
                      </a:r>
                      <a:r>
                        <a:rPr sz="1100" spc="-13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Times New Roman"/>
                          <a:ea typeface="Times New Roman"/>
                          <a:cs typeface="Times New Roman"/>
                        </a:rPr>
                        <a:t>1</a:t>
                      </a:r>
                      <a:r>
                        <a:rPr sz="1100" spc="13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条：</a:t>
                      </a:r>
                      <a:r>
                        <a:rPr sz="1100" spc="-41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a:t>
                      </a:r>
                      <a:r>
                        <a:rPr sz="1100" spc="-16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灌溉工程中的渠道及渠系永久性水工建筑</a:t>
                      </a:r>
                      <a:r>
                        <a:rPr sz="1100" spc="0" dirty="0">
                          <a:solidFill>
                            <a:srgbClr val="000000">
                              <a:alpha val="100000"/>
                            </a:srgbClr>
                          </a:solidFill>
                          <a:latin typeface="FangSong"/>
                          <a:ea typeface="FangSong"/>
                          <a:cs typeface="FangSong"/>
                        </a:rPr>
                        <a:t>  </a:t>
                      </a:r>
                      <a:r>
                        <a:rPr sz="1100" spc="80" dirty="0">
                          <a:solidFill>
                            <a:srgbClr val="000000">
                              <a:alpha val="100000"/>
                            </a:srgbClr>
                          </a:solidFill>
                          <a:latin typeface="FangSong"/>
                          <a:ea typeface="FangSong"/>
                          <a:cs typeface="FangSong"/>
                        </a:rPr>
                        <a:t>物级别，应根据设计灌溉流量按表</a:t>
                      </a:r>
                      <a:r>
                        <a:rPr sz="1100" spc="-200" dirty="0">
                          <a:solidFill>
                            <a:srgbClr val="000000">
                              <a:alpha val="100000"/>
                            </a:srgbClr>
                          </a:solidFill>
                          <a:latin typeface="FangSong"/>
                          <a:ea typeface="FangSong"/>
                          <a:cs typeface="FangSong"/>
                        </a:rPr>
                        <a:t> </a:t>
                      </a:r>
                      <a:r>
                        <a:rPr sz="1100" spc="80" dirty="0">
                          <a:solidFill>
                            <a:srgbClr val="000000">
                              <a:alpha val="100000"/>
                            </a:srgbClr>
                          </a:solidFill>
                          <a:latin typeface="Times New Roman"/>
                          <a:ea typeface="Times New Roman"/>
                          <a:cs typeface="Times New Roman"/>
                        </a:rPr>
                        <a:t>4.6.</a:t>
                      </a:r>
                      <a:r>
                        <a:rPr sz="1100" spc="-130" dirty="0">
                          <a:solidFill>
                            <a:srgbClr val="000000">
                              <a:alpha val="100000"/>
                            </a:srgbClr>
                          </a:solidFill>
                          <a:latin typeface="Times New Roman"/>
                          <a:ea typeface="Times New Roman"/>
                          <a:cs typeface="Times New Roman"/>
                        </a:rPr>
                        <a:t> </a:t>
                      </a:r>
                      <a:r>
                        <a:rPr sz="1100" spc="80" dirty="0">
                          <a:solidFill>
                            <a:srgbClr val="000000">
                              <a:alpha val="100000"/>
                            </a:srgbClr>
                          </a:solidFill>
                          <a:latin typeface="Times New Roman"/>
                          <a:ea typeface="Times New Roman"/>
                          <a:cs typeface="Times New Roman"/>
                        </a:rPr>
                        <a:t>1</a:t>
                      </a:r>
                      <a:r>
                        <a:rPr sz="1100" spc="110" dirty="0">
                          <a:solidFill>
                            <a:srgbClr val="000000">
                              <a:alpha val="100000"/>
                            </a:srgbClr>
                          </a:solidFill>
                          <a:latin typeface="Times New Roman"/>
                          <a:ea typeface="Times New Roman"/>
                          <a:cs typeface="Times New Roman"/>
                        </a:rPr>
                        <a:t> </a:t>
                      </a:r>
                      <a:r>
                        <a:rPr sz="1100" spc="80" dirty="0">
                          <a:solidFill>
                            <a:srgbClr val="000000">
                              <a:alpha val="100000"/>
                            </a:srgbClr>
                          </a:solidFill>
                          <a:latin typeface="FangSong"/>
                          <a:ea typeface="FangSong"/>
                          <a:cs typeface="FangSong"/>
                        </a:rPr>
                        <a:t>确定。</a:t>
                      </a:r>
                      <a:r>
                        <a:rPr sz="1100" spc="8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603884">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4000"/>
                        </a:lnSpc>
                        <a:tabLst/>
                      </a:pPr>
                      <a:endParaRPr lang="Arial" altLang="Arial" sz="700" dirty="0"/>
                    </a:p>
                    <a:p>
                      <a:pPr indent="197306" algn="l" rtl="0" eaLnBrk="0">
                        <a:lnSpc>
                          <a:spcPts val="1371"/>
                        </a:lnSpc>
                        <a:spcBef>
                          <a:spcPts val="2"/>
                        </a:spcBef>
                        <a:tabLst/>
                      </a:pPr>
                      <a:r>
                        <a:rPr sz="1100" spc="30" dirty="0">
                          <a:solidFill>
                            <a:srgbClr val="000000">
                              <a:alpha val="100000"/>
                            </a:srgbClr>
                          </a:solidFill>
                          <a:latin typeface="FangSong"/>
                          <a:ea typeface="FangSong"/>
                          <a:cs typeface="FangSong"/>
                        </a:rPr>
                        <a:t>《水工挡土墙设计规范》</a:t>
                      </a:r>
                      <a:endParaRPr lang="FangSong" altLang="FangSong" sz="1100" dirty="0"/>
                    </a:p>
                    <a:p>
                      <a:pPr algn="l" rtl="0" eaLnBrk="0">
                        <a:lnSpc>
                          <a:spcPct val="115000"/>
                        </a:lnSpc>
                        <a:tabLst/>
                      </a:pPr>
                      <a:endParaRPr lang="Arial" altLang="Arial" sz="300" dirty="0"/>
                    </a:p>
                    <a:p>
                      <a:pPr indent="505611" algn="l" rtl="0" eaLnBrk="0">
                        <a:lnSpc>
                          <a:spcPts val="1452"/>
                        </a:lnSpc>
                        <a:spcBef>
                          <a:spcPts val="3"/>
                        </a:spcBef>
                        <a:tabLst/>
                      </a:pPr>
                      <a:r>
                        <a:rPr sz="1100" spc="-10" dirty="0">
                          <a:solidFill>
                            <a:srgbClr val="000000">
                              <a:alpha val="100000"/>
                            </a:srgbClr>
                          </a:solidFill>
                          <a:latin typeface="FangSong"/>
                          <a:ea typeface="FangSong"/>
                          <a:cs typeface="FangSong"/>
                        </a:rPr>
                        <a:t>（</a:t>
                      </a:r>
                      <a:r>
                        <a:rPr sz="1100" spc="-10" dirty="0">
                          <a:solidFill>
                            <a:srgbClr val="000000">
                              <a:alpha val="100000"/>
                            </a:srgbClr>
                          </a:solidFill>
                          <a:latin typeface="Times New Roman"/>
                          <a:ea typeface="Times New Roman"/>
                          <a:cs typeface="Times New Roman"/>
                        </a:rPr>
                        <a:t>SL379-2007</a:t>
                      </a:r>
                      <a:r>
                        <a:rPr sz="1100" spc="-1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1000"/>
                        </a:lnSpc>
                        <a:tabLst/>
                      </a:pPr>
                      <a:endParaRPr lang="Arial" altLang="Arial" sz="500" dirty="0"/>
                    </a:p>
                    <a:p>
                      <a:pPr indent="85685" algn="l" rtl="0" eaLnBrk="0">
                        <a:lnSpc>
                          <a:spcPct val="93000"/>
                        </a:lnSpc>
                        <a:spcBef>
                          <a:spcPts val="5"/>
                        </a:spcBef>
                        <a:tabLst/>
                      </a:pPr>
                      <a:r>
                        <a:rPr sz="1100" spc="70" dirty="0">
                          <a:solidFill>
                            <a:srgbClr val="000000">
                              <a:alpha val="100000"/>
                            </a:srgbClr>
                          </a:solidFill>
                          <a:latin typeface="FangSong"/>
                          <a:ea typeface="FangSong"/>
                          <a:cs typeface="FangSong"/>
                        </a:rPr>
                        <a:t>第</a:t>
                      </a:r>
                      <a:r>
                        <a:rPr sz="1100" spc="-3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3.</a:t>
                      </a:r>
                      <a:r>
                        <a:rPr sz="1100" spc="-14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Times New Roman"/>
                          <a:ea typeface="Times New Roman"/>
                          <a:cs typeface="Times New Roman"/>
                        </a:rPr>
                        <a:t>1.</a:t>
                      </a:r>
                      <a:r>
                        <a:rPr sz="1100" spc="-13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Times New Roman"/>
                          <a:ea typeface="Times New Roman"/>
                          <a:cs typeface="Times New Roman"/>
                        </a:rPr>
                        <a:t>1</a:t>
                      </a:r>
                      <a:r>
                        <a:rPr sz="1100" spc="13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条</a:t>
                      </a:r>
                      <a:r>
                        <a:rPr sz="1100" spc="70" dirty="0">
                          <a:solidFill>
                            <a:srgbClr val="000000">
                              <a:alpha val="100000"/>
                            </a:srgbClr>
                          </a:solidFill>
                          <a:latin typeface="Times New Roman"/>
                          <a:ea typeface="Times New Roman"/>
                          <a:cs typeface="Times New Roman"/>
                        </a:rPr>
                        <a:t>“</a:t>
                      </a:r>
                      <a:r>
                        <a:rPr sz="1100" spc="-18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水工建筑物中的挡土墙应根据所属水工建筑</a:t>
                      </a:r>
                      <a:endParaRPr lang="FangSong" altLang="FangSong" sz="1100" dirty="0"/>
                    </a:p>
                    <a:p>
                      <a:pPr indent="79742" algn="l" rtl="0" eaLnBrk="0">
                        <a:lnSpc>
                          <a:spcPts val="2340"/>
                        </a:lnSpc>
                        <a:tabLst/>
                      </a:pPr>
                      <a:r>
                        <a:rPr sz="1100" spc="40" dirty="0">
                          <a:solidFill>
                            <a:srgbClr val="000000">
                              <a:alpha val="100000"/>
                            </a:srgbClr>
                          </a:solidFill>
                          <a:latin typeface="FangSong"/>
                          <a:ea typeface="FangSong"/>
                          <a:cs typeface="FangSong"/>
                        </a:rPr>
                        <a:t>物级别，按表</a:t>
                      </a:r>
                      <a:r>
                        <a:rPr sz="1100" spc="-160" dirty="0">
                          <a:solidFill>
                            <a:srgbClr val="000000">
                              <a:alpha val="100000"/>
                            </a:srgbClr>
                          </a:solidFill>
                          <a:latin typeface="FangSong"/>
                          <a:ea typeface="FangSong"/>
                          <a:cs typeface="FangSong"/>
                        </a:rPr>
                        <a:t> </a:t>
                      </a:r>
                      <a:r>
                        <a:rPr sz="1100" spc="40" dirty="0">
                          <a:solidFill>
                            <a:srgbClr val="000000">
                              <a:alpha val="100000"/>
                            </a:srgbClr>
                          </a:solidFill>
                          <a:latin typeface="Times New Roman"/>
                          <a:ea typeface="Times New Roman"/>
                          <a:cs typeface="Times New Roman"/>
                        </a:rPr>
                        <a:t>3.</a:t>
                      </a:r>
                      <a:r>
                        <a:rPr sz="1100" spc="-140" dirty="0">
                          <a:solidFill>
                            <a:srgbClr val="000000">
                              <a:alpha val="100000"/>
                            </a:srgbClr>
                          </a:solidFill>
                          <a:latin typeface="Times New Roman"/>
                          <a:ea typeface="Times New Roman"/>
                          <a:cs typeface="Times New Roman"/>
                        </a:rPr>
                        <a:t> </a:t>
                      </a:r>
                      <a:r>
                        <a:rPr sz="1100" spc="40" dirty="0">
                          <a:solidFill>
                            <a:srgbClr val="000000">
                              <a:alpha val="100000"/>
                            </a:srgbClr>
                          </a:solidFill>
                          <a:latin typeface="Times New Roman"/>
                          <a:ea typeface="Times New Roman"/>
                          <a:cs typeface="Times New Roman"/>
                        </a:rPr>
                        <a:t>1.</a:t>
                      </a:r>
                      <a:r>
                        <a:rPr sz="1100" spc="-130" dirty="0">
                          <a:solidFill>
                            <a:srgbClr val="000000">
                              <a:alpha val="100000"/>
                            </a:srgbClr>
                          </a:solidFill>
                          <a:latin typeface="Times New Roman"/>
                          <a:ea typeface="Times New Roman"/>
                          <a:cs typeface="Times New Roman"/>
                        </a:rPr>
                        <a:t> </a:t>
                      </a:r>
                      <a:r>
                        <a:rPr sz="1100" spc="40" dirty="0">
                          <a:solidFill>
                            <a:srgbClr val="000000">
                              <a:alpha val="100000"/>
                            </a:srgbClr>
                          </a:solidFill>
                          <a:latin typeface="Times New Roman"/>
                          <a:ea typeface="Times New Roman"/>
                          <a:cs typeface="Times New Roman"/>
                        </a:rPr>
                        <a:t>1</a:t>
                      </a:r>
                      <a:r>
                        <a:rPr sz="1100" spc="60" dirty="0">
                          <a:solidFill>
                            <a:srgbClr val="000000">
                              <a:alpha val="100000"/>
                            </a:srgbClr>
                          </a:solidFill>
                          <a:latin typeface="Times New Roman"/>
                          <a:ea typeface="Times New Roman"/>
                          <a:cs typeface="Times New Roman"/>
                        </a:rPr>
                        <a:t>  </a:t>
                      </a:r>
                      <a:r>
                        <a:rPr sz="1100" spc="40" dirty="0">
                          <a:solidFill>
                            <a:srgbClr val="000000">
                              <a:alpha val="100000"/>
                            </a:srgbClr>
                          </a:solidFill>
                          <a:latin typeface="FangSong"/>
                          <a:ea typeface="FangSong"/>
                          <a:cs typeface="FangSong"/>
                        </a:rPr>
                        <a:t>确定。</a:t>
                      </a:r>
                      <a:r>
                        <a:rPr sz="1100" spc="4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603884">
                <a:tc rowSpan="2">
                  <a:txBody>
                    <a:bodyPr/>
                    <a:lstStyle/>
                    <a:p>
                      <a:pPr algn="l" rtl="0" eaLnBrk="0">
                        <a:lnSpc>
                          <a:spcPct val="121000"/>
                        </a:lnSpc>
                        <a:tabLst/>
                      </a:pPr>
                      <a:endParaRPr lang="Arial" altLang="Arial" sz="1000" dirty="0"/>
                    </a:p>
                    <a:p>
                      <a:pPr algn="l" rtl="0" eaLnBrk="0">
                        <a:lnSpc>
                          <a:spcPct val="6872"/>
                        </a:lnSpc>
                        <a:tabLst/>
                      </a:pPr>
                      <a:endParaRPr lang="Arial" altLang="Arial" sz="100" dirty="0"/>
                    </a:p>
                    <a:p>
                      <a:pPr indent="96037" algn="l" rtl="0" eaLnBrk="0">
                        <a:lnSpc>
                          <a:spcPts val="1375"/>
                        </a:lnSpc>
                        <a:tabLst/>
                      </a:pPr>
                      <a:r>
                        <a:rPr sz="1100" spc="40" dirty="0">
                          <a:solidFill>
                            <a:srgbClr val="000000">
                              <a:alpha val="100000"/>
                            </a:srgbClr>
                          </a:solidFill>
                          <a:latin typeface="Times New Roman"/>
                          <a:ea typeface="Times New Roman"/>
                          <a:cs typeface="Times New Roman"/>
                        </a:rPr>
                        <a:t>4-2</a:t>
                      </a:r>
                      <a:r>
                        <a:rPr sz="1100" spc="130" dirty="0">
                          <a:solidFill>
                            <a:srgbClr val="000000">
                              <a:alpha val="100000"/>
                            </a:srgbClr>
                          </a:solidFill>
                          <a:latin typeface="Times New Roman"/>
                          <a:ea typeface="Times New Roman"/>
                          <a:cs typeface="Times New Roman"/>
                        </a:rPr>
                        <a:t> </a:t>
                      </a:r>
                      <a:r>
                        <a:rPr sz="1100" spc="40" dirty="0">
                          <a:solidFill>
                            <a:srgbClr val="000000">
                              <a:alpha val="100000"/>
                            </a:srgbClr>
                          </a:solidFill>
                          <a:latin typeface="FangSong"/>
                          <a:ea typeface="FangSong"/>
                          <a:cs typeface="FangSong"/>
                        </a:rPr>
                        <a:t>洪水</a:t>
                      </a:r>
                      <a:endParaRPr lang="FangSong" altLang="FangSong" sz="1100" dirty="0"/>
                    </a:p>
                    <a:p>
                      <a:pPr indent="148919" algn="l" rtl="0" eaLnBrk="0">
                        <a:lnSpc>
                          <a:spcPts val="1371"/>
                        </a:lnSpc>
                        <a:spcBef>
                          <a:spcPts val="413"/>
                        </a:spcBef>
                        <a:tabLst/>
                      </a:pPr>
                      <a:r>
                        <a:rPr sz="1100" spc="70" dirty="0">
                          <a:solidFill>
                            <a:srgbClr val="000000">
                              <a:alpha val="100000"/>
                            </a:srgbClr>
                          </a:solidFill>
                          <a:latin typeface="FangSong"/>
                          <a:ea typeface="FangSong"/>
                          <a:cs typeface="FangSong"/>
                        </a:rPr>
                        <a:t>标准和</a:t>
                      </a:r>
                      <a:endParaRPr lang="FangSong" altLang="FangSong" sz="1100" dirty="0"/>
                    </a:p>
                    <a:p>
                      <a:pPr indent="151205" algn="l" rtl="0" eaLnBrk="0">
                        <a:lnSpc>
                          <a:spcPts val="1379"/>
                        </a:lnSpc>
                        <a:spcBef>
                          <a:spcPts val="429"/>
                        </a:spcBef>
                        <a:tabLst/>
                      </a:pPr>
                      <a:r>
                        <a:rPr sz="1100" spc="60" dirty="0">
                          <a:solidFill>
                            <a:srgbClr val="000000">
                              <a:alpha val="100000"/>
                            </a:srgbClr>
                          </a:solidFill>
                          <a:latin typeface="FangSong"/>
                          <a:ea typeface="FangSong"/>
                          <a:cs typeface="FangSong"/>
                        </a:rPr>
                        <a:t>安全超</a:t>
                      </a:r>
                      <a:endParaRPr lang="FangSong" altLang="FangSong" sz="1100" dirty="0"/>
                    </a:p>
                    <a:p>
                      <a:pPr algn="l" rtl="0" eaLnBrk="0">
                        <a:lnSpc>
                          <a:spcPct val="113000"/>
                        </a:lnSpc>
                        <a:tabLst/>
                      </a:pPr>
                      <a:endParaRPr lang="Arial" altLang="Arial" sz="300" dirty="0"/>
                    </a:p>
                    <a:p>
                      <a:pPr indent="306654" algn="l" rtl="0" eaLnBrk="0">
                        <a:lnSpc>
                          <a:spcPts val="1384"/>
                        </a:lnSpc>
                        <a:spcBef>
                          <a:spcPts val="1"/>
                        </a:spcBef>
                        <a:tabLst/>
                      </a:pPr>
                      <a:r>
                        <a:rPr sz="1100" spc="0" dirty="0">
                          <a:solidFill>
                            <a:srgbClr val="000000">
                              <a:alpha val="100000"/>
                            </a:srgbClr>
                          </a:solidFill>
                          <a:latin typeface="FangSong"/>
                          <a:ea typeface="FangSong"/>
                          <a:cs typeface="FangSong"/>
                        </a:rPr>
                        <a:t>高</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300" dirty="0"/>
                    </a:p>
                    <a:p>
                      <a:pPr marL="80720" indent="116585" algn="l" rtl="0" eaLnBrk="0">
                        <a:lnSpc>
                          <a:spcPct val="139000"/>
                        </a:lnSpc>
                        <a:spcBef>
                          <a:spcPts val="3"/>
                        </a:spcBef>
                        <a:tabLst/>
                      </a:pPr>
                      <a:r>
                        <a:rPr sz="1100" spc="40" dirty="0">
                          <a:solidFill>
                            <a:srgbClr val="000000">
                              <a:alpha val="100000"/>
                            </a:srgbClr>
                          </a:solidFill>
                          <a:latin typeface="FangSong"/>
                          <a:ea typeface="FangSong"/>
                          <a:cs typeface="FangSong"/>
                        </a:rPr>
                        <a:t>《水利水电工程等级划分</a:t>
                      </a:r>
                      <a:r>
                        <a:rPr sz="1100" spc="0" dirty="0">
                          <a:solidFill>
                            <a:srgbClr val="000000">
                              <a:alpha val="100000"/>
                            </a:srgbClr>
                          </a:solidFill>
                          <a:latin typeface="FangSong"/>
                          <a:ea typeface="FangSong"/>
                          <a:cs typeface="FangSong"/>
                        </a:rPr>
                        <a:t>  </a:t>
                      </a:r>
                      <a:r>
                        <a:rPr sz="1100" spc="-40" dirty="0">
                          <a:solidFill>
                            <a:srgbClr val="000000">
                              <a:alpha val="100000"/>
                            </a:srgbClr>
                          </a:solidFill>
                          <a:latin typeface="FangSong"/>
                          <a:ea typeface="FangSong"/>
                          <a:cs typeface="FangSong"/>
                        </a:rPr>
                        <a:t>及洪水标准》（</a:t>
                      </a:r>
                      <a:r>
                        <a:rPr sz="1100" spc="-40" dirty="0">
                          <a:solidFill>
                            <a:srgbClr val="000000">
                              <a:alpha val="100000"/>
                            </a:srgbClr>
                          </a:solidFill>
                          <a:latin typeface="Times New Roman"/>
                          <a:ea typeface="Times New Roman"/>
                          <a:cs typeface="Times New Roman"/>
                        </a:rPr>
                        <a:t>SL252-2017</a:t>
                      </a:r>
                      <a:r>
                        <a:rPr sz="1100" spc="-4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1000"/>
                        </a:lnSpc>
                        <a:tabLst/>
                      </a:pPr>
                      <a:endParaRPr lang="Arial" altLang="Arial" sz="500" dirty="0"/>
                    </a:p>
                    <a:p>
                      <a:pPr indent="85685" algn="l" rtl="0" eaLnBrk="0">
                        <a:lnSpc>
                          <a:spcPct val="93000"/>
                        </a:lnSpc>
                        <a:spcBef>
                          <a:spcPts val="2"/>
                        </a:spcBef>
                        <a:tabLst/>
                      </a:pPr>
                      <a:r>
                        <a:rPr sz="1100" spc="70" dirty="0">
                          <a:solidFill>
                            <a:srgbClr val="000000">
                              <a:alpha val="100000"/>
                            </a:srgbClr>
                          </a:solidFill>
                          <a:latin typeface="FangSong"/>
                          <a:ea typeface="FangSong"/>
                          <a:cs typeface="FangSong"/>
                        </a:rPr>
                        <a:t>第</a:t>
                      </a:r>
                      <a:r>
                        <a:rPr sz="1100" spc="-7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5.5.</a:t>
                      </a:r>
                      <a:r>
                        <a:rPr sz="1100" spc="-13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Times New Roman"/>
                          <a:ea typeface="Times New Roman"/>
                          <a:cs typeface="Times New Roman"/>
                        </a:rPr>
                        <a:t>1</a:t>
                      </a:r>
                      <a:r>
                        <a:rPr sz="1100" spc="13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条：</a:t>
                      </a:r>
                      <a:r>
                        <a:rPr sz="1100" spc="-41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a:t>
                      </a:r>
                      <a:r>
                        <a:rPr sz="1100" spc="-16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治涝、排水、灌溉和供水工程永久性水工</a:t>
                      </a:r>
                      <a:endParaRPr lang="FangSong" altLang="FangSong" sz="1100" dirty="0"/>
                    </a:p>
                    <a:p>
                      <a:pPr indent="79132" algn="l" rtl="0" eaLnBrk="0">
                        <a:lnSpc>
                          <a:spcPts val="2340"/>
                        </a:lnSpc>
                        <a:tabLst/>
                      </a:pPr>
                      <a:r>
                        <a:rPr sz="1100" spc="50" dirty="0">
                          <a:solidFill>
                            <a:srgbClr val="000000">
                              <a:alpha val="100000"/>
                            </a:srgbClr>
                          </a:solidFill>
                          <a:latin typeface="FangSong"/>
                          <a:ea typeface="FangSong"/>
                          <a:cs typeface="FangSong"/>
                        </a:rPr>
                        <a:t>建筑物的设计洪水标准，应根据其级别按表</a:t>
                      </a:r>
                      <a:r>
                        <a:rPr sz="1100" spc="-60" dirty="0">
                          <a:solidFill>
                            <a:srgbClr val="000000">
                              <a:alpha val="100000"/>
                            </a:srgbClr>
                          </a:solidFill>
                          <a:latin typeface="FangSong"/>
                          <a:ea typeface="FangSong"/>
                          <a:cs typeface="FangSong"/>
                        </a:rPr>
                        <a:t> </a:t>
                      </a:r>
                      <a:r>
                        <a:rPr sz="1100" spc="50" dirty="0">
                          <a:solidFill>
                            <a:srgbClr val="000000">
                              <a:alpha val="100000"/>
                            </a:srgbClr>
                          </a:solidFill>
                          <a:latin typeface="Times New Roman"/>
                          <a:ea typeface="Times New Roman"/>
                          <a:cs typeface="Times New Roman"/>
                        </a:rPr>
                        <a:t>5.5.</a:t>
                      </a:r>
                      <a:r>
                        <a:rPr sz="1100" spc="-13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Times New Roman"/>
                          <a:ea typeface="Times New Roman"/>
                          <a:cs typeface="Times New Roman"/>
                        </a:rPr>
                        <a:t>1</a:t>
                      </a:r>
                      <a:r>
                        <a:rPr sz="1100" spc="11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FangSong"/>
                          <a:ea typeface="FangSong"/>
                          <a:cs typeface="FangSong"/>
                        </a:rPr>
                        <a:t>确定。</a:t>
                      </a:r>
                      <a:r>
                        <a:rPr sz="1100" spc="5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603884">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300" dirty="0"/>
                    </a:p>
                    <a:p>
                      <a:pPr marL="505154" indent="-307847" algn="l" rtl="0" eaLnBrk="0">
                        <a:lnSpc>
                          <a:spcPct val="142000"/>
                        </a:lnSpc>
                        <a:spcBef>
                          <a:spcPts val="3"/>
                        </a:spcBef>
                        <a:tabLst/>
                      </a:pPr>
                      <a:r>
                        <a:rPr sz="1100" spc="-20" dirty="0">
                          <a:solidFill>
                            <a:srgbClr val="000000">
                              <a:alpha val="100000"/>
                            </a:srgbClr>
                          </a:solidFill>
                          <a:latin typeface="FangSong"/>
                          <a:ea typeface="FangSong"/>
                          <a:cs typeface="FangSong"/>
                        </a:rPr>
                        <a:t>《水工挡土墙设计规范》</a:t>
                      </a:r>
                      <a:r>
                        <a:rPr sz="1100" spc="0" dirty="0">
                          <a:solidFill>
                            <a:srgbClr val="000000">
                              <a:alpha val="100000"/>
                            </a:srgbClr>
                          </a:solidFill>
                          <a:latin typeface="FangSong"/>
                          <a:ea typeface="FangSong"/>
                          <a:cs typeface="FangSong"/>
                        </a:rPr>
                        <a:t>    </a:t>
                      </a:r>
                      <a:r>
                        <a:rPr sz="1100" spc="30" dirty="0">
                          <a:solidFill>
                            <a:srgbClr val="000000">
                              <a:alpha val="100000"/>
                            </a:srgbClr>
                          </a:solidFill>
                          <a:latin typeface="Times New Roman"/>
                          <a:ea typeface="Times New Roman"/>
                          <a:cs typeface="Times New Roman"/>
                        </a:rPr>
                        <a:t>SL379-2007</a:t>
                      </a:r>
                      <a:r>
                        <a:rPr sz="1100" spc="3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69000"/>
                        </a:lnSpc>
                        <a:tabLst/>
                      </a:pPr>
                      <a:endParaRPr lang="Arial" altLang="Arial" sz="100" dirty="0"/>
                    </a:p>
                    <a:p>
                      <a:pPr marL="78675" indent="7010" algn="l" rtl="0" eaLnBrk="0">
                        <a:lnSpc>
                          <a:spcPct val="114000"/>
                        </a:lnSpc>
                        <a:tabLst/>
                      </a:pPr>
                      <a:r>
                        <a:rPr sz="1100" spc="70" dirty="0">
                          <a:solidFill>
                            <a:srgbClr val="000000">
                              <a:alpha val="100000"/>
                            </a:srgbClr>
                          </a:solidFill>
                          <a:latin typeface="FangSong"/>
                          <a:ea typeface="FangSong"/>
                          <a:cs typeface="FangSong"/>
                        </a:rPr>
                        <a:t>第</a:t>
                      </a:r>
                      <a:r>
                        <a:rPr sz="1100" spc="70" dirty="0">
                          <a:solidFill>
                            <a:srgbClr val="000000">
                              <a:alpha val="100000"/>
                            </a:srgbClr>
                          </a:solidFill>
                          <a:latin typeface="Times New Roman"/>
                          <a:ea typeface="Times New Roman"/>
                          <a:cs typeface="Times New Roman"/>
                        </a:rPr>
                        <a:t>3.2.2</a:t>
                      </a:r>
                      <a:r>
                        <a:rPr sz="1100" spc="70" dirty="0">
                          <a:solidFill>
                            <a:srgbClr val="000000">
                              <a:alpha val="100000"/>
                            </a:srgbClr>
                          </a:solidFill>
                          <a:latin typeface="FangSong"/>
                          <a:ea typeface="FangSong"/>
                          <a:cs typeface="FangSong"/>
                        </a:rPr>
                        <a:t>条：</a:t>
                      </a:r>
                      <a:r>
                        <a:rPr sz="1100" spc="70" dirty="0">
                          <a:solidFill>
                            <a:srgbClr val="000000">
                              <a:alpha val="100000"/>
                            </a:srgbClr>
                          </a:solidFill>
                          <a:latin typeface="Times New Roman"/>
                          <a:ea typeface="Times New Roman"/>
                          <a:cs typeface="Times New Roman"/>
                        </a:rPr>
                        <a:t>“</a:t>
                      </a:r>
                      <a:r>
                        <a:rPr sz="1100" spc="-15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不允许漫顶的水工挡土墙墙前有挡水或泄水</a:t>
                      </a:r>
                      <a:r>
                        <a:rPr sz="1100" spc="0" dirty="0">
                          <a:solidFill>
                            <a:srgbClr val="000000">
                              <a:alpha val="100000"/>
                            </a:srgbClr>
                          </a:solidFill>
                          <a:latin typeface="FangSong"/>
                          <a:ea typeface="FangSong"/>
                          <a:cs typeface="FangSong"/>
                        </a:rPr>
                        <a:t>  </a:t>
                      </a:r>
                      <a:r>
                        <a:rPr sz="1100" spc="70" dirty="0">
                          <a:solidFill>
                            <a:srgbClr val="000000">
                              <a:alpha val="100000"/>
                            </a:srgbClr>
                          </a:solidFill>
                          <a:latin typeface="FangSong"/>
                          <a:ea typeface="FangSong"/>
                          <a:cs typeface="FangSong"/>
                        </a:rPr>
                        <a:t>要求时，墙顶的安全加高值不应小于表</a:t>
                      </a:r>
                      <a:r>
                        <a:rPr sz="1100" spc="70" dirty="0">
                          <a:solidFill>
                            <a:srgbClr val="000000">
                              <a:alpha val="100000"/>
                            </a:srgbClr>
                          </a:solidFill>
                          <a:latin typeface="Times New Roman"/>
                          <a:ea typeface="Times New Roman"/>
                          <a:cs typeface="Times New Roman"/>
                        </a:rPr>
                        <a:t>3.2.2</a:t>
                      </a:r>
                      <a:r>
                        <a:rPr sz="1100" spc="9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规定的下限</a:t>
                      </a:r>
                      <a:r>
                        <a:rPr sz="1100" spc="0" dirty="0">
                          <a:solidFill>
                            <a:srgbClr val="000000">
                              <a:alpha val="100000"/>
                            </a:srgbClr>
                          </a:solidFill>
                          <a:latin typeface="FangSong"/>
                          <a:ea typeface="FangSong"/>
                          <a:cs typeface="FangSong"/>
                        </a:rPr>
                        <a:t>  </a:t>
                      </a:r>
                      <a:r>
                        <a:rPr sz="1100" spc="130" dirty="0">
                          <a:solidFill>
                            <a:srgbClr val="000000">
                              <a:alpha val="100000"/>
                            </a:srgbClr>
                          </a:solidFill>
                          <a:latin typeface="FangSong"/>
                          <a:ea typeface="FangSong"/>
                          <a:cs typeface="FangSong"/>
                        </a:rPr>
                        <a:t>值。</a:t>
                      </a:r>
                      <a:r>
                        <a:rPr sz="1100" spc="13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5034279">
                <a:tc>
                  <a:txBody>
                    <a:bodyPr/>
                    <a:lstStyle/>
                    <a:p>
                      <a:pPr algn="l" rtl="0" eaLnBrk="0">
                        <a:lnSpc>
                          <a:spcPct val="105000"/>
                        </a:lnSpc>
                        <a:tabLst/>
                      </a:pPr>
                      <a:endParaRPr lang="Arial" altLang="Arial" sz="1000" dirty="0"/>
                    </a:p>
                    <a:p>
                      <a:pPr algn="l" rtl="0" eaLnBrk="0">
                        <a:lnSpc>
                          <a:spcPct val="105000"/>
                        </a:lnSpc>
                        <a:tabLst/>
                      </a:pPr>
                      <a:endParaRPr lang="Arial" altLang="Arial" sz="1000" dirty="0"/>
                    </a:p>
                    <a:p>
                      <a:pPr algn="l" rtl="0" eaLnBrk="0">
                        <a:lnSpc>
                          <a:spcPct val="105000"/>
                        </a:lnSpc>
                        <a:tabLst/>
                      </a:pPr>
                      <a:endParaRPr lang="Arial" altLang="Arial" sz="1000" dirty="0"/>
                    </a:p>
                    <a:p>
                      <a:pPr algn="l" rtl="0" eaLnBrk="0">
                        <a:lnSpc>
                          <a:spcPct val="105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marL="155320" indent="-59283" algn="l" rtl="0" eaLnBrk="0">
                        <a:lnSpc>
                          <a:spcPct val="139000"/>
                        </a:lnSpc>
                        <a:spcBef>
                          <a:spcPts val="2"/>
                        </a:spcBef>
                        <a:tabLst/>
                      </a:pPr>
                      <a:r>
                        <a:rPr sz="1100" spc="40" dirty="0">
                          <a:solidFill>
                            <a:srgbClr val="000000">
                              <a:alpha val="100000"/>
                            </a:srgbClr>
                          </a:solidFill>
                          <a:latin typeface="Times New Roman"/>
                          <a:ea typeface="Times New Roman"/>
                          <a:cs typeface="Times New Roman"/>
                        </a:rPr>
                        <a:t>4-3</a:t>
                      </a:r>
                      <a:r>
                        <a:rPr sz="1100" spc="130" dirty="0">
                          <a:solidFill>
                            <a:srgbClr val="000000">
                              <a:alpha val="100000"/>
                            </a:srgbClr>
                          </a:solidFill>
                          <a:latin typeface="Times New Roman"/>
                          <a:ea typeface="Times New Roman"/>
                          <a:cs typeface="Times New Roman"/>
                        </a:rPr>
                        <a:t> </a:t>
                      </a:r>
                      <a:r>
                        <a:rPr sz="1100" spc="40" dirty="0">
                          <a:solidFill>
                            <a:srgbClr val="000000">
                              <a:alpha val="100000"/>
                            </a:srgbClr>
                          </a:solidFill>
                          <a:latin typeface="FangSong"/>
                          <a:ea typeface="FangSong"/>
                          <a:cs typeface="FangSong"/>
                        </a:rPr>
                        <a:t>稳定</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与强度</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5000"/>
                        </a:lnSpc>
                        <a:tabLst/>
                      </a:pPr>
                      <a:endParaRPr lang="Arial" altLang="Arial" sz="1000" dirty="0"/>
                    </a:p>
                    <a:p>
                      <a:pPr algn="l" rtl="0" eaLnBrk="0">
                        <a:lnSpc>
                          <a:spcPct val="105000"/>
                        </a:lnSpc>
                        <a:tabLst/>
                      </a:pPr>
                      <a:endParaRPr lang="Arial" altLang="Arial" sz="1000" dirty="0"/>
                    </a:p>
                    <a:p>
                      <a:pPr algn="l" rtl="0" eaLnBrk="0">
                        <a:lnSpc>
                          <a:spcPct val="105000"/>
                        </a:lnSpc>
                        <a:tabLst/>
                      </a:pPr>
                      <a:endParaRPr lang="Arial" altLang="Arial" sz="1000" dirty="0"/>
                    </a:p>
                    <a:p>
                      <a:pPr algn="l" rtl="0" eaLnBrk="0">
                        <a:lnSpc>
                          <a:spcPct val="105000"/>
                        </a:lnSpc>
                        <a:tabLst/>
                      </a:pPr>
                      <a:endParaRPr lang="Arial" altLang="Arial" sz="1000" dirty="0"/>
                    </a:p>
                    <a:p>
                      <a:pPr algn="l" rtl="0" eaLnBrk="0">
                        <a:lnSpc>
                          <a:spcPct val="105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algn="l" rtl="0" eaLnBrk="0">
                        <a:lnSpc>
                          <a:spcPct val="106000"/>
                        </a:lnSpc>
                        <a:tabLst/>
                      </a:pPr>
                      <a:endParaRPr lang="Arial" altLang="Arial" sz="1000" dirty="0"/>
                    </a:p>
                    <a:p>
                      <a:pPr marL="285394" indent="-88087" algn="l" rtl="0" eaLnBrk="0">
                        <a:lnSpc>
                          <a:spcPct val="141000"/>
                        </a:lnSpc>
                        <a:spcBef>
                          <a:spcPts val="4"/>
                        </a:spcBef>
                        <a:tabLst/>
                      </a:pPr>
                      <a:r>
                        <a:rPr sz="1100" spc="40" dirty="0">
                          <a:solidFill>
                            <a:srgbClr val="000000">
                              <a:alpha val="100000"/>
                            </a:srgbClr>
                          </a:solidFill>
                          <a:latin typeface="FangSong"/>
                          <a:ea typeface="FangSong"/>
                          <a:cs typeface="FangSong"/>
                        </a:rPr>
                        <a:t>《水工混凝土结构设计规</a:t>
                      </a:r>
                      <a:r>
                        <a:rPr sz="1100" spc="0" dirty="0">
                          <a:solidFill>
                            <a:srgbClr val="000000">
                              <a:alpha val="100000"/>
                            </a:srgbClr>
                          </a:solidFill>
                          <a:latin typeface="FangSong"/>
                          <a:ea typeface="FangSong"/>
                          <a:cs typeface="FangSong"/>
                        </a:rPr>
                        <a:t>  </a:t>
                      </a:r>
                      <a:r>
                        <a:rPr sz="1100" spc="-20" dirty="0">
                          <a:solidFill>
                            <a:srgbClr val="000000">
                              <a:alpha val="100000"/>
                            </a:srgbClr>
                          </a:solidFill>
                          <a:latin typeface="FangSong"/>
                          <a:ea typeface="FangSong"/>
                          <a:cs typeface="FangSong"/>
                        </a:rPr>
                        <a:t>范》</a:t>
                      </a:r>
                      <a:r>
                        <a:rPr sz="1100" spc="120" dirty="0">
                          <a:solidFill>
                            <a:srgbClr val="000000">
                              <a:alpha val="100000"/>
                            </a:srgbClr>
                          </a:solidFill>
                          <a:latin typeface="FangSong"/>
                          <a:ea typeface="FangSong"/>
                          <a:cs typeface="FangSong"/>
                        </a:rPr>
                        <a:t> </a:t>
                      </a:r>
                      <a:r>
                        <a:rPr sz="1100" spc="-20" dirty="0">
                          <a:solidFill>
                            <a:srgbClr val="000000">
                              <a:alpha val="100000"/>
                            </a:srgbClr>
                          </a:solidFill>
                          <a:latin typeface="FangSong"/>
                          <a:ea typeface="FangSong"/>
                          <a:cs typeface="FangSong"/>
                        </a:rPr>
                        <a:t>（</a:t>
                      </a:r>
                      <a:r>
                        <a:rPr sz="1100" spc="-300" dirty="0">
                          <a:solidFill>
                            <a:srgbClr val="000000">
                              <a:alpha val="100000"/>
                            </a:srgbClr>
                          </a:solidFill>
                          <a:latin typeface="FangSong"/>
                          <a:ea typeface="FangSong"/>
                          <a:cs typeface="FangSong"/>
                        </a:rPr>
                        <a:t> </a:t>
                      </a:r>
                      <a:r>
                        <a:rPr sz="1100" spc="-20" dirty="0">
                          <a:solidFill>
                            <a:srgbClr val="000000">
                              <a:alpha val="100000"/>
                            </a:srgbClr>
                          </a:solidFill>
                          <a:latin typeface="Times New Roman"/>
                          <a:ea typeface="Times New Roman"/>
                          <a:cs typeface="Times New Roman"/>
                        </a:rPr>
                        <a:t>SL191-2008</a:t>
                      </a:r>
                      <a:r>
                        <a:rPr sz="1100" spc="-2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7000"/>
                        </a:lnSpc>
                        <a:tabLst/>
                      </a:pPr>
                      <a:endParaRPr lang="Arial" altLang="Arial" sz="200" dirty="0"/>
                    </a:p>
                    <a:p>
                      <a:pPr marL="79132" indent="6553" algn="l" rtl="0" eaLnBrk="0">
                        <a:lnSpc>
                          <a:spcPct val="120000"/>
                        </a:lnSpc>
                        <a:spcBef>
                          <a:spcPts val="1"/>
                        </a:spcBef>
                        <a:tabLst/>
                      </a:pPr>
                      <a:r>
                        <a:rPr sz="1100" spc="80" dirty="0">
                          <a:solidFill>
                            <a:srgbClr val="000000">
                              <a:alpha val="100000"/>
                            </a:srgbClr>
                          </a:solidFill>
                          <a:latin typeface="FangSong"/>
                          <a:ea typeface="FangSong"/>
                          <a:cs typeface="FangSong"/>
                        </a:rPr>
                        <a:t>第</a:t>
                      </a:r>
                      <a:r>
                        <a:rPr sz="1100" spc="80" dirty="0">
                          <a:solidFill>
                            <a:srgbClr val="000000">
                              <a:alpha val="100000"/>
                            </a:srgbClr>
                          </a:solidFill>
                          <a:latin typeface="Times New Roman"/>
                          <a:ea typeface="Times New Roman"/>
                          <a:cs typeface="Times New Roman"/>
                        </a:rPr>
                        <a:t>3.</a:t>
                      </a:r>
                      <a:r>
                        <a:rPr sz="1100" spc="130" dirty="0">
                          <a:solidFill>
                            <a:srgbClr val="000000">
                              <a:alpha val="100000"/>
                            </a:srgbClr>
                          </a:solidFill>
                          <a:latin typeface="Times New Roman"/>
                          <a:ea typeface="Times New Roman"/>
                          <a:cs typeface="Times New Roman"/>
                        </a:rPr>
                        <a:t> </a:t>
                      </a:r>
                      <a:r>
                        <a:rPr sz="1100" spc="80" dirty="0">
                          <a:solidFill>
                            <a:srgbClr val="000000">
                              <a:alpha val="100000"/>
                            </a:srgbClr>
                          </a:solidFill>
                          <a:latin typeface="Times New Roman"/>
                          <a:ea typeface="Times New Roman"/>
                          <a:cs typeface="Times New Roman"/>
                        </a:rPr>
                        <a:t>1.9</a:t>
                      </a:r>
                      <a:r>
                        <a:rPr sz="1100" spc="80" dirty="0">
                          <a:solidFill>
                            <a:srgbClr val="000000">
                              <a:alpha val="100000"/>
                            </a:srgbClr>
                          </a:solidFill>
                          <a:latin typeface="FangSong"/>
                          <a:ea typeface="FangSong"/>
                          <a:cs typeface="FangSong"/>
                        </a:rPr>
                        <a:t>条：未经技术鉴定或设计许可，不应改变结构的</a:t>
                      </a:r>
                      <a:r>
                        <a:rPr sz="1100" spc="0" dirty="0">
                          <a:solidFill>
                            <a:srgbClr val="000000">
                              <a:alpha val="100000"/>
                            </a:srgbClr>
                          </a:solidFill>
                          <a:latin typeface="FangSong"/>
                          <a:ea typeface="FangSong"/>
                          <a:cs typeface="FangSong"/>
                        </a:rPr>
                        <a:t>  </a:t>
                      </a:r>
                      <a:r>
                        <a:rPr sz="1100" spc="70" dirty="0">
                          <a:solidFill>
                            <a:srgbClr val="000000">
                              <a:alpha val="100000"/>
                            </a:srgbClr>
                          </a:solidFill>
                          <a:latin typeface="FangSong"/>
                          <a:ea typeface="FangSong"/>
                          <a:cs typeface="FangSong"/>
                        </a:rPr>
                        <a:t>用途和使用环境。</a:t>
                      </a:r>
                      <a:endParaRPr lang="FangSong" altLang="FangSong" sz="1100" dirty="0"/>
                    </a:p>
                    <a:p>
                      <a:pPr marL="79132" indent="6553" algn="l" rtl="0" eaLnBrk="0">
                        <a:lnSpc>
                          <a:spcPct val="130000"/>
                        </a:lnSpc>
                        <a:spcBef>
                          <a:spcPts val="398"/>
                        </a:spcBef>
                        <a:tabLst/>
                      </a:pPr>
                      <a:r>
                        <a:rPr sz="1100" spc="70" dirty="0">
                          <a:solidFill>
                            <a:srgbClr val="000000">
                              <a:alpha val="100000"/>
                            </a:srgbClr>
                          </a:solidFill>
                          <a:latin typeface="FangSong"/>
                          <a:ea typeface="FangSong"/>
                          <a:cs typeface="FangSong"/>
                        </a:rPr>
                        <a:t>第</a:t>
                      </a:r>
                      <a:r>
                        <a:rPr sz="1100" spc="70" dirty="0">
                          <a:solidFill>
                            <a:srgbClr val="000000">
                              <a:alpha val="100000"/>
                            </a:srgbClr>
                          </a:solidFill>
                          <a:latin typeface="Times New Roman"/>
                          <a:ea typeface="Times New Roman"/>
                          <a:cs typeface="Times New Roman"/>
                        </a:rPr>
                        <a:t>3.2.2</a:t>
                      </a:r>
                      <a:r>
                        <a:rPr sz="1100" spc="70" dirty="0">
                          <a:solidFill>
                            <a:srgbClr val="000000">
                              <a:alpha val="100000"/>
                            </a:srgbClr>
                          </a:solidFill>
                          <a:latin typeface="FangSong"/>
                          <a:ea typeface="FangSong"/>
                          <a:cs typeface="FangSong"/>
                        </a:rPr>
                        <a:t>条：</a:t>
                      </a:r>
                      <a:r>
                        <a:rPr sz="1100" spc="70" dirty="0">
                          <a:solidFill>
                            <a:srgbClr val="000000">
                              <a:alpha val="100000"/>
                            </a:srgbClr>
                          </a:solidFill>
                          <a:latin typeface="Times New Roman"/>
                          <a:ea typeface="Times New Roman"/>
                          <a:cs typeface="Times New Roman"/>
                        </a:rPr>
                        <a:t>“</a:t>
                      </a:r>
                      <a:r>
                        <a:rPr sz="1100" spc="-15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承载能力极限状态计算时，结构构件计算截</a:t>
                      </a:r>
                      <a:r>
                        <a:rPr sz="1100" spc="0" dirty="0">
                          <a:solidFill>
                            <a:srgbClr val="000000">
                              <a:alpha val="100000"/>
                            </a:srgbClr>
                          </a:solidFill>
                          <a:latin typeface="FangSong"/>
                          <a:ea typeface="FangSong"/>
                          <a:cs typeface="FangSong"/>
                        </a:rPr>
                        <a:t>  </a:t>
                      </a:r>
                      <a:r>
                        <a:rPr sz="1100" spc="60" dirty="0">
                          <a:solidFill>
                            <a:srgbClr val="000000">
                              <a:alpha val="100000"/>
                            </a:srgbClr>
                          </a:solidFill>
                          <a:latin typeface="FangSong"/>
                          <a:ea typeface="FangSong"/>
                          <a:cs typeface="FangSong"/>
                        </a:rPr>
                        <a:t>面上的荷载效应组合设计值</a:t>
                      </a:r>
                      <a:r>
                        <a:rPr sz="1100" spc="60" dirty="0">
                          <a:solidFill>
                            <a:srgbClr val="000000">
                              <a:alpha val="100000"/>
                            </a:srgbClr>
                          </a:solidFill>
                          <a:latin typeface="Times New Roman"/>
                          <a:ea typeface="Times New Roman"/>
                          <a:cs typeface="Times New Roman"/>
                        </a:rPr>
                        <a:t>S</a:t>
                      </a:r>
                      <a:r>
                        <a:rPr sz="1100" spc="60" dirty="0">
                          <a:solidFill>
                            <a:srgbClr val="000000">
                              <a:alpha val="100000"/>
                            </a:srgbClr>
                          </a:solidFill>
                          <a:latin typeface="FangSong"/>
                          <a:ea typeface="FangSong"/>
                          <a:cs typeface="FangSong"/>
                        </a:rPr>
                        <a:t>应按下列规定计算：</a:t>
                      </a:r>
                      <a:r>
                        <a:rPr sz="1100" spc="420" dirty="0">
                          <a:solidFill>
                            <a:srgbClr val="000000">
                              <a:alpha val="100000"/>
                            </a:srgbClr>
                          </a:solidFill>
                          <a:latin typeface="FangSong"/>
                          <a:ea typeface="FangSong"/>
                          <a:cs typeface="FangSong"/>
                        </a:rPr>
                        <a:t> </a:t>
                      </a:r>
                      <a:r>
                        <a:rPr sz="1100" spc="60" dirty="0">
                          <a:solidFill>
                            <a:srgbClr val="000000">
                              <a:alpha val="100000"/>
                            </a:srgbClr>
                          </a:solidFill>
                          <a:latin typeface="Times New Roman"/>
                          <a:ea typeface="Times New Roman"/>
                          <a:cs typeface="Times New Roman"/>
                        </a:rPr>
                        <a:t>”</a:t>
                      </a:r>
                      <a:r>
                        <a:rPr sz="1100" spc="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第</a:t>
                      </a:r>
                      <a:r>
                        <a:rPr sz="1100" spc="70" dirty="0">
                          <a:solidFill>
                            <a:srgbClr val="000000">
                              <a:alpha val="100000"/>
                            </a:srgbClr>
                          </a:solidFill>
                          <a:latin typeface="Times New Roman"/>
                          <a:ea typeface="Times New Roman"/>
                          <a:cs typeface="Times New Roman"/>
                        </a:rPr>
                        <a:t>3.2.4</a:t>
                      </a:r>
                      <a:r>
                        <a:rPr sz="1100" spc="70" dirty="0">
                          <a:solidFill>
                            <a:srgbClr val="000000">
                              <a:alpha val="100000"/>
                            </a:srgbClr>
                          </a:solidFill>
                          <a:latin typeface="FangSong"/>
                          <a:ea typeface="FangSong"/>
                          <a:cs typeface="FangSong"/>
                        </a:rPr>
                        <a:t>条：</a:t>
                      </a:r>
                      <a:r>
                        <a:rPr sz="1100" spc="70" dirty="0">
                          <a:solidFill>
                            <a:srgbClr val="000000">
                              <a:alpha val="100000"/>
                            </a:srgbClr>
                          </a:solidFill>
                          <a:latin typeface="Times New Roman"/>
                          <a:ea typeface="Times New Roman"/>
                          <a:cs typeface="Times New Roman"/>
                        </a:rPr>
                        <a:t>“</a:t>
                      </a:r>
                      <a:r>
                        <a:rPr sz="1100" spc="-11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承载能力极限状态计算时，钢筋混凝土、预</a:t>
                      </a:r>
                      <a:r>
                        <a:rPr sz="1100" spc="0" dirty="0">
                          <a:solidFill>
                            <a:srgbClr val="000000">
                              <a:alpha val="100000"/>
                            </a:srgbClr>
                          </a:solidFill>
                          <a:latin typeface="FangSong"/>
                          <a:ea typeface="FangSong"/>
                          <a:cs typeface="FangSong"/>
                        </a:rPr>
                        <a:t>  </a:t>
                      </a:r>
                      <a:r>
                        <a:rPr sz="1100" spc="110" dirty="0">
                          <a:solidFill>
                            <a:srgbClr val="000000">
                              <a:alpha val="100000"/>
                            </a:srgbClr>
                          </a:solidFill>
                          <a:latin typeface="FangSong"/>
                          <a:ea typeface="FangSong"/>
                          <a:cs typeface="FangSong"/>
                        </a:rPr>
                        <a:t>应力混凝土及素混凝土结构构件的承载力安全系数</a:t>
                      </a:r>
                      <a:r>
                        <a:rPr sz="1100" spc="110" dirty="0">
                          <a:solidFill>
                            <a:srgbClr val="000000">
                              <a:alpha val="100000"/>
                            </a:srgbClr>
                          </a:solidFill>
                          <a:latin typeface="Times New Roman"/>
                          <a:ea typeface="Times New Roman"/>
                          <a:cs typeface="Times New Roman"/>
                        </a:rPr>
                        <a:t>K</a:t>
                      </a:r>
                      <a:r>
                        <a:rPr sz="1100" spc="20" dirty="0">
                          <a:solidFill>
                            <a:srgbClr val="000000">
                              <a:alpha val="100000"/>
                            </a:srgbClr>
                          </a:solidFill>
                          <a:latin typeface="Times New Roman"/>
                          <a:ea typeface="Times New Roman"/>
                          <a:cs typeface="Times New Roman"/>
                        </a:rPr>
                        <a:t> </a:t>
                      </a:r>
                      <a:r>
                        <a:rPr sz="1100" spc="110" dirty="0">
                          <a:solidFill>
                            <a:srgbClr val="000000">
                              <a:alpha val="100000"/>
                            </a:srgbClr>
                          </a:solidFill>
                          <a:latin typeface="FangSong"/>
                          <a:ea typeface="FangSong"/>
                          <a:cs typeface="FangSong"/>
                        </a:rPr>
                        <a:t>不</a:t>
                      </a:r>
                      <a:r>
                        <a:rPr sz="1100" spc="0" dirty="0">
                          <a:solidFill>
                            <a:srgbClr val="000000">
                              <a:alpha val="100000"/>
                            </a:srgbClr>
                          </a:solidFill>
                          <a:latin typeface="FangSong"/>
                          <a:ea typeface="FangSong"/>
                          <a:cs typeface="FangSong"/>
                        </a:rPr>
                        <a:t>  </a:t>
                      </a:r>
                      <a:r>
                        <a:rPr sz="1100" spc="70" dirty="0">
                          <a:solidFill>
                            <a:srgbClr val="000000">
                              <a:alpha val="100000"/>
                            </a:srgbClr>
                          </a:solidFill>
                          <a:latin typeface="FangSong"/>
                          <a:ea typeface="FangSong"/>
                          <a:cs typeface="FangSong"/>
                        </a:rPr>
                        <a:t>应小于表</a:t>
                      </a:r>
                      <a:r>
                        <a:rPr sz="1100" spc="70" dirty="0">
                          <a:solidFill>
                            <a:srgbClr val="000000">
                              <a:alpha val="100000"/>
                            </a:srgbClr>
                          </a:solidFill>
                          <a:latin typeface="Times New Roman"/>
                          <a:ea typeface="Times New Roman"/>
                          <a:cs typeface="Times New Roman"/>
                        </a:rPr>
                        <a:t>3.2.4</a:t>
                      </a:r>
                      <a:r>
                        <a:rPr sz="1100" spc="-5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的规定。</a:t>
                      </a:r>
                      <a:r>
                        <a:rPr sz="1100" spc="70" dirty="0">
                          <a:solidFill>
                            <a:srgbClr val="000000">
                              <a:alpha val="100000"/>
                            </a:srgbClr>
                          </a:solidFill>
                          <a:latin typeface="Times New Roman"/>
                          <a:ea typeface="Times New Roman"/>
                          <a:cs typeface="Times New Roman"/>
                        </a:rPr>
                        <a:t>”</a:t>
                      </a:r>
                      <a:endParaRPr lang="Times New Roman" altLang="Times New Roman" sz="1100" dirty="0"/>
                    </a:p>
                    <a:p>
                      <a:pPr marL="75017" indent="10667" algn="l" rtl="0" eaLnBrk="0">
                        <a:lnSpc>
                          <a:spcPct val="141000"/>
                        </a:lnSpc>
                        <a:spcBef>
                          <a:spcPts val="32"/>
                        </a:spcBef>
                        <a:tabLst/>
                      </a:pPr>
                      <a:r>
                        <a:rPr sz="1100" spc="60" dirty="0">
                          <a:solidFill>
                            <a:srgbClr val="000000">
                              <a:alpha val="100000"/>
                            </a:srgbClr>
                          </a:solidFill>
                          <a:latin typeface="FangSong"/>
                          <a:ea typeface="FangSong"/>
                          <a:cs typeface="FangSong"/>
                        </a:rPr>
                        <a:t>第</a:t>
                      </a:r>
                      <a:r>
                        <a:rPr sz="1100" spc="60" dirty="0">
                          <a:solidFill>
                            <a:srgbClr val="000000">
                              <a:alpha val="100000"/>
                            </a:srgbClr>
                          </a:solidFill>
                          <a:latin typeface="Times New Roman"/>
                          <a:ea typeface="Times New Roman"/>
                          <a:cs typeface="Times New Roman"/>
                        </a:rPr>
                        <a:t>4.</a:t>
                      </a:r>
                      <a:r>
                        <a:rPr sz="1100" spc="-3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Times New Roman"/>
                          <a:ea typeface="Times New Roman"/>
                          <a:cs typeface="Times New Roman"/>
                        </a:rPr>
                        <a:t>1.5</a:t>
                      </a:r>
                      <a:r>
                        <a:rPr sz="1100" spc="60" dirty="0">
                          <a:solidFill>
                            <a:srgbClr val="000000">
                              <a:alpha val="100000"/>
                            </a:srgbClr>
                          </a:solidFill>
                          <a:latin typeface="FangSong"/>
                          <a:ea typeface="FangSong"/>
                          <a:cs typeface="FangSong"/>
                        </a:rPr>
                        <a:t>条：</a:t>
                      </a:r>
                      <a:r>
                        <a:rPr sz="1100" spc="60" dirty="0">
                          <a:solidFill>
                            <a:srgbClr val="000000">
                              <a:alpha val="100000"/>
                            </a:srgbClr>
                          </a:solidFill>
                          <a:latin typeface="Times New Roman"/>
                          <a:ea typeface="Times New Roman"/>
                          <a:cs typeface="Times New Roman"/>
                        </a:rPr>
                        <a:t>“</a:t>
                      </a:r>
                      <a:r>
                        <a:rPr sz="1100" spc="-17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混凝土轴心抗压、轴心抗拉强度设计值</a:t>
                      </a:r>
                      <a:r>
                        <a:rPr sz="1100" spc="60" dirty="0">
                          <a:solidFill>
                            <a:srgbClr val="000000">
                              <a:alpha val="100000"/>
                            </a:srgbClr>
                          </a:solidFill>
                          <a:latin typeface="Times New Roman"/>
                          <a:ea typeface="Times New Roman"/>
                          <a:cs typeface="Times New Roman"/>
                        </a:rPr>
                        <a:t>fc</a:t>
                      </a:r>
                      <a:r>
                        <a:rPr sz="1100" spc="-11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a:t>
                      </a:r>
                      <a:r>
                        <a:rPr sz="1100" spc="0" dirty="0">
                          <a:solidFill>
                            <a:srgbClr val="000000">
                              <a:alpha val="100000"/>
                            </a:srgbClr>
                          </a:solidFill>
                          <a:latin typeface="FangSong"/>
                          <a:ea typeface="FangSong"/>
                          <a:cs typeface="FangSong"/>
                        </a:rPr>
                        <a:t>  </a:t>
                      </a:r>
                      <a:r>
                        <a:rPr sz="1100" spc="60" dirty="0">
                          <a:solidFill>
                            <a:srgbClr val="000000">
                              <a:alpha val="100000"/>
                            </a:srgbClr>
                          </a:solidFill>
                          <a:latin typeface="Times New Roman"/>
                          <a:ea typeface="Times New Roman"/>
                          <a:cs typeface="Times New Roman"/>
                        </a:rPr>
                        <a:t>ft</a:t>
                      </a:r>
                      <a:r>
                        <a:rPr sz="1100" spc="60" dirty="0">
                          <a:solidFill>
                            <a:srgbClr val="000000">
                              <a:alpha val="100000"/>
                            </a:srgbClr>
                          </a:solidFill>
                          <a:latin typeface="FangSong"/>
                          <a:ea typeface="FangSong"/>
                          <a:cs typeface="FangSong"/>
                        </a:rPr>
                        <a:t>应按表</a:t>
                      </a:r>
                      <a:r>
                        <a:rPr sz="1100" spc="60" dirty="0">
                          <a:solidFill>
                            <a:srgbClr val="000000">
                              <a:alpha val="100000"/>
                            </a:srgbClr>
                          </a:solidFill>
                          <a:latin typeface="Times New Roman"/>
                          <a:ea typeface="Times New Roman"/>
                          <a:cs typeface="Times New Roman"/>
                        </a:rPr>
                        <a:t>4.</a:t>
                      </a:r>
                      <a:r>
                        <a:rPr sz="1100" spc="-2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Times New Roman"/>
                          <a:ea typeface="Times New Roman"/>
                          <a:cs typeface="Times New Roman"/>
                        </a:rPr>
                        <a:t>1.5</a:t>
                      </a:r>
                      <a:r>
                        <a:rPr sz="1100" spc="60" dirty="0">
                          <a:solidFill>
                            <a:srgbClr val="000000">
                              <a:alpha val="100000"/>
                            </a:srgbClr>
                          </a:solidFill>
                          <a:latin typeface="FangSong"/>
                          <a:ea typeface="FangSong"/>
                          <a:cs typeface="FangSong"/>
                        </a:rPr>
                        <a:t>确定。</a:t>
                      </a:r>
                      <a:r>
                        <a:rPr sz="1100" spc="60" dirty="0">
                          <a:solidFill>
                            <a:srgbClr val="000000">
                              <a:alpha val="100000"/>
                            </a:srgbClr>
                          </a:solidFill>
                          <a:latin typeface="Times New Roman"/>
                          <a:ea typeface="Times New Roman"/>
                          <a:cs typeface="Times New Roman"/>
                        </a:rPr>
                        <a:t>”</a:t>
                      </a:r>
                      <a:endParaRPr lang="Times New Roman" altLang="Times New Roman" sz="1100" dirty="0"/>
                    </a:p>
                    <a:p>
                      <a:pPr marL="84009" indent="1675" algn="l" rtl="0" eaLnBrk="0">
                        <a:lnSpc>
                          <a:spcPct val="128000"/>
                        </a:lnSpc>
                        <a:spcBef>
                          <a:spcPts val="46"/>
                        </a:spcBef>
                        <a:tabLst/>
                      </a:pPr>
                      <a:r>
                        <a:rPr sz="1100" spc="70" dirty="0">
                          <a:solidFill>
                            <a:srgbClr val="000000">
                              <a:alpha val="100000"/>
                            </a:srgbClr>
                          </a:solidFill>
                          <a:latin typeface="FangSong"/>
                          <a:ea typeface="FangSong"/>
                          <a:cs typeface="FangSong"/>
                        </a:rPr>
                        <a:t>第</a:t>
                      </a:r>
                      <a:r>
                        <a:rPr sz="1100" spc="70" dirty="0">
                          <a:solidFill>
                            <a:srgbClr val="000000">
                              <a:alpha val="100000"/>
                            </a:srgbClr>
                          </a:solidFill>
                          <a:latin typeface="Times New Roman"/>
                          <a:ea typeface="Times New Roman"/>
                          <a:cs typeface="Times New Roman"/>
                        </a:rPr>
                        <a:t>4.2.2</a:t>
                      </a:r>
                      <a:r>
                        <a:rPr sz="1100" spc="70" dirty="0">
                          <a:solidFill>
                            <a:srgbClr val="000000">
                              <a:alpha val="100000"/>
                            </a:srgbClr>
                          </a:solidFill>
                          <a:latin typeface="FangSong"/>
                          <a:ea typeface="FangSong"/>
                          <a:cs typeface="FangSong"/>
                        </a:rPr>
                        <a:t>条：</a:t>
                      </a:r>
                      <a:r>
                        <a:rPr sz="1100" spc="70" dirty="0">
                          <a:solidFill>
                            <a:srgbClr val="000000">
                              <a:alpha val="100000"/>
                            </a:srgbClr>
                          </a:solidFill>
                          <a:latin typeface="Times New Roman"/>
                          <a:ea typeface="Times New Roman"/>
                          <a:cs typeface="Times New Roman"/>
                        </a:rPr>
                        <a:t>“</a:t>
                      </a:r>
                      <a:r>
                        <a:rPr sz="1100" spc="-3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钢筋的强度标准值应具有不小于</a:t>
                      </a:r>
                      <a:r>
                        <a:rPr sz="1100" spc="70" dirty="0">
                          <a:solidFill>
                            <a:srgbClr val="000000">
                              <a:alpha val="100000"/>
                            </a:srgbClr>
                          </a:solidFill>
                          <a:latin typeface="Times New Roman"/>
                          <a:ea typeface="Times New Roman"/>
                          <a:cs typeface="Times New Roman"/>
                        </a:rPr>
                        <a:t>95%</a:t>
                      </a:r>
                      <a:r>
                        <a:rPr sz="1100" spc="70" dirty="0">
                          <a:solidFill>
                            <a:srgbClr val="000000">
                              <a:alpha val="100000"/>
                            </a:srgbClr>
                          </a:solidFill>
                          <a:latin typeface="FangSong"/>
                          <a:ea typeface="FangSong"/>
                          <a:cs typeface="FangSong"/>
                        </a:rPr>
                        <a:t>的保证</a:t>
                      </a:r>
                      <a:r>
                        <a:rPr sz="1100" spc="0" dirty="0">
                          <a:solidFill>
                            <a:srgbClr val="000000">
                              <a:alpha val="100000"/>
                            </a:srgbClr>
                          </a:solidFill>
                          <a:latin typeface="FangSong"/>
                          <a:ea typeface="FangSong"/>
                          <a:cs typeface="FangSong"/>
                        </a:rPr>
                        <a:t>  </a:t>
                      </a:r>
                      <a:r>
                        <a:rPr sz="1100" spc="120" dirty="0">
                          <a:solidFill>
                            <a:srgbClr val="000000">
                              <a:alpha val="100000"/>
                            </a:srgbClr>
                          </a:solidFill>
                          <a:latin typeface="FangSong"/>
                          <a:ea typeface="FangSong"/>
                          <a:cs typeface="FangSong"/>
                        </a:rPr>
                        <a:t>率。</a:t>
                      </a:r>
                      <a:r>
                        <a:rPr sz="1100" spc="120" dirty="0">
                          <a:solidFill>
                            <a:srgbClr val="000000">
                              <a:alpha val="100000"/>
                            </a:srgbClr>
                          </a:solidFill>
                          <a:latin typeface="Times New Roman"/>
                          <a:ea typeface="Times New Roman"/>
                          <a:cs typeface="Times New Roman"/>
                        </a:rPr>
                        <a:t>”</a:t>
                      </a:r>
                      <a:endParaRPr lang="Times New Roman" altLang="Times New Roman" sz="1100" dirty="0"/>
                    </a:p>
                    <a:p>
                      <a:pPr marL="78675" indent="7010" algn="l" rtl="0" eaLnBrk="0">
                        <a:lnSpc>
                          <a:spcPct val="132000"/>
                        </a:lnSpc>
                        <a:spcBef>
                          <a:spcPts val="203"/>
                        </a:spcBef>
                        <a:tabLst/>
                      </a:pPr>
                      <a:r>
                        <a:rPr sz="1100" spc="70" dirty="0">
                          <a:solidFill>
                            <a:srgbClr val="000000">
                              <a:alpha val="100000"/>
                            </a:srgbClr>
                          </a:solidFill>
                          <a:latin typeface="FangSong"/>
                          <a:ea typeface="FangSong"/>
                          <a:cs typeface="FangSong"/>
                        </a:rPr>
                        <a:t>第</a:t>
                      </a:r>
                      <a:r>
                        <a:rPr sz="1100" spc="70" dirty="0">
                          <a:solidFill>
                            <a:srgbClr val="000000">
                              <a:alpha val="100000"/>
                            </a:srgbClr>
                          </a:solidFill>
                          <a:latin typeface="Times New Roman"/>
                          <a:ea typeface="Times New Roman"/>
                          <a:cs typeface="Times New Roman"/>
                        </a:rPr>
                        <a:t>4.2.3</a:t>
                      </a:r>
                      <a:r>
                        <a:rPr sz="1100" spc="70" dirty="0">
                          <a:solidFill>
                            <a:srgbClr val="000000">
                              <a:alpha val="100000"/>
                            </a:srgbClr>
                          </a:solidFill>
                          <a:latin typeface="FangSong"/>
                          <a:ea typeface="FangSong"/>
                          <a:cs typeface="FangSong"/>
                        </a:rPr>
                        <a:t>条：</a:t>
                      </a:r>
                      <a:r>
                        <a:rPr sz="1100" spc="70" dirty="0">
                          <a:solidFill>
                            <a:srgbClr val="000000">
                              <a:alpha val="100000"/>
                            </a:srgbClr>
                          </a:solidFill>
                          <a:latin typeface="Times New Roman"/>
                          <a:ea typeface="Times New Roman"/>
                          <a:cs typeface="Times New Roman"/>
                        </a:rPr>
                        <a:t>“</a:t>
                      </a:r>
                      <a:r>
                        <a:rPr sz="1100" spc="-3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普通钢筋的抗拉强度设计值</a:t>
                      </a:r>
                      <a:r>
                        <a:rPr sz="1100" spc="70" dirty="0">
                          <a:solidFill>
                            <a:srgbClr val="000000">
                              <a:alpha val="100000"/>
                            </a:srgbClr>
                          </a:solidFill>
                          <a:latin typeface="Times New Roman"/>
                          <a:ea typeface="Times New Roman"/>
                          <a:cs typeface="Times New Roman"/>
                        </a:rPr>
                        <a:t>fy</a:t>
                      </a:r>
                      <a:r>
                        <a:rPr sz="1100" spc="70" dirty="0">
                          <a:solidFill>
                            <a:srgbClr val="000000">
                              <a:alpha val="100000"/>
                            </a:srgbClr>
                          </a:solidFill>
                          <a:latin typeface="FangSong"/>
                          <a:ea typeface="FangSong"/>
                          <a:cs typeface="FangSong"/>
                        </a:rPr>
                        <a:t>及抗压强度设</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计值</a:t>
                      </a:r>
                      <a:r>
                        <a:rPr sz="1100" spc="50" dirty="0">
                          <a:solidFill>
                            <a:srgbClr val="000000">
                              <a:alpha val="100000"/>
                            </a:srgbClr>
                          </a:solidFill>
                          <a:latin typeface="Times New Roman"/>
                          <a:ea typeface="Times New Roman"/>
                          <a:cs typeface="Times New Roman"/>
                        </a:rPr>
                        <a:t>fy’</a:t>
                      </a:r>
                      <a:r>
                        <a:rPr sz="1100" spc="50" dirty="0">
                          <a:solidFill>
                            <a:srgbClr val="000000">
                              <a:alpha val="100000"/>
                            </a:srgbClr>
                          </a:solidFill>
                          <a:latin typeface="FangSong"/>
                          <a:ea typeface="FangSong"/>
                          <a:cs typeface="FangSong"/>
                        </a:rPr>
                        <a:t>应按表</a:t>
                      </a:r>
                      <a:r>
                        <a:rPr sz="1100" spc="50" dirty="0">
                          <a:solidFill>
                            <a:srgbClr val="000000">
                              <a:alpha val="100000"/>
                            </a:srgbClr>
                          </a:solidFill>
                          <a:latin typeface="Times New Roman"/>
                          <a:ea typeface="Times New Roman"/>
                          <a:cs typeface="Times New Roman"/>
                        </a:rPr>
                        <a:t>4.2.3-</a:t>
                      </a:r>
                      <a:r>
                        <a:rPr sz="1100" spc="-13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Times New Roman"/>
                          <a:ea typeface="Times New Roman"/>
                          <a:cs typeface="Times New Roman"/>
                        </a:rPr>
                        <a:t>1</a:t>
                      </a:r>
                      <a:r>
                        <a:rPr sz="1100" spc="50" dirty="0">
                          <a:solidFill>
                            <a:srgbClr val="000000">
                              <a:alpha val="100000"/>
                            </a:srgbClr>
                          </a:solidFill>
                          <a:latin typeface="FangSong"/>
                          <a:ea typeface="FangSong"/>
                          <a:cs typeface="FangSong"/>
                        </a:rPr>
                        <a:t>采用；</a:t>
                      </a:r>
                      <a:r>
                        <a:rPr sz="1100" spc="43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预应力钢筋的抗拉强度设计</a:t>
                      </a:r>
                      <a:r>
                        <a:rPr sz="1100" spc="0" dirty="0">
                          <a:solidFill>
                            <a:srgbClr val="000000">
                              <a:alpha val="100000"/>
                            </a:srgbClr>
                          </a:solidFill>
                          <a:latin typeface="FangSong"/>
                          <a:ea typeface="FangSong"/>
                          <a:cs typeface="FangSong"/>
                        </a:rPr>
                        <a:t>  </a:t>
                      </a:r>
                      <a:r>
                        <a:rPr sz="1100" spc="70" dirty="0">
                          <a:solidFill>
                            <a:srgbClr val="000000">
                              <a:alpha val="100000"/>
                            </a:srgbClr>
                          </a:solidFill>
                          <a:latin typeface="FangSong"/>
                          <a:ea typeface="FangSong"/>
                          <a:cs typeface="FangSong"/>
                        </a:rPr>
                        <a:t>值</a:t>
                      </a:r>
                      <a:r>
                        <a:rPr sz="1100" spc="70" dirty="0">
                          <a:solidFill>
                            <a:srgbClr val="000000">
                              <a:alpha val="100000"/>
                            </a:srgbClr>
                          </a:solidFill>
                          <a:latin typeface="Times New Roman"/>
                          <a:ea typeface="Times New Roman"/>
                          <a:cs typeface="Times New Roman"/>
                        </a:rPr>
                        <a:t>fpy</a:t>
                      </a:r>
                      <a:r>
                        <a:rPr sz="1100" spc="70" dirty="0">
                          <a:solidFill>
                            <a:srgbClr val="000000">
                              <a:alpha val="100000"/>
                            </a:srgbClr>
                          </a:solidFill>
                          <a:latin typeface="FangSong"/>
                          <a:ea typeface="FangSong"/>
                          <a:cs typeface="FangSong"/>
                        </a:rPr>
                        <a:t>及抗压强度设计值</a:t>
                      </a:r>
                      <a:r>
                        <a:rPr sz="1100" spc="70" dirty="0">
                          <a:solidFill>
                            <a:srgbClr val="000000">
                              <a:alpha val="100000"/>
                            </a:srgbClr>
                          </a:solidFill>
                          <a:latin typeface="Times New Roman"/>
                          <a:ea typeface="Times New Roman"/>
                          <a:cs typeface="Times New Roman"/>
                        </a:rPr>
                        <a:t>fpy’</a:t>
                      </a:r>
                      <a:r>
                        <a:rPr sz="1100" spc="70" dirty="0">
                          <a:solidFill>
                            <a:srgbClr val="000000">
                              <a:alpha val="100000"/>
                            </a:srgbClr>
                          </a:solidFill>
                          <a:latin typeface="FangSong"/>
                          <a:ea typeface="FangSong"/>
                          <a:cs typeface="FangSong"/>
                        </a:rPr>
                        <a:t>应按表</a:t>
                      </a:r>
                      <a:r>
                        <a:rPr sz="1100" spc="70" dirty="0">
                          <a:solidFill>
                            <a:srgbClr val="000000">
                              <a:alpha val="100000"/>
                            </a:srgbClr>
                          </a:solidFill>
                          <a:latin typeface="Times New Roman"/>
                          <a:ea typeface="Times New Roman"/>
                          <a:cs typeface="Times New Roman"/>
                        </a:rPr>
                        <a:t>4.2.3-2</a:t>
                      </a:r>
                      <a:r>
                        <a:rPr sz="1100" spc="70" dirty="0">
                          <a:solidFill>
                            <a:srgbClr val="000000">
                              <a:alpha val="100000"/>
                            </a:srgbClr>
                          </a:solidFill>
                          <a:latin typeface="FangSong"/>
                          <a:ea typeface="FangSong"/>
                          <a:cs typeface="FangSong"/>
                        </a:rPr>
                        <a:t>采用。</a:t>
                      </a:r>
                      <a:r>
                        <a:rPr sz="1100" spc="70" dirty="0">
                          <a:solidFill>
                            <a:srgbClr val="000000">
                              <a:alpha val="100000"/>
                            </a:srgbClr>
                          </a:solidFill>
                          <a:latin typeface="Times New Roman"/>
                          <a:ea typeface="Times New Roman"/>
                          <a:cs typeface="Times New Roman"/>
                        </a:rPr>
                        <a:t>”</a:t>
                      </a:r>
                      <a:r>
                        <a:rPr sz="1100" spc="1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第</a:t>
                      </a:r>
                      <a:r>
                        <a:rPr sz="1100" spc="60" dirty="0">
                          <a:solidFill>
                            <a:srgbClr val="000000">
                              <a:alpha val="100000"/>
                            </a:srgbClr>
                          </a:solidFill>
                          <a:latin typeface="Times New Roman"/>
                          <a:ea typeface="Times New Roman"/>
                          <a:cs typeface="Times New Roman"/>
                        </a:rPr>
                        <a:t>5.</a:t>
                      </a:r>
                      <a:r>
                        <a:rPr sz="1100" spc="7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Times New Roman"/>
                          <a:ea typeface="Times New Roman"/>
                          <a:cs typeface="Times New Roman"/>
                        </a:rPr>
                        <a:t>1.</a:t>
                      </a:r>
                      <a:r>
                        <a:rPr sz="1100" spc="-13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Times New Roman"/>
                          <a:ea typeface="Times New Roman"/>
                          <a:cs typeface="Times New Roman"/>
                        </a:rPr>
                        <a:t>1</a:t>
                      </a:r>
                      <a:r>
                        <a:rPr sz="1100" spc="60" dirty="0">
                          <a:solidFill>
                            <a:srgbClr val="000000">
                              <a:alpha val="100000"/>
                            </a:srgbClr>
                          </a:solidFill>
                          <a:latin typeface="FangSong"/>
                          <a:ea typeface="FangSong"/>
                          <a:cs typeface="FangSong"/>
                        </a:rPr>
                        <a:t>条：</a:t>
                      </a:r>
                      <a:r>
                        <a:rPr sz="1100" spc="60" dirty="0">
                          <a:solidFill>
                            <a:srgbClr val="000000">
                              <a:alpha val="100000"/>
                            </a:srgbClr>
                          </a:solidFill>
                          <a:latin typeface="Times New Roman"/>
                          <a:ea typeface="Times New Roman"/>
                          <a:cs typeface="Times New Roman"/>
                        </a:rPr>
                        <a:t>“</a:t>
                      </a:r>
                      <a:r>
                        <a:rPr sz="1100" spc="-14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素混凝土不得用于手拉构件</a:t>
                      </a:r>
                      <a:r>
                        <a:rPr sz="1100" spc="60" dirty="0">
                          <a:solidFill>
                            <a:srgbClr val="000000">
                              <a:alpha val="100000"/>
                            </a:srgbClr>
                          </a:solidFill>
                          <a:latin typeface="Times New Roman"/>
                          <a:ea typeface="Times New Roman"/>
                          <a:cs typeface="Times New Roman"/>
                        </a:rPr>
                        <a:t>”</a:t>
                      </a:r>
                      <a:endParaRPr lang="Times New Roman" altLang="Times New Roman" sz="1100" dirty="0"/>
                    </a:p>
                    <a:p>
                      <a:pPr marL="80960" indent="4724" algn="l" rtl="0" eaLnBrk="0">
                        <a:lnSpc>
                          <a:spcPct val="125000"/>
                        </a:lnSpc>
                        <a:spcBef>
                          <a:spcPts val="413"/>
                        </a:spcBef>
                        <a:tabLst/>
                      </a:pPr>
                      <a:r>
                        <a:rPr sz="1100" spc="60" dirty="0">
                          <a:solidFill>
                            <a:srgbClr val="000000">
                              <a:alpha val="100000"/>
                            </a:srgbClr>
                          </a:solidFill>
                          <a:latin typeface="FangSong"/>
                          <a:ea typeface="FangSong"/>
                          <a:cs typeface="FangSong"/>
                        </a:rPr>
                        <a:t>第</a:t>
                      </a:r>
                      <a:r>
                        <a:rPr sz="1100" spc="60" dirty="0">
                          <a:solidFill>
                            <a:srgbClr val="000000">
                              <a:alpha val="100000"/>
                            </a:srgbClr>
                          </a:solidFill>
                          <a:latin typeface="Times New Roman"/>
                          <a:ea typeface="Times New Roman"/>
                          <a:cs typeface="Times New Roman"/>
                        </a:rPr>
                        <a:t>9.2.</a:t>
                      </a:r>
                      <a:r>
                        <a:rPr sz="1100" spc="4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Times New Roman"/>
                          <a:ea typeface="Times New Roman"/>
                          <a:cs typeface="Times New Roman"/>
                        </a:rPr>
                        <a:t>1</a:t>
                      </a:r>
                      <a:r>
                        <a:rPr sz="1100" spc="60" dirty="0">
                          <a:solidFill>
                            <a:srgbClr val="000000">
                              <a:alpha val="100000"/>
                            </a:srgbClr>
                          </a:solidFill>
                          <a:latin typeface="FangSong"/>
                          <a:ea typeface="FangSong"/>
                          <a:cs typeface="FangSong"/>
                        </a:rPr>
                        <a:t>条：</a:t>
                      </a:r>
                      <a:r>
                        <a:rPr sz="1100" spc="60" dirty="0">
                          <a:solidFill>
                            <a:srgbClr val="000000">
                              <a:alpha val="100000"/>
                            </a:srgbClr>
                          </a:solidFill>
                          <a:latin typeface="Times New Roman"/>
                          <a:ea typeface="Times New Roman"/>
                          <a:cs typeface="Times New Roman"/>
                        </a:rPr>
                        <a:t>“</a:t>
                      </a:r>
                      <a:r>
                        <a:rPr sz="1100" spc="-18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纵向受力钢筋的混凝土保护层厚度（从钢筋</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外缘算起）</a:t>
                      </a:r>
                      <a:r>
                        <a:rPr sz="1100" spc="27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不应小于钢筋直径及表</a:t>
                      </a:r>
                      <a:r>
                        <a:rPr sz="1100" spc="50" dirty="0">
                          <a:solidFill>
                            <a:srgbClr val="000000">
                              <a:alpha val="100000"/>
                            </a:srgbClr>
                          </a:solidFill>
                          <a:latin typeface="Times New Roman"/>
                          <a:ea typeface="Times New Roman"/>
                          <a:cs typeface="Times New Roman"/>
                        </a:rPr>
                        <a:t>9.2.</a:t>
                      </a:r>
                      <a:r>
                        <a:rPr sz="1100" spc="-14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Times New Roman"/>
                          <a:ea typeface="Times New Roman"/>
                          <a:cs typeface="Times New Roman"/>
                        </a:rPr>
                        <a:t>1</a:t>
                      </a:r>
                      <a:r>
                        <a:rPr sz="1100" spc="50" dirty="0">
                          <a:solidFill>
                            <a:srgbClr val="000000">
                              <a:alpha val="100000"/>
                            </a:srgbClr>
                          </a:solidFill>
                          <a:latin typeface="FangSong"/>
                          <a:ea typeface="FangSong"/>
                          <a:cs typeface="FangSong"/>
                        </a:rPr>
                        <a:t>所列的数值，</a:t>
                      </a:r>
                      <a:r>
                        <a:rPr sz="1100" spc="-24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同</a:t>
                      </a:r>
                      <a:r>
                        <a:rPr sz="1100" spc="0" dirty="0">
                          <a:solidFill>
                            <a:srgbClr val="000000">
                              <a:alpha val="100000"/>
                            </a:srgbClr>
                          </a:solidFill>
                          <a:latin typeface="FangSong"/>
                          <a:ea typeface="FangSong"/>
                          <a:cs typeface="FangSong"/>
                        </a:rPr>
                        <a:t>  </a:t>
                      </a:r>
                      <a:r>
                        <a:rPr sz="1100" spc="90" dirty="0">
                          <a:solidFill>
                            <a:srgbClr val="000000">
                              <a:alpha val="100000"/>
                            </a:srgbClr>
                          </a:solidFill>
                          <a:latin typeface="FangSong"/>
                          <a:ea typeface="FangSong"/>
                          <a:cs typeface="FangSong"/>
                        </a:rPr>
                        <a:t>时也不应小于粗骨料最大粒径的</a:t>
                      </a:r>
                      <a:r>
                        <a:rPr sz="1100" spc="90" dirty="0">
                          <a:solidFill>
                            <a:srgbClr val="000000">
                              <a:alpha val="100000"/>
                            </a:srgbClr>
                          </a:solidFill>
                          <a:latin typeface="Times New Roman"/>
                          <a:ea typeface="Times New Roman"/>
                          <a:cs typeface="Times New Roman"/>
                        </a:rPr>
                        <a:t>1.25</a:t>
                      </a:r>
                      <a:r>
                        <a:rPr sz="1100" spc="90" dirty="0">
                          <a:solidFill>
                            <a:srgbClr val="000000">
                              <a:alpha val="100000"/>
                            </a:srgbClr>
                          </a:solidFill>
                          <a:latin typeface="FangSong"/>
                          <a:ea typeface="FangSong"/>
                          <a:cs typeface="FangSong"/>
                        </a:rPr>
                        <a:t>倍。</a:t>
                      </a:r>
                      <a:r>
                        <a:rPr sz="1100" spc="90" dirty="0">
                          <a:solidFill>
                            <a:srgbClr val="000000">
                              <a:alpha val="100000"/>
                            </a:srgbClr>
                          </a:solidFill>
                          <a:latin typeface="Times New Roman"/>
                          <a:ea typeface="Times New Roman"/>
                          <a:cs typeface="Times New Roman"/>
                        </a:rPr>
                        <a:t>”</a:t>
                      </a:r>
                      <a:endParaRPr lang="Times New Roman" altLang="Times New Roman" sz="1100" dirty="0"/>
                    </a:p>
                    <a:p>
                      <a:pPr marL="79132" indent="6553" algn="l" rtl="0" eaLnBrk="0">
                        <a:lnSpc>
                          <a:spcPct val="120000"/>
                        </a:lnSpc>
                        <a:spcBef>
                          <a:spcPts val="438"/>
                        </a:spcBef>
                        <a:tabLst/>
                      </a:pPr>
                      <a:r>
                        <a:rPr sz="1100" spc="60" dirty="0">
                          <a:solidFill>
                            <a:srgbClr val="000000">
                              <a:alpha val="100000"/>
                            </a:srgbClr>
                          </a:solidFill>
                          <a:latin typeface="FangSong"/>
                          <a:ea typeface="FangSong"/>
                          <a:cs typeface="FangSong"/>
                        </a:rPr>
                        <a:t>第</a:t>
                      </a:r>
                      <a:r>
                        <a:rPr sz="1100" spc="60" dirty="0">
                          <a:solidFill>
                            <a:srgbClr val="000000">
                              <a:alpha val="100000"/>
                            </a:srgbClr>
                          </a:solidFill>
                          <a:latin typeface="Times New Roman"/>
                          <a:ea typeface="Times New Roman"/>
                          <a:cs typeface="Times New Roman"/>
                        </a:rPr>
                        <a:t>9.5.</a:t>
                      </a:r>
                      <a:r>
                        <a:rPr sz="1100" spc="5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Times New Roman"/>
                          <a:ea typeface="Times New Roman"/>
                          <a:cs typeface="Times New Roman"/>
                        </a:rPr>
                        <a:t>1</a:t>
                      </a:r>
                      <a:r>
                        <a:rPr sz="1100" spc="60" dirty="0">
                          <a:solidFill>
                            <a:srgbClr val="000000">
                              <a:alpha val="100000"/>
                            </a:srgbClr>
                          </a:solidFill>
                          <a:latin typeface="FangSong"/>
                          <a:ea typeface="FangSong"/>
                          <a:cs typeface="FangSong"/>
                        </a:rPr>
                        <a:t>条：</a:t>
                      </a:r>
                      <a:r>
                        <a:rPr sz="1100" spc="60" dirty="0">
                          <a:solidFill>
                            <a:srgbClr val="000000">
                              <a:alpha val="100000"/>
                            </a:srgbClr>
                          </a:solidFill>
                          <a:latin typeface="Times New Roman"/>
                          <a:ea typeface="Times New Roman"/>
                          <a:cs typeface="Times New Roman"/>
                        </a:rPr>
                        <a:t>“</a:t>
                      </a:r>
                      <a:r>
                        <a:rPr sz="1100" spc="-19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钢筋混凝土构件的纵向受力钢筋的配筋率不</a:t>
                      </a:r>
                      <a:r>
                        <a:rPr sz="1100" spc="0" dirty="0">
                          <a:solidFill>
                            <a:srgbClr val="000000">
                              <a:alpha val="100000"/>
                            </a:srgbClr>
                          </a:solidFill>
                          <a:latin typeface="FangSong"/>
                          <a:ea typeface="FangSong"/>
                          <a:cs typeface="FangSong"/>
                        </a:rPr>
                        <a:t>  </a:t>
                      </a:r>
                      <a:r>
                        <a:rPr sz="1100" spc="70" dirty="0">
                          <a:solidFill>
                            <a:srgbClr val="000000">
                              <a:alpha val="100000"/>
                            </a:srgbClr>
                          </a:solidFill>
                          <a:latin typeface="FangSong"/>
                          <a:ea typeface="FangSong"/>
                          <a:cs typeface="FangSong"/>
                        </a:rPr>
                        <a:t>应小于表</a:t>
                      </a:r>
                      <a:r>
                        <a:rPr sz="1100" spc="70" dirty="0">
                          <a:solidFill>
                            <a:srgbClr val="000000">
                              <a:alpha val="100000"/>
                            </a:srgbClr>
                          </a:solidFill>
                          <a:latin typeface="Times New Roman"/>
                          <a:ea typeface="Times New Roman"/>
                          <a:cs typeface="Times New Roman"/>
                        </a:rPr>
                        <a:t>9.5.</a:t>
                      </a:r>
                      <a:r>
                        <a:rPr sz="1100" spc="1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Times New Roman"/>
                          <a:ea typeface="Times New Roman"/>
                          <a:cs typeface="Times New Roman"/>
                        </a:rPr>
                        <a:t>1</a:t>
                      </a:r>
                      <a:r>
                        <a:rPr sz="1100" spc="70" dirty="0">
                          <a:solidFill>
                            <a:srgbClr val="000000">
                              <a:alpha val="100000"/>
                            </a:srgbClr>
                          </a:solidFill>
                          <a:latin typeface="FangSong"/>
                          <a:ea typeface="FangSong"/>
                          <a:cs typeface="FangSong"/>
                        </a:rPr>
                        <a:t>规定的数值。</a:t>
                      </a:r>
                      <a:r>
                        <a:rPr sz="1100" spc="70" dirty="0">
                          <a:solidFill>
                            <a:srgbClr val="000000">
                              <a:alpha val="100000"/>
                            </a:srgbClr>
                          </a:solidFill>
                          <a:latin typeface="Times New Roman"/>
                          <a:ea typeface="Times New Roman"/>
                          <a:cs typeface="Times New Roman"/>
                        </a:rPr>
                        <a:t>”</a:t>
                      </a:r>
                      <a:endParaRPr lang="Times New Roman" altLang="Times New Roman" sz="1100" dirty="0"/>
                    </a:p>
                    <a:p>
                      <a:pPr algn="l" rtl="0" eaLnBrk="0">
                        <a:lnSpc>
                          <a:spcPct val="111000"/>
                        </a:lnSpc>
                        <a:tabLst/>
                      </a:pPr>
                      <a:endParaRPr lang="Arial" altLang="Arial" sz="300" dirty="0"/>
                    </a:p>
                    <a:p>
                      <a:pPr marL="81570" indent="4114" algn="l" rtl="0" eaLnBrk="0">
                        <a:lnSpc>
                          <a:spcPct val="120000"/>
                        </a:lnSpc>
                        <a:spcBef>
                          <a:spcPts val="3"/>
                        </a:spcBef>
                        <a:tabLst/>
                      </a:pPr>
                      <a:r>
                        <a:rPr sz="1100" spc="70" dirty="0">
                          <a:solidFill>
                            <a:srgbClr val="000000">
                              <a:alpha val="100000"/>
                            </a:srgbClr>
                          </a:solidFill>
                          <a:latin typeface="FangSong"/>
                          <a:ea typeface="FangSong"/>
                          <a:cs typeface="FangSong"/>
                        </a:rPr>
                        <a:t>第</a:t>
                      </a:r>
                      <a:r>
                        <a:rPr sz="1100" spc="70" dirty="0">
                          <a:solidFill>
                            <a:srgbClr val="000000">
                              <a:alpha val="100000"/>
                            </a:srgbClr>
                          </a:solidFill>
                          <a:latin typeface="Times New Roman"/>
                          <a:ea typeface="Times New Roman"/>
                          <a:cs typeface="Times New Roman"/>
                        </a:rPr>
                        <a:t>9.6.6</a:t>
                      </a:r>
                      <a:r>
                        <a:rPr sz="1100" spc="8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条：</a:t>
                      </a:r>
                      <a:r>
                        <a:rPr sz="1100" spc="-42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a:t>
                      </a:r>
                      <a:r>
                        <a:rPr sz="1100" spc="-16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预制构件的吊环必须采用</a:t>
                      </a:r>
                      <a:r>
                        <a:rPr sz="1100" spc="70" dirty="0">
                          <a:solidFill>
                            <a:srgbClr val="000000">
                              <a:alpha val="100000"/>
                            </a:srgbClr>
                          </a:solidFill>
                          <a:latin typeface="Times New Roman"/>
                          <a:ea typeface="Times New Roman"/>
                          <a:cs typeface="Times New Roman"/>
                        </a:rPr>
                        <a:t>HPB235</a:t>
                      </a:r>
                      <a:r>
                        <a:rPr sz="1100" spc="70" dirty="0">
                          <a:solidFill>
                            <a:srgbClr val="000000">
                              <a:alpha val="100000"/>
                            </a:srgbClr>
                          </a:solidFill>
                          <a:latin typeface="FangSong"/>
                          <a:ea typeface="FangSong"/>
                          <a:cs typeface="FangSong"/>
                        </a:rPr>
                        <a:t>级钢筋制</a:t>
                      </a:r>
                      <a:r>
                        <a:rPr sz="1100" spc="0" dirty="0">
                          <a:solidFill>
                            <a:srgbClr val="000000">
                              <a:alpha val="100000"/>
                            </a:srgbClr>
                          </a:solidFill>
                          <a:latin typeface="FangSong"/>
                          <a:ea typeface="FangSong"/>
                          <a:cs typeface="FangSong"/>
                        </a:rPr>
                        <a:t>  </a:t>
                      </a:r>
                      <a:r>
                        <a:rPr sz="1100" spc="100" dirty="0">
                          <a:solidFill>
                            <a:srgbClr val="000000">
                              <a:alpha val="100000"/>
                            </a:srgbClr>
                          </a:solidFill>
                          <a:latin typeface="FangSong"/>
                          <a:ea typeface="FangSong"/>
                          <a:cs typeface="FangSong"/>
                        </a:rPr>
                        <a:t>作，严禁采用冷加工钢筋。</a:t>
                      </a:r>
                      <a:r>
                        <a:rPr sz="1100" spc="10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sp>
        <p:nvSpPr>
          <p:cNvPr id="35" name="textbox 35"/>
          <p:cNvSpPr/>
          <p:nvPr/>
        </p:nvSpPr>
        <p:spPr>
          <a:xfrm>
            <a:off x="1520119" y="547540"/>
            <a:ext cx="2408554" cy="178435"/>
          </a:xfrm>
          <a:prstGeom prst="rect">
            <a:avLst/>
          </a:prstGeom>
        </p:spPr>
        <p:txBody>
          <a:bodyPr vert="horz" wrap="square" lIns="0" tIns="0" rIns="0" bIns="0"/>
          <a:lstStyle/>
          <a:p>
            <a:pPr algn="l" rtl="0" eaLnBrk="0">
              <a:lnSpc>
                <a:spcPct val="86660"/>
              </a:lnSpc>
              <a:tabLst/>
            </a:pPr>
            <a:endParaRPr lang="Arial" altLang="Arial" sz="100" dirty="0"/>
          </a:p>
          <a:p>
            <a:pPr indent="12700" algn="l" rtl="0" eaLnBrk="0">
              <a:lnSpc>
                <a:spcPct val="100000"/>
              </a:lnSpc>
              <a:tabLst/>
            </a:pPr>
            <a:r>
              <a:rPr sz="1000" spc="40" dirty="0">
                <a:solidFill>
                  <a:srgbClr val="000000">
                    <a:alpha val="100000"/>
                  </a:srgbClr>
                </a:solidFill>
                <a:latin typeface="KaiTi"/>
                <a:ea typeface="KaiTi"/>
                <a:cs typeface="KaiTi"/>
              </a:rPr>
              <a:t>旺浩家庭农场棚间生产道路项目设计说明</a:t>
            </a:r>
            <a:endParaRPr lang="KaiTi" altLang="KaiTi" sz="1000" dirty="0"/>
          </a:p>
        </p:txBody>
      </p:sp>
      <p:sp>
        <p:nvSpPr>
          <p:cNvPr id="36" name="textbox 36"/>
          <p:cNvSpPr/>
          <p:nvPr/>
        </p:nvSpPr>
        <p:spPr>
          <a:xfrm>
            <a:off x="8519321" y="547540"/>
            <a:ext cx="2143760" cy="179070"/>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207"/>
              </a:lnSpc>
              <a:tabLst/>
            </a:pPr>
            <a:r>
              <a:rPr sz="1000" spc="40" dirty="0">
                <a:solidFill>
                  <a:srgbClr val="000000">
                    <a:alpha val="100000"/>
                  </a:srgbClr>
                </a:solidFill>
                <a:latin typeface="KaiTi"/>
                <a:ea typeface="KaiTi"/>
                <a:cs typeface="KaiTi"/>
              </a:rPr>
              <a:t>南通市水利勘测设计研究院有限公司</a:t>
            </a:r>
            <a:endParaRPr lang="KaiTi" altLang="KaiTi" sz="1000" dirty="0"/>
          </a:p>
        </p:txBody>
      </p:sp>
      <p:sp>
        <p:nvSpPr>
          <p:cNvPr id="37" name="path"/>
          <p:cNvSpPr/>
          <p:nvPr/>
        </p:nvSpPr>
        <p:spPr>
          <a:xfrm>
            <a:off x="916305" y="725805"/>
            <a:ext cx="13293089" cy="9143"/>
          </a:xfrm>
          <a:custGeom>
            <a:avLst/>
            <a:gdLst/>
            <a:ahLst/>
            <a:cxnLst/>
            <a:rect l="0" t="0" r="0" b="0"/>
            <a:pathLst>
              <a:path w="20933" h="14">
                <a:moveTo>
                  <a:pt x="0" y="0"/>
                </a:moveTo>
                <a:lnTo>
                  <a:pt x="20933" y="0"/>
                </a:lnTo>
                <a:lnTo>
                  <a:pt x="20933" y="14"/>
                </a:lnTo>
                <a:lnTo>
                  <a:pt x="0" y="14"/>
                </a:lnTo>
                <a:lnTo>
                  <a:pt x="0" y="0"/>
                </a:lnTo>
                <a:close/>
              </a:path>
            </a:pathLst>
          </a:custGeom>
          <a:solidFill>
            <a:srgbClr val="000000">
              <a:alpha val="100000"/>
            </a:srgbClr>
          </a:solidFill>
          <a:ln cap="flat">
            <a:miter lim="0"/>
            <a:noFill/>
            <a:prstDash val="solid"/>
          </a:ln>
        </p:spPr>
        <p:txBody>
          <a:bodyPr rtlCol="0"/>
          <a:lstStyle/>
          <a:p>
            <a:pPr algn="ctr"/>
            <a:endParaRPr lang="zh-CN" altLang="en-US"/>
          </a:p>
        </p:txBody>
      </p:sp>
      <p:sp>
        <p:nvSpPr>
          <p:cNvPr id="38" name="textbox 38"/>
          <p:cNvSpPr/>
          <p:nvPr/>
        </p:nvSpPr>
        <p:spPr>
          <a:xfrm>
            <a:off x="7581912" y="9914952"/>
            <a:ext cx="273050" cy="161925"/>
          </a:xfrm>
          <a:prstGeom prst="rect">
            <a:avLst/>
          </a:prstGeom>
        </p:spPr>
        <p:txBody>
          <a:bodyPr vert="horz" wrap="square" lIns="0" tIns="0" rIns="0" bIns="0"/>
          <a:lstStyle/>
          <a:p>
            <a:pPr algn="l" rtl="0" eaLnBrk="0">
              <a:lnSpc>
                <a:spcPct val="84663"/>
              </a:lnSpc>
              <a:tabLst/>
            </a:pPr>
            <a:endParaRPr lang="Arial" altLang="Arial" sz="100" dirty="0"/>
          </a:p>
          <a:p>
            <a:pPr indent="12700" algn="l" rtl="0" eaLnBrk="0">
              <a:lnSpc>
                <a:spcPct val="81000"/>
              </a:lnSpc>
              <a:tabLst/>
            </a:pPr>
            <a:r>
              <a:rPr sz="1100" spc="-10" dirty="0">
                <a:solidFill>
                  <a:srgbClr val="000000">
                    <a:alpha val="100000"/>
                  </a:srgbClr>
                </a:solidFill>
                <a:latin typeface="Times New Roman"/>
                <a:ea typeface="Times New Roman"/>
                <a:cs typeface="Times New Roman"/>
              </a:rPr>
              <a:t>-</a:t>
            </a:r>
            <a:r>
              <a:rPr sz="1100" spc="8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5</a:t>
            </a:r>
            <a:r>
              <a:rPr sz="1100" spc="7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a:t>
            </a:r>
            <a:endParaRPr lang="Times New Roman" altLang="Times New Roman" sz="11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table 39"/>
          <p:cNvGraphicFramePr>
            <a:graphicFrameLocks noGrp="1"/>
          </p:cNvGraphicFramePr>
          <p:nvPr/>
        </p:nvGraphicFramePr>
        <p:xfrm>
          <a:off x="838581" y="1141094"/>
          <a:ext cx="6475094" cy="8346440"/>
        </p:xfrm>
        <a:graphic>
          <a:graphicData uri="http://schemas.openxmlformats.org/drawingml/2006/table">
            <a:tbl>
              <a:tblPr/>
              <a:tblGrid>
                <a:gridCol w="725805"/>
                <a:gridCol w="1906270"/>
                <a:gridCol w="3843020"/>
              </a:tblGrid>
              <a:tr h="250825">
                <a:tc>
                  <a:txBody>
                    <a:bodyPr/>
                    <a:lstStyle/>
                    <a:p>
                      <a:pPr algn="l" rtl="0" eaLnBrk="0">
                        <a:lnSpc>
                          <a:spcPct val="138000"/>
                        </a:lnSpc>
                        <a:tabLst/>
                      </a:pPr>
                      <a:endParaRPr lang="Arial" altLang="Arial" sz="200" dirty="0"/>
                    </a:p>
                    <a:p>
                      <a:pPr indent="240791" algn="l" rtl="0" eaLnBrk="0">
                        <a:lnSpc>
                          <a:spcPts val="1379"/>
                        </a:lnSpc>
                        <a:spcBef>
                          <a:spcPts val="2"/>
                        </a:spcBef>
                        <a:tabLst/>
                      </a:pPr>
                      <a:r>
                        <a:rPr sz="1100" spc="50" dirty="0">
                          <a:solidFill>
                            <a:srgbClr val="000000">
                              <a:alpha val="100000"/>
                            </a:srgbClr>
                          </a:solidFill>
                          <a:latin typeface="FangSong"/>
                          <a:ea typeface="FangSong"/>
                          <a:cs typeface="FangSong"/>
                        </a:rPr>
                        <a:t>项目</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8000"/>
                        </a:lnSpc>
                        <a:tabLst/>
                      </a:pPr>
                      <a:endParaRPr lang="Arial" altLang="Arial" sz="200" dirty="0"/>
                    </a:p>
                    <a:p>
                      <a:pPr indent="587578" algn="l" rtl="0" eaLnBrk="0">
                        <a:lnSpc>
                          <a:spcPts val="1358"/>
                        </a:lnSpc>
                        <a:spcBef>
                          <a:spcPts val="2"/>
                        </a:spcBef>
                        <a:tabLst/>
                      </a:pPr>
                      <a:r>
                        <a:rPr sz="1100" spc="80" dirty="0">
                          <a:solidFill>
                            <a:srgbClr val="000000">
                              <a:alpha val="100000"/>
                            </a:srgbClr>
                          </a:solidFill>
                          <a:latin typeface="FangSong"/>
                          <a:ea typeface="FangSong"/>
                          <a:cs typeface="FangSong"/>
                        </a:rPr>
                        <a:t>强制性条文规定</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8000"/>
                        </a:lnSpc>
                        <a:tabLst/>
                      </a:pPr>
                      <a:endParaRPr lang="Arial" altLang="Arial" sz="200" dirty="0"/>
                    </a:p>
                    <a:p>
                      <a:pPr indent="382854" algn="l" rtl="0" eaLnBrk="0">
                        <a:lnSpc>
                          <a:spcPts val="1371"/>
                        </a:lnSpc>
                        <a:spcBef>
                          <a:spcPts val="2"/>
                        </a:spcBef>
                        <a:tabLst/>
                      </a:pPr>
                      <a:r>
                        <a:rPr sz="1100" spc="80" dirty="0">
                          <a:solidFill>
                            <a:srgbClr val="000000">
                              <a:alpha val="100000"/>
                            </a:srgbClr>
                          </a:solidFill>
                          <a:latin typeface="FangSong"/>
                          <a:ea typeface="FangSong"/>
                          <a:cs typeface="FangSong"/>
                        </a:rPr>
                        <a:t>标准序号</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692784">
                <a:tc rowSpan="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9000"/>
                        </a:lnSpc>
                        <a:tabLst/>
                      </a:pPr>
                      <a:endParaRPr lang="Arial" altLang="Arial" sz="200" dirty="0"/>
                    </a:p>
                    <a:p>
                      <a:pPr marL="78054" indent="7010" algn="l" rtl="0" eaLnBrk="0">
                        <a:lnSpc>
                          <a:spcPct val="125000"/>
                        </a:lnSpc>
                        <a:spcBef>
                          <a:spcPts val="2"/>
                        </a:spcBef>
                        <a:tabLst/>
                      </a:pPr>
                      <a:r>
                        <a:rPr sz="1100" spc="60" dirty="0">
                          <a:solidFill>
                            <a:srgbClr val="000000">
                              <a:alpha val="100000"/>
                            </a:srgbClr>
                          </a:solidFill>
                          <a:latin typeface="FangSong"/>
                          <a:ea typeface="FangSong"/>
                          <a:cs typeface="FangSong"/>
                        </a:rPr>
                        <a:t>第</a:t>
                      </a:r>
                      <a:r>
                        <a:rPr sz="1100" spc="60" dirty="0">
                          <a:solidFill>
                            <a:srgbClr val="000000">
                              <a:alpha val="100000"/>
                            </a:srgbClr>
                          </a:solidFill>
                          <a:latin typeface="Times New Roman"/>
                          <a:ea typeface="Times New Roman"/>
                          <a:cs typeface="Times New Roman"/>
                        </a:rPr>
                        <a:t>9.6.7</a:t>
                      </a:r>
                      <a:r>
                        <a:rPr sz="1100" spc="60" dirty="0">
                          <a:solidFill>
                            <a:srgbClr val="000000">
                              <a:alpha val="100000"/>
                            </a:srgbClr>
                          </a:solidFill>
                          <a:latin typeface="FangSong"/>
                          <a:ea typeface="FangSong"/>
                          <a:cs typeface="FangSong"/>
                        </a:rPr>
                        <a:t>条：</a:t>
                      </a:r>
                      <a:r>
                        <a:rPr sz="1100" spc="60" dirty="0">
                          <a:solidFill>
                            <a:srgbClr val="000000">
                              <a:alpha val="100000"/>
                            </a:srgbClr>
                          </a:solidFill>
                          <a:latin typeface="Times New Roman"/>
                          <a:ea typeface="Times New Roman"/>
                          <a:cs typeface="Times New Roman"/>
                        </a:rPr>
                        <a:t>“</a:t>
                      </a:r>
                      <a:r>
                        <a:rPr sz="1100" spc="-17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预埋件的锚筋应采用</a:t>
                      </a:r>
                      <a:r>
                        <a:rPr sz="1100" spc="60" dirty="0">
                          <a:solidFill>
                            <a:srgbClr val="000000">
                              <a:alpha val="100000"/>
                            </a:srgbClr>
                          </a:solidFill>
                          <a:latin typeface="Times New Roman"/>
                          <a:ea typeface="Times New Roman"/>
                          <a:cs typeface="Times New Roman"/>
                        </a:rPr>
                        <a:t>HPB235</a:t>
                      </a:r>
                      <a:r>
                        <a:rPr sz="1100" spc="60" dirty="0">
                          <a:solidFill>
                            <a:srgbClr val="000000">
                              <a:alpha val="100000"/>
                            </a:srgbClr>
                          </a:solidFill>
                          <a:latin typeface="FangSong"/>
                          <a:ea typeface="FangSong"/>
                          <a:cs typeface="FangSong"/>
                        </a:rPr>
                        <a:t>级、</a:t>
                      </a:r>
                      <a:r>
                        <a:rPr sz="1100" spc="60" dirty="0">
                          <a:solidFill>
                            <a:srgbClr val="000000">
                              <a:alpha val="100000"/>
                            </a:srgbClr>
                          </a:solidFill>
                          <a:latin typeface="Times New Roman"/>
                          <a:ea typeface="Times New Roman"/>
                          <a:cs typeface="Times New Roman"/>
                        </a:rPr>
                        <a:t>HRB335</a:t>
                      </a:r>
                      <a:r>
                        <a:rPr sz="1100" spc="60" dirty="0">
                          <a:solidFill>
                            <a:srgbClr val="000000">
                              <a:alpha val="100000"/>
                            </a:srgbClr>
                          </a:solidFill>
                          <a:latin typeface="FangSong"/>
                          <a:ea typeface="FangSong"/>
                          <a:cs typeface="FangSong"/>
                        </a:rPr>
                        <a:t>级</a:t>
                      </a:r>
                      <a:r>
                        <a:rPr sz="1100" spc="0" dirty="0">
                          <a:solidFill>
                            <a:srgbClr val="000000">
                              <a:alpha val="100000"/>
                            </a:srgbClr>
                          </a:solidFill>
                          <a:latin typeface="FangSong"/>
                          <a:ea typeface="FangSong"/>
                          <a:cs typeface="FangSong"/>
                        </a:rPr>
                        <a:t>  </a:t>
                      </a:r>
                      <a:r>
                        <a:rPr sz="1100" spc="70" dirty="0">
                          <a:solidFill>
                            <a:srgbClr val="000000">
                              <a:alpha val="100000"/>
                            </a:srgbClr>
                          </a:solidFill>
                          <a:latin typeface="FangSong"/>
                          <a:ea typeface="FangSong"/>
                          <a:cs typeface="FangSong"/>
                        </a:rPr>
                        <a:t>或</a:t>
                      </a:r>
                      <a:r>
                        <a:rPr sz="1100" spc="70" dirty="0">
                          <a:solidFill>
                            <a:srgbClr val="000000">
                              <a:alpha val="100000"/>
                            </a:srgbClr>
                          </a:solidFill>
                          <a:latin typeface="Times New Roman"/>
                          <a:ea typeface="Times New Roman"/>
                          <a:cs typeface="Times New Roman"/>
                        </a:rPr>
                        <a:t>HRB400</a:t>
                      </a:r>
                      <a:r>
                        <a:rPr sz="1100" spc="70" dirty="0">
                          <a:solidFill>
                            <a:srgbClr val="000000">
                              <a:alpha val="100000"/>
                            </a:srgbClr>
                          </a:solidFill>
                          <a:latin typeface="FangSong"/>
                          <a:ea typeface="FangSong"/>
                          <a:cs typeface="FangSong"/>
                        </a:rPr>
                        <a:t>级钢筋，严禁采用冷加工钢筋。锚筋采用光圆</a:t>
                      </a:r>
                      <a:r>
                        <a:rPr sz="1100" spc="60" dirty="0">
                          <a:solidFill>
                            <a:srgbClr val="000000">
                              <a:alpha val="100000"/>
                            </a:srgbClr>
                          </a:solidFill>
                          <a:latin typeface="FangSong"/>
                          <a:ea typeface="FangSong"/>
                          <a:cs typeface="FangSong"/>
                        </a:rPr>
                        <a:t>  </a:t>
                      </a:r>
                      <a:r>
                        <a:rPr sz="1100" spc="100" dirty="0">
                          <a:solidFill>
                            <a:srgbClr val="000000">
                              <a:alpha val="100000"/>
                            </a:srgbClr>
                          </a:solidFill>
                          <a:latin typeface="FangSong"/>
                          <a:ea typeface="FangSong"/>
                          <a:cs typeface="FangSong"/>
                        </a:rPr>
                        <a:t>钢筋时，端部应加弯钩。</a:t>
                      </a:r>
                      <a:r>
                        <a:rPr sz="1100" spc="10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921385">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77000"/>
                        </a:lnSpc>
                        <a:tabLst/>
                      </a:pPr>
                      <a:endParaRPr lang="Arial" altLang="Arial" sz="1000" dirty="0"/>
                    </a:p>
                    <a:p>
                      <a:pPr algn="l" rtl="0" eaLnBrk="0">
                        <a:lnSpc>
                          <a:spcPct val="6175"/>
                        </a:lnSpc>
                        <a:tabLst/>
                      </a:pPr>
                      <a:endParaRPr lang="Arial" altLang="Arial" sz="100" dirty="0"/>
                    </a:p>
                    <a:p>
                      <a:pPr indent="198196" algn="l" rtl="0" eaLnBrk="0">
                        <a:lnSpc>
                          <a:spcPts val="1371"/>
                        </a:lnSpc>
                        <a:tabLst/>
                      </a:pPr>
                      <a:r>
                        <a:rPr sz="1100" spc="30" dirty="0">
                          <a:solidFill>
                            <a:srgbClr val="000000">
                              <a:alpha val="100000"/>
                            </a:srgbClr>
                          </a:solidFill>
                          <a:latin typeface="FangSong"/>
                          <a:ea typeface="FangSong"/>
                          <a:cs typeface="FangSong"/>
                        </a:rPr>
                        <a:t>《水工挡土墙设计规范》</a:t>
                      </a:r>
                      <a:endParaRPr lang="FangSong" altLang="FangSong" sz="1100" dirty="0"/>
                    </a:p>
                    <a:p>
                      <a:pPr algn="l" rtl="0" eaLnBrk="0">
                        <a:lnSpc>
                          <a:spcPct val="115000"/>
                        </a:lnSpc>
                        <a:tabLst/>
                      </a:pPr>
                      <a:endParaRPr lang="Arial" altLang="Arial" sz="300" dirty="0"/>
                    </a:p>
                    <a:p>
                      <a:pPr indent="506501" algn="l" rtl="0" eaLnBrk="0">
                        <a:lnSpc>
                          <a:spcPts val="1452"/>
                        </a:lnSpc>
                        <a:spcBef>
                          <a:spcPts val="3"/>
                        </a:spcBef>
                        <a:tabLst/>
                      </a:pPr>
                      <a:r>
                        <a:rPr sz="1100" spc="-10" dirty="0">
                          <a:solidFill>
                            <a:srgbClr val="000000">
                              <a:alpha val="100000"/>
                            </a:srgbClr>
                          </a:solidFill>
                          <a:latin typeface="FangSong"/>
                          <a:ea typeface="FangSong"/>
                          <a:cs typeface="FangSong"/>
                        </a:rPr>
                        <a:t>（</a:t>
                      </a:r>
                      <a:r>
                        <a:rPr sz="1100" spc="-10" dirty="0">
                          <a:solidFill>
                            <a:srgbClr val="000000">
                              <a:alpha val="100000"/>
                            </a:srgbClr>
                          </a:solidFill>
                          <a:latin typeface="Times New Roman"/>
                          <a:ea typeface="Times New Roman"/>
                          <a:cs typeface="Times New Roman"/>
                        </a:rPr>
                        <a:t>SL379-2007</a:t>
                      </a:r>
                      <a:r>
                        <a:rPr sz="1100" spc="-1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9000"/>
                        </a:lnSpc>
                        <a:tabLst/>
                      </a:pPr>
                      <a:endParaRPr lang="Arial" altLang="Arial" sz="200" dirty="0"/>
                    </a:p>
                    <a:p>
                      <a:pPr marL="78511" indent="6553" algn="l" rtl="0" eaLnBrk="0">
                        <a:lnSpc>
                          <a:spcPct val="120000"/>
                        </a:lnSpc>
                        <a:spcBef>
                          <a:spcPts val="1"/>
                        </a:spcBef>
                        <a:tabLst/>
                      </a:pPr>
                      <a:r>
                        <a:rPr sz="1100" spc="80" dirty="0">
                          <a:solidFill>
                            <a:srgbClr val="000000">
                              <a:alpha val="100000"/>
                            </a:srgbClr>
                          </a:solidFill>
                          <a:latin typeface="FangSong"/>
                          <a:ea typeface="FangSong"/>
                          <a:cs typeface="FangSong"/>
                        </a:rPr>
                        <a:t>第</a:t>
                      </a:r>
                      <a:r>
                        <a:rPr sz="1100" spc="-180" dirty="0">
                          <a:solidFill>
                            <a:srgbClr val="000000">
                              <a:alpha val="100000"/>
                            </a:srgbClr>
                          </a:solidFill>
                          <a:latin typeface="FangSong"/>
                          <a:ea typeface="FangSong"/>
                          <a:cs typeface="FangSong"/>
                        </a:rPr>
                        <a:t> </a:t>
                      </a:r>
                      <a:r>
                        <a:rPr sz="1100" spc="80" dirty="0">
                          <a:solidFill>
                            <a:srgbClr val="000000">
                              <a:alpha val="100000"/>
                            </a:srgbClr>
                          </a:solidFill>
                          <a:latin typeface="Times New Roman"/>
                          <a:ea typeface="Times New Roman"/>
                          <a:cs typeface="Times New Roman"/>
                        </a:rPr>
                        <a:t>3.2.7</a:t>
                      </a:r>
                      <a:r>
                        <a:rPr sz="1100" spc="150" dirty="0">
                          <a:solidFill>
                            <a:srgbClr val="000000">
                              <a:alpha val="100000"/>
                            </a:srgbClr>
                          </a:solidFill>
                          <a:latin typeface="Times New Roman"/>
                          <a:ea typeface="Times New Roman"/>
                          <a:cs typeface="Times New Roman"/>
                        </a:rPr>
                        <a:t> </a:t>
                      </a:r>
                      <a:r>
                        <a:rPr sz="1100" spc="80" dirty="0">
                          <a:solidFill>
                            <a:srgbClr val="000000">
                              <a:alpha val="100000"/>
                            </a:srgbClr>
                          </a:solidFill>
                          <a:latin typeface="FangSong"/>
                          <a:ea typeface="FangSong"/>
                          <a:cs typeface="FangSong"/>
                        </a:rPr>
                        <a:t>条：</a:t>
                      </a:r>
                      <a:r>
                        <a:rPr sz="1100" spc="-420" dirty="0">
                          <a:solidFill>
                            <a:srgbClr val="000000">
                              <a:alpha val="100000"/>
                            </a:srgbClr>
                          </a:solidFill>
                          <a:latin typeface="FangSong"/>
                          <a:ea typeface="FangSong"/>
                          <a:cs typeface="FangSong"/>
                        </a:rPr>
                        <a:t> </a:t>
                      </a:r>
                      <a:r>
                        <a:rPr sz="1100" spc="80" dirty="0">
                          <a:solidFill>
                            <a:srgbClr val="000000">
                              <a:alpha val="100000"/>
                            </a:srgbClr>
                          </a:solidFill>
                          <a:latin typeface="Times New Roman"/>
                          <a:ea typeface="Times New Roman"/>
                          <a:cs typeface="Times New Roman"/>
                        </a:rPr>
                        <a:t>“</a:t>
                      </a:r>
                      <a:r>
                        <a:rPr sz="1100" spc="-180" dirty="0">
                          <a:solidFill>
                            <a:srgbClr val="000000">
                              <a:alpha val="100000"/>
                            </a:srgbClr>
                          </a:solidFill>
                          <a:latin typeface="Times New Roman"/>
                          <a:ea typeface="Times New Roman"/>
                          <a:cs typeface="Times New Roman"/>
                        </a:rPr>
                        <a:t> </a:t>
                      </a:r>
                      <a:r>
                        <a:rPr sz="1100" spc="80" dirty="0">
                          <a:solidFill>
                            <a:srgbClr val="000000">
                              <a:alpha val="100000"/>
                            </a:srgbClr>
                          </a:solidFill>
                          <a:latin typeface="FangSong"/>
                          <a:ea typeface="FangSong"/>
                          <a:cs typeface="FangSong"/>
                        </a:rPr>
                        <a:t>沿挡土墙基底面的抗滑稳定安全系数不应</a:t>
                      </a:r>
                      <a:r>
                        <a:rPr sz="1100" spc="0" dirty="0">
                          <a:solidFill>
                            <a:srgbClr val="000000">
                              <a:alpha val="100000"/>
                            </a:srgbClr>
                          </a:solidFill>
                          <a:latin typeface="FangSong"/>
                          <a:ea typeface="FangSong"/>
                          <a:cs typeface="FangSong"/>
                        </a:rPr>
                        <a:t>  </a:t>
                      </a:r>
                      <a:r>
                        <a:rPr sz="1100" spc="80" dirty="0">
                          <a:solidFill>
                            <a:srgbClr val="000000">
                              <a:alpha val="100000"/>
                            </a:srgbClr>
                          </a:solidFill>
                          <a:latin typeface="FangSong"/>
                          <a:ea typeface="FangSong"/>
                          <a:cs typeface="FangSong"/>
                        </a:rPr>
                        <a:t>小于表</a:t>
                      </a:r>
                      <a:r>
                        <a:rPr sz="1100" spc="-200" dirty="0">
                          <a:solidFill>
                            <a:srgbClr val="000000">
                              <a:alpha val="100000"/>
                            </a:srgbClr>
                          </a:solidFill>
                          <a:latin typeface="FangSong"/>
                          <a:ea typeface="FangSong"/>
                          <a:cs typeface="FangSong"/>
                        </a:rPr>
                        <a:t> </a:t>
                      </a:r>
                      <a:r>
                        <a:rPr sz="1100" spc="80" dirty="0">
                          <a:solidFill>
                            <a:srgbClr val="000000">
                              <a:alpha val="100000"/>
                            </a:srgbClr>
                          </a:solidFill>
                          <a:latin typeface="Times New Roman"/>
                          <a:ea typeface="Times New Roman"/>
                          <a:cs typeface="Times New Roman"/>
                        </a:rPr>
                        <a:t>3.2.7</a:t>
                      </a:r>
                      <a:r>
                        <a:rPr sz="1100" spc="60" dirty="0">
                          <a:solidFill>
                            <a:srgbClr val="000000">
                              <a:alpha val="100000"/>
                            </a:srgbClr>
                          </a:solidFill>
                          <a:latin typeface="Times New Roman"/>
                          <a:ea typeface="Times New Roman"/>
                          <a:cs typeface="Times New Roman"/>
                        </a:rPr>
                        <a:t>  </a:t>
                      </a:r>
                      <a:r>
                        <a:rPr sz="1100" spc="80" dirty="0">
                          <a:solidFill>
                            <a:srgbClr val="000000">
                              <a:alpha val="100000"/>
                            </a:srgbClr>
                          </a:solidFill>
                          <a:latin typeface="FangSong"/>
                          <a:ea typeface="FangSong"/>
                          <a:cs typeface="FangSong"/>
                        </a:rPr>
                        <a:t>规定的允许值。</a:t>
                      </a:r>
                      <a:r>
                        <a:rPr sz="1100" spc="80" dirty="0">
                          <a:solidFill>
                            <a:srgbClr val="000000">
                              <a:alpha val="100000"/>
                            </a:srgbClr>
                          </a:solidFill>
                          <a:latin typeface="Times New Roman"/>
                          <a:ea typeface="Times New Roman"/>
                          <a:cs typeface="Times New Roman"/>
                        </a:rPr>
                        <a:t>”</a:t>
                      </a:r>
                      <a:endParaRPr lang="Times New Roman" altLang="Times New Roman" sz="1100" dirty="0"/>
                    </a:p>
                    <a:p>
                      <a:pPr algn="l" rtl="0" eaLnBrk="0">
                        <a:lnSpc>
                          <a:spcPct val="116000"/>
                        </a:lnSpc>
                        <a:tabLst/>
                      </a:pPr>
                      <a:endParaRPr lang="Arial" altLang="Arial" sz="300" dirty="0"/>
                    </a:p>
                    <a:p>
                      <a:pPr marL="78511" indent="6553" algn="l" rtl="0" eaLnBrk="0">
                        <a:lnSpc>
                          <a:spcPct val="120000"/>
                        </a:lnSpc>
                        <a:spcBef>
                          <a:spcPts val="3"/>
                        </a:spcBef>
                        <a:tabLst/>
                      </a:pPr>
                      <a:r>
                        <a:rPr sz="1100" spc="50" dirty="0">
                          <a:solidFill>
                            <a:srgbClr val="000000">
                              <a:alpha val="100000"/>
                            </a:srgbClr>
                          </a:solidFill>
                          <a:latin typeface="FangSong"/>
                          <a:ea typeface="FangSong"/>
                          <a:cs typeface="FangSong"/>
                        </a:rPr>
                        <a:t>第</a:t>
                      </a:r>
                      <a:r>
                        <a:rPr sz="1100" spc="50" dirty="0">
                          <a:solidFill>
                            <a:srgbClr val="000000">
                              <a:alpha val="100000"/>
                            </a:srgbClr>
                          </a:solidFill>
                          <a:latin typeface="FangSong"/>
                          <a:ea typeface="FangSong"/>
                          <a:cs typeface="FangSong"/>
                        </a:rPr>
                        <a:t> </a:t>
                      </a:r>
                      <a:r>
                        <a:rPr sz="1100" spc="50" dirty="0">
                          <a:solidFill>
                            <a:srgbClr val="000000">
                              <a:alpha val="100000"/>
                            </a:srgbClr>
                          </a:solidFill>
                          <a:latin typeface="Times New Roman"/>
                          <a:ea typeface="Times New Roman"/>
                          <a:cs typeface="Times New Roman"/>
                        </a:rPr>
                        <a:t>3.2.</a:t>
                      </a:r>
                      <a:r>
                        <a:rPr sz="1100" spc="-13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Times New Roman"/>
                          <a:ea typeface="Times New Roman"/>
                          <a:cs typeface="Times New Roman"/>
                        </a:rPr>
                        <a:t>12</a:t>
                      </a:r>
                      <a:r>
                        <a:rPr sz="1100" spc="12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FangSong"/>
                          <a:ea typeface="FangSong"/>
                          <a:cs typeface="FangSong"/>
                        </a:rPr>
                        <a:t>条：</a:t>
                      </a:r>
                      <a:r>
                        <a:rPr sz="1100" spc="50" dirty="0">
                          <a:solidFill>
                            <a:srgbClr val="000000">
                              <a:alpha val="100000"/>
                            </a:srgbClr>
                          </a:solidFill>
                          <a:latin typeface="Times New Roman"/>
                          <a:ea typeface="Times New Roman"/>
                          <a:cs typeface="Times New Roman"/>
                        </a:rPr>
                        <a:t>“</a:t>
                      </a:r>
                      <a:r>
                        <a:rPr sz="1100" spc="-18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FangSong"/>
                          <a:ea typeface="FangSong"/>
                          <a:cs typeface="FangSong"/>
                        </a:rPr>
                        <a:t>土质地基上挡土墙的抗倾覆安全系数不应</a:t>
                      </a:r>
                      <a:r>
                        <a:rPr sz="1100" spc="0" dirty="0">
                          <a:solidFill>
                            <a:srgbClr val="000000">
                              <a:alpha val="100000"/>
                            </a:srgbClr>
                          </a:solidFill>
                          <a:latin typeface="FangSong"/>
                          <a:ea typeface="FangSong"/>
                          <a:cs typeface="FangSong"/>
                        </a:rPr>
                        <a:t>  </a:t>
                      </a:r>
                      <a:r>
                        <a:rPr sz="1100" spc="70" dirty="0">
                          <a:solidFill>
                            <a:srgbClr val="000000">
                              <a:alpha val="100000"/>
                            </a:srgbClr>
                          </a:solidFill>
                          <a:latin typeface="FangSong"/>
                          <a:ea typeface="FangSong"/>
                          <a:cs typeface="FangSong"/>
                        </a:rPr>
                        <a:t>小于表</a:t>
                      </a:r>
                      <a:r>
                        <a:rPr sz="1100" spc="-20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3.2.</a:t>
                      </a:r>
                      <a:r>
                        <a:rPr sz="1100" spc="-14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Times New Roman"/>
                          <a:ea typeface="Times New Roman"/>
                          <a:cs typeface="Times New Roman"/>
                        </a:rPr>
                        <a:t>12</a:t>
                      </a:r>
                      <a:r>
                        <a:rPr sz="1100" spc="6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规定的允许值。</a:t>
                      </a:r>
                      <a:r>
                        <a:rPr sz="1100" spc="7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920750">
                <a:tc rowSpan="2">
                  <a:txBody>
                    <a:bodyPr/>
                    <a:lstStyle/>
                    <a:p>
                      <a:pPr algn="l" rtl="0" eaLnBrk="0">
                        <a:lnSpc>
                          <a:spcPct val="101000"/>
                        </a:lnSpc>
                        <a:tabLst/>
                      </a:pPr>
                      <a:endParaRPr lang="Arial" altLang="Arial" sz="1000" dirty="0"/>
                    </a:p>
                    <a:p>
                      <a:pPr algn="l" rtl="0" eaLnBrk="0">
                        <a:lnSpc>
                          <a:spcPct val="101000"/>
                        </a:lnSpc>
                        <a:tabLst/>
                      </a:pPr>
                      <a:endParaRPr lang="Arial" altLang="Arial" sz="1000" dirty="0"/>
                    </a:p>
                    <a:p>
                      <a:pPr algn="l" rtl="0" eaLnBrk="0">
                        <a:lnSpc>
                          <a:spcPct val="101000"/>
                        </a:lnSpc>
                        <a:tabLst/>
                      </a:pPr>
                      <a:endParaRPr lang="Arial" altLang="Arial" sz="1000" dirty="0"/>
                    </a:p>
                    <a:p>
                      <a:pPr algn="l" rtl="0" eaLnBrk="0">
                        <a:lnSpc>
                          <a:spcPct val="101000"/>
                        </a:lnSpc>
                        <a:tabLst/>
                      </a:pPr>
                      <a:endParaRPr lang="Arial" altLang="Arial" sz="1000" dirty="0"/>
                    </a:p>
                    <a:p>
                      <a:pPr indent="96926" algn="l" rtl="0" eaLnBrk="0">
                        <a:lnSpc>
                          <a:spcPts val="1384"/>
                        </a:lnSpc>
                        <a:spcBef>
                          <a:spcPts val="1"/>
                        </a:spcBef>
                        <a:tabLst/>
                      </a:pPr>
                      <a:r>
                        <a:rPr sz="1100" spc="40" dirty="0">
                          <a:solidFill>
                            <a:srgbClr val="000000">
                              <a:alpha val="100000"/>
                            </a:srgbClr>
                          </a:solidFill>
                          <a:latin typeface="Times New Roman"/>
                          <a:ea typeface="Times New Roman"/>
                          <a:cs typeface="Times New Roman"/>
                        </a:rPr>
                        <a:t>4-4</a:t>
                      </a:r>
                      <a:r>
                        <a:rPr sz="1100" spc="130" dirty="0">
                          <a:solidFill>
                            <a:srgbClr val="000000">
                              <a:alpha val="100000"/>
                            </a:srgbClr>
                          </a:solidFill>
                          <a:latin typeface="Times New Roman"/>
                          <a:ea typeface="Times New Roman"/>
                          <a:cs typeface="Times New Roman"/>
                        </a:rPr>
                        <a:t> </a:t>
                      </a:r>
                      <a:r>
                        <a:rPr sz="1100" spc="40" dirty="0">
                          <a:solidFill>
                            <a:srgbClr val="000000">
                              <a:alpha val="100000"/>
                            </a:srgbClr>
                          </a:solidFill>
                          <a:latin typeface="FangSong"/>
                          <a:ea typeface="FangSong"/>
                          <a:cs typeface="FangSong"/>
                        </a:rPr>
                        <a:t>抗震</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4000"/>
                        </a:lnSpc>
                        <a:tabLst/>
                      </a:pPr>
                      <a:endParaRPr lang="Arial" altLang="Arial" sz="1000" dirty="0"/>
                    </a:p>
                    <a:p>
                      <a:pPr marL="286283" indent="-88087" algn="l" rtl="0" eaLnBrk="0">
                        <a:lnSpc>
                          <a:spcPct val="141000"/>
                        </a:lnSpc>
                        <a:spcBef>
                          <a:spcPts val="1"/>
                        </a:spcBef>
                        <a:tabLst/>
                      </a:pPr>
                      <a:r>
                        <a:rPr sz="1100" spc="40" dirty="0">
                          <a:solidFill>
                            <a:srgbClr val="000000">
                              <a:alpha val="100000"/>
                            </a:srgbClr>
                          </a:solidFill>
                          <a:latin typeface="FangSong"/>
                          <a:ea typeface="FangSong"/>
                          <a:cs typeface="FangSong"/>
                        </a:rPr>
                        <a:t>《水工混凝土结构设计规</a:t>
                      </a:r>
                      <a:r>
                        <a:rPr sz="1100" spc="0" dirty="0">
                          <a:solidFill>
                            <a:srgbClr val="000000">
                              <a:alpha val="100000"/>
                            </a:srgbClr>
                          </a:solidFill>
                          <a:latin typeface="FangSong"/>
                          <a:ea typeface="FangSong"/>
                          <a:cs typeface="FangSong"/>
                        </a:rPr>
                        <a:t>  </a:t>
                      </a:r>
                      <a:r>
                        <a:rPr sz="1100" spc="-20" dirty="0">
                          <a:solidFill>
                            <a:srgbClr val="000000">
                              <a:alpha val="100000"/>
                            </a:srgbClr>
                          </a:solidFill>
                          <a:latin typeface="FangSong"/>
                          <a:ea typeface="FangSong"/>
                          <a:cs typeface="FangSong"/>
                        </a:rPr>
                        <a:t>范》</a:t>
                      </a:r>
                      <a:r>
                        <a:rPr sz="1100" spc="120" dirty="0">
                          <a:solidFill>
                            <a:srgbClr val="000000">
                              <a:alpha val="100000"/>
                            </a:srgbClr>
                          </a:solidFill>
                          <a:latin typeface="FangSong"/>
                          <a:ea typeface="FangSong"/>
                          <a:cs typeface="FangSong"/>
                        </a:rPr>
                        <a:t> </a:t>
                      </a:r>
                      <a:r>
                        <a:rPr sz="1100" spc="-20" dirty="0">
                          <a:solidFill>
                            <a:srgbClr val="000000">
                              <a:alpha val="100000"/>
                            </a:srgbClr>
                          </a:solidFill>
                          <a:latin typeface="FangSong"/>
                          <a:ea typeface="FangSong"/>
                          <a:cs typeface="FangSong"/>
                        </a:rPr>
                        <a:t>（</a:t>
                      </a:r>
                      <a:r>
                        <a:rPr sz="1100" spc="-300" dirty="0">
                          <a:solidFill>
                            <a:srgbClr val="000000">
                              <a:alpha val="100000"/>
                            </a:srgbClr>
                          </a:solidFill>
                          <a:latin typeface="FangSong"/>
                          <a:ea typeface="FangSong"/>
                          <a:cs typeface="FangSong"/>
                        </a:rPr>
                        <a:t> </a:t>
                      </a:r>
                      <a:r>
                        <a:rPr sz="1100" spc="-20" dirty="0">
                          <a:solidFill>
                            <a:srgbClr val="000000">
                              <a:alpha val="100000"/>
                            </a:srgbClr>
                          </a:solidFill>
                          <a:latin typeface="Times New Roman"/>
                          <a:ea typeface="Times New Roman"/>
                          <a:cs typeface="Times New Roman"/>
                        </a:rPr>
                        <a:t>SL191-2008</a:t>
                      </a:r>
                      <a:r>
                        <a:rPr sz="1100" spc="-2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5000"/>
                        </a:lnSpc>
                        <a:tabLst/>
                      </a:pPr>
                      <a:endParaRPr lang="Arial" altLang="Arial" sz="200" dirty="0"/>
                    </a:p>
                    <a:p>
                      <a:pPr marL="78511" indent="6553" algn="l" rtl="0" eaLnBrk="0">
                        <a:lnSpc>
                          <a:spcPct val="128000"/>
                        </a:lnSpc>
                        <a:spcBef>
                          <a:spcPts val="2"/>
                        </a:spcBef>
                        <a:tabLst/>
                      </a:pPr>
                      <a:r>
                        <a:rPr sz="1100" spc="30" dirty="0">
                          <a:solidFill>
                            <a:srgbClr val="000000">
                              <a:alpha val="100000"/>
                            </a:srgbClr>
                          </a:solidFill>
                          <a:latin typeface="FangSong"/>
                          <a:ea typeface="FangSong"/>
                          <a:cs typeface="FangSong"/>
                        </a:rPr>
                        <a:t>第</a:t>
                      </a:r>
                      <a:r>
                        <a:rPr sz="1100" spc="110" dirty="0">
                          <a:solidFill>
                            <a:srgbClr val="000000">
                              <a:alpha val="100000"/>
                            </a:srgbClr>
                          </a:solidFill>
                          <a:latin typeface="FangSong"/>
                          <a:ea typeface="FangSong"/>
                          <a:cs typeface="FangSong"/>
                        </a:rPr>
                        <a:t> </a:t>
                      </a:r>
                      <a:r>
                        <a:rPr sz="1100" spc="30" dirty="0">
                          <a:solidFill>
                            <a:srgbClr val="000000">
                              <a:alpha val="100000"/>
                            </a:srgbClr>
                          </a:solidFill>
                          <a:latin typeface="Times New Roman"/>
                          <a:ea typeface="Times New Roman"/>
                          <a:cs typeface="Times New Roman"/>
                        </a:rPr>
                        <a:t>13.</a:t>
                      </a:r>
                      <a:r>
                        <a:rPr sz="1100" spc="-130" dirty="0">
                          <a:solidFill>
                            <a:srgbClr val="000000">
                              <a:alpha val="100000"/>
                            </a:srgbClr>
                          </a:solidFill>
                          <a:latin typeface="Times New Roman"/>
                          <a:ea typeface="Times New Roman"/>
                          <a:cs typeface="Times New Roman"/>
                        </a:rPr>
                        <a:t> </a:t>
                      </a:r>
                      <a:r>
                        <a:rPr sz="1100" spc="30" dirty="0">
                          <a:solidFill>
                            <a:srgbClr val="000000">
                              <a:alpha val="100000"/>
                            </a:srgbClr>
                          </a:solidFill>
                          <a:latin typeface="Times New Roman"/>
                          <a:ea typeface="Times New Roman"/>
                          <a:cs typeface="Times New Roman"/>
                        </a:rPr>
                        <a:t>1.2</a:t>
                      </a:r>
                      <a:r>
                        <a:rPr sz="1100" spc="120" dirty="0">
                          <a:solidFill>
                            <a:srgbClr val="000000">
                              <a:alpha val="100000"/>
                            </a:srgbClr>
                          </a:solidFill>
                          <a:latin typeface="Times New Roman"/>
                          <a:ea typeface="Times New Roman"/>
                          <a:cs typeface="Times New Roman"/>
                        </a:rPr>
                        <a:t> </a:t>
                      </a:r>
                      <a:r>
                        <a:rPr sz="1100" spc="30" dirty="0">
                          <a:solidFill>
                            <a:srgbClr val="000000">
                              <a:alpha val="100000"/>
                            </a:srgbClr>
                          </a:solidFill>
                          <a:latin typeface="FangSong"/>
                          <a:ea typeface="FangSong"/>
                          <a:cs typeface="FangSong"/>
                        </a:rPr>
                        <a:t>条：第</a:t>
                      </a:r>
                      <a:r>
                        <a:rPr sz="1100" spc="-110" dirty="0">
                          <a:solidFill>
                            <a:srgbClr val="000000">
                              <a:alpha val="100000"/>
                            </a:srgbClr>
                          </a:solidFill>
                          <a:latin typeface="FangSong"/>
                          <a:ea typeface="FangSong"/>
                          <a:cs typeface="FangSong"/>
                        </a:rPr>
                        <a:t> </a:t>
                      </a:r>
                      <a:r>
                        <a:rPr sz="1100" spc="30" dirty="0">
                          <a:solidFill>
                            <a:srgbClr val="000000">
                              <a:alpha val="100000"/>
                            </a:srgbClr>
                          </a:solidFill>
                          <a:latin typeface="Times New Roman"/>
                          <a:ea typeface="Times New Roman"/>
                          <a:cs typeface="Times New Roman"/>
                        </a:rPr>
                        <a:t>1</a:t>
                      </a:r>
                      <a:r>
                        <a:rPr sz="1100" spc="170" dirty="0">
                          <a:solidFill>
                            <a:srgbClr val="000000">
                              <a:alpha val="100000"/>
                            </a:srgbClr>
                          </a:solidFill>
                          <a:latin typeface="Times New Roman"/>
                          <a:ea typeface="Times New Roman"/>
                          <a:cs typeface="Times New Roman"/>
                        </a:rPr>
                        <a:t> </a:t>
                      </a:r>
                      <a:r>
                        <a:rPr sz="1100" spc="30" dirty="0">
                          <a:solidFill>
                            <a:srgbClr val="000000">
                              <a:alpha val="100000"/>
                            </a:srgbClr>
                          </a:solidFill>
                          <a:latin typeface="FangSong"/>
                          <a:ea typeface="FangSong"/>
                          <a:cs typeface="FangSong"/>
                        </a:rPr>
                        <a:t>点</a:t>
                      </a:r>
                      <a:r>
                        <a:rPr sz="1100" spc="30" dirty="0">
                          <a:solidFill>
                            <a:srgbClr val="000000">
                              <a:alpha val="100000"/>
                            </a:srgbClr>
                          </a:solidFill>
                          <a:latin typeface="Times New Roman"/>
                          <a:ea typeface="Times New Roman"/>
                          <a:cs typeface="Times New Roman"/>
                        </a:rPr>
                        <a:t>“</a:t>
                      </a:r>
                      <a:r>
                        <a:rPr sz="1100" spc="-190" dirty="0">
                          <a:solidFill>
                            <a:srgbClr val="000000">
                              <a:alpha val="100000"/>
                            </a:srgbClr>
                          </a:solidFill>
                          <a:latin typeface="Times New Roman"/>
                          <a:ea typeface="Times New Roman"/>
                          <a:cs typeface="Times New Roman"/>
                        </a:rPr>
                        <a:t> </a:t>
                      </a:r>
                      <a:r>
                        <a:rPr sz="1100" spc="30" dirty="0">
                          <a:solidFill>
                            <a:srgbClr val="000000">
                              <a:alpha val="100000"/>
                            </a:srgbClr>
                          </a:solidFill>
                          <a:latin typeface="FangSong"/>
                          <a:ea typeface="FangSong"/>
                          <a:cs typeface="FangSong"/>
                        </a:rPr>
                        <a:t>设计烈度为</a:t>
                      </a:r>
                      <a:r>
                        <a:rPr sz="1100" spc="-200" dirty="0">
                          <a:solidFill>
                            <a:srgbClr val="000000">
                              <a:alpha val="100000"/>
                            </a:srgbClr>
                          </a:solidFill>
                          <a:latin typeface="FangSong"/>
                          <a:ea typeface="FangSong"/>
                          <a:cs typeface="FangSong"/>
                        </a:rPr>
                        <a:t> </a:t>
                      </a:r>
                      <a:r>
                        <a:rPr sz="1100" spc="30" dirty="0">
                          <a:solidFill>
                            <a:srgbClr val="000000">
                              <a:alpha val="100000"/>
                            </a:srgbClr>
                          </a:solidFill>
                          <a:latin typeface="Times New Roman"/>
                          <a:ea typeface="Times New Roman"/>
                          <a:cs typeface="Times New Roman"/>
                        </a:rPr>
                        <a:t>6</a:t>
                      </a:r>
                      <a:r>
                        <a:rPr sz="1100" spc="100" dirty="0">
                          <a:solidFill>
                            <a:srgbClr val="000000">
                              <a:alpha val="100000"/>
                            </a:srgbClr>
                          </a:solidFill>
                          <a:latin typeface="Times New Roman"/>
                          <a:ea typeface="Times New Roman"/>
                          <a:cs typeface="Times New Roman"/>
                        </a:rPr>
                        <a:t> </a:t>
                      </a:r>
                      <a:r>
                        <a:rPr sz="1100" spc="30" dirty="0">
                          <a:solidFill>
                            <a:srgbClr val="000000">
                              <a:alpha val="100000"/>
                            </a:srgbClr>
                          </a:solidFill>
                          <a:latin typeface="FangSong"/>
                          <a:ea typeface="FangSong"/>
                          <a:cs typeface="FangSong"/>
                        </a:rPr>
                        <a:t>度时的钢筋混凝土构</a:t>
                      </a:r>
                      <a:r>
                        <a:rPr sz="1100" spc="0" dirty="0">
                          <a:solidFill>
                            <a:srgbClr val="000000">
                              <a:alpha val="100000"/>
                            </a:srgbClr>
                          </a:solidFill>
                          <a:latin typeface="FangSong"/>
                          <a:ea typeface="FangSong"/>
                          <a:cs typeface="FangSong"/>
                        </a:rPr>
                        <a:t>  </a:t>
                      </a:r>
                      <a:r>
                        <a:rPr sz="1100" spc="90" dirty="0">
                          <a:solidFill>
                            <a:srgbClr val="000000">
                              <a:alpha val="100000"/>
                            </a:srgbClr>
                          </a:solidFill>
                          <a:latin typeface="FangSong"/>
                          <a:ea typeface="FangSong"/>
                          <a:cs typeface="FangSong"/>
                        </a:rPr>
                        <a:t>件（建造于</a:t>
                      </a:r>
                      <a:r>
                        <a:rPr sz="1100" spc="90" dirty="0">
                          <a:solidFill>
                            <a:srgbClr val="000000">
                              <a:alpha val="100000"/>
                            </a:srgbClr>
                          </a:solidFill>
                          <a:latin typeface="Times New Roman"/>
                          <a:ea typeface="Times New Roman"/>
                          <a:cs typeface="Times New Roman"/>
                        </a:rPr>
                        <a:t>Ⅳ</a:t>
                      </a:r>
                      <a:r>
                        <a:rPr sz="1100" spc="-160" dirty="0">
                          <a:solidFill>
                            <a:srgbClr val="000000">
                              <a:alpha val="100000"/>
                            </a:srgbClr>
                          </a:solidFill>
                          <a:latin typeface="Times New Roman"/>
                          <a:ea typeface="Times New Roman"/>
                          <a:cs typeface="Times New Roman"/>
                        </a:rPr>
                        <a:t> </a:t>
                      </a:r>
                      <a:r>
                        <a:rPr sz="1100" spc="90" dirty="0">
                          <a:solidFill>
                            <a:srgbClr val="000000">
                              <a:alpha val="100000"/>
                            </a:srgbClr>
                          </a:solidFill>
                          <a:latin typeface="FangSong"/>
                          <a:ea typeface="FangSong"/>
                          <a:cs typeface="FangSong"/>
                        </a:rPr>
                        <a:t>类场地上较高的高耸结构除外</a:t>
                      </a:r>
                      <a:r>
                        <a:rPr sz="1100" spc="-190" dirty="0">
                          <a:solidFill>
                            <a:srgbClr val="000000">
                              <a:alpha val="100000"/>
                            </a:srgbClr>
                          </a:solidFill>
                          <a:latin typeface="FangSong"/>
                          <a:ea typeface="FangSong"/>
                          <a:cs typeface="FangSong"/>
                        </a:rPr>
                        <a:t>）</a:t>
                      </a:r>
                      <a:r>
                        <a:rPr sz="1100" spc="310" dirty="0">
                          <a:solidFill>
                            <a:srgbClr val="000000">
                              <a:alpha val="100000"/>
                            </a:srgbClr>
                          </a:solidFill>
                          <a:latin typeface="FangSong"/>
                          <a:ea typeface="FangSong"/>
                          <a:cs typeface="FangSong"/>
                        </a:rPr>
                        <a:t> </a:t>
                      </a:r>
                      <a:r>
                        <a:rPr sz="1100" spc="-190" dirty="0">
                          <a:solidFill>
                            <a:srgbClr val="000000">
                              <a:alpha val="100000"/>
                            </a:srgbClr>
                          </a:solidFill>
                          <a:latin typeface="FangSong"/>
                          <a:ea typeface="FangSong"/>
                          <a:cs typeface="FangSong"/>
                        </a:rPr>
                        <a:t>，</a:t>
                      </a:r>
                      <a:r>
                        <a:rPr sz="1100" spc="90" dirty="0">
                          <a:solidFill>
                            <a:srgbClr val="000000">
                              <a:alpha val="100000"/>
                            </a:srgbClr>
                          </a:solidFill>
                          <a:latin typeface="FangSong"/>
                          <a:ea typeface="FangSong"/>
                          <a:cs typeface="FangSong"/>
                        </a:rPr>
                        <a:t>可不进</a:t>
                      </a:r>
                      <a:r>
                        <a:rPr sz="1100" spc="0" dirty="0">
                          <a:solidFill>
                            <a:srgbClr val="000000">
                              <a:alpha val="100000"/>
                            </a:srgbClr>
                          </a:solidFill>
                          <a:latin typeface="FangSong"/>
                          <a:ea typeface="FangSong"/>
                          <a:cs typeface="FangSong"/>
                        </a:rPr>
                        <a:t>  </a:t>
                      </a:r>
                      <a:r>
                        <a:rPr sz="1100" spc="100" dirty="0">
                          <a:solidFill>
                            <a:srgbClr val="000000">
                              <a:alpha val="100000"/>
                            </a:srgbClr>
                          </a:solidFill>
                          <a:latin typeface="FangSong"/>
                          <a:ea typeface="FangSong"/>
                          <a:cs typeface="FangSong"/>
                        </a:rPr>
                        <a:t>行截面抗震验算，但应符合本章的抗震措施及配筋构造</a:t>
                      </a:r>
                      <a:r>
                        <a:rPr sz="1100" spc="110" dirty="0">
                          <a:solidFill>
                            <a:srgbClr val="000000">
                              <a:alpha val="100000"/>
                            </a:srgbClr>
                          </a:solidFill>
                          <a:latin typeface="FangSong"/>
                          <a:ea typeface="FangSong"/>
                          <a:cs typeface="FangSong"/>
                        </a:rPr>
                        <a:t>  </a:t>
                      </a:r>
                      <a:r>
                        <a:rPr sz="1100" spc="120" dirty="0">
                          <a:solidFill>
                            <a:srgbClr val="000000">
                              <a:alpha val="100000"/>
                            </a:srgbClr>
                          </a:solidFill>
                          <a:latin typeface="FangSong"/>
                          <a:ea typeface="FangSong"/>
                          <a:cs typeface="FangSong"/>
                        </a:rPr>
                        <a:t>要求。</a:t>
                      </a:r>
                      <a:r>
                        <a:rPr sz="1100" spc="12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464819">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44000"/>
                        </a:lnSpc>
                        <a:tabLst/>
                      </a:pPr>
                      <a:endParaRPr lang="Arial" altLang="Arial" sz="200" dirty="0"/>
                    </a:p>
                    <a:p>
                      <a:pPr marL="193319" indent="4877" algn="l" rtl="0" eaLnBrk="0">
                        <a:lnSpc>
                          <a:spcPct val="121000"/>
                        </a:lnSpc>
                        <a:spcBef>
                          <a:spcPts val="1"/>
                        </a:spcBef>
                        <a:tabLst/>
                      </a:pPr>
                      <a:r>
                        <a:rPr sz="1100" spc="40" dirty="0">
                          <a:solidFill>
                            <a:srgbClr val="000000">
                              <a:alpha val="100000"/>
                            </a:srgbClr>
                          </a:solidFill>
                          <a:latin typeface="FangSong"/>
                          <a:ea typeface="FangSong"/>
                          <a:cs typeface="FangSong"/>
                        </a:rPr>
                        <a:t>《水工建筑物抗震设计规</a:t>
                      </a:r>
                      <a:r>
                        <a:rPr sz="1100" spc="0" dirty="0">
                          <a:solidFill>
                            <a:srgbClr val="000000">
                              <a:alpha val="100000"/>
                            </a:srgbClr>
                          </a:solidFill>
                          <a:latin typeface="FangSong"/>
                          <a:ea typeface="FangSong"/>
                          <a:cs typeface="FangSong"/>
                        </a:rPr>
                        <a:t>  </a:t>
                      </a:r>
                      <a:r>
                        <a:rPr sz="1100" spc="0" dirty="0">
                          <a:solidFill>
                            <a:srgbClr val="000000">
                              <a:alpha val="100000"/>
                            </a:srgbClr>
                          </a:solidFill>
                          <a:latin typeface="FangSong"/>
                          <a:ea typeface="FangSong"/>
                          <a:cs typeface="FangSong"/>
                        </a:rPr>
                        <a:t>范》</a:t>
                      </a:r>
                      <a:r>
                        <a:rPr sz="1100" spc="210" dirty="0">
                          <a:solidFill>
                            <a:srgbClr val="000000">
                              <a:alpha val="100000"/>
                            </a:srgbClr>
                          </a:solidFill>
                          <a:latin typeface="FangSong"/>
                          <a:ea typeface="FangSong"/>
                          <a:cs typeface="FangSong"/>
                        </a:rPr>
                        <a:t> </a:t>
                      </a:r>
                      <a:r>
                        <a:rPr sz="1100" spc="0" dirty="0">
                          <a:solidFill>
                            <a:srgbClr val="000000">
                              <a:alpha val="100000"/>
                            </a:srgbClr>
                          </a:solidFill>
                          <a:latin typeface="FangSong"/>
                          <a:ea typeface="FangSong"/>
                          <a:cs typeface="FangSong"/>
                        </a:rPr>
                        <a:t>（</a:t>
                      </a:r>
                      <a:r>
                        <a:rPr sz="1100" spc="0" dirty="0">
                          <a:solidFill>
                            <a:srgbClr val="000000">
                              <a:alpha val="100000"/>
                            </a:srgbClr>
                          </a:solidFill>
                          <a:latin typeface="Times New Roman"/>
                          <a:ea typeface="Times New Roman"/>
                          <a:cs typeface="Times New Roman"/>
                        </a:rPr>
                        <a:t>GB51247-2018</a:t>
                      </a:r>
                      <a:r>
                        <a:rPr sz="1100" spc="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5000"/>
                        </a:lnSpc>
                        <a:tabLst/>
                      </a:pPr>
                      <a:endParaRPr lang="Arial" altLang="Arial" sz="200" dirty="0"/>
                    </a:p>
                    <a:p>
                      <a:pPr marL="78054" indent="7010" algn="l" rtl="0" eaLnBrk="0">
                        <a:lnSpc>
                          <a:spcPct val="120000"/>
                        </a:lnSpc>
                        <a:spcBef>
                          <a:spcPts val="2"/>
                        </a:spcBef>
                        <a:tabLst/>
                      </a:pPr>
                      <a:r>
                        <a:rPr sz="1100" spc="70" dirty="0">
                          <a:solidFill>
                            <a:srgbClr val="000000">
                              <a:alpha val="100000"/>
                            </a:srgbClr>
                          </a:solidFill>
                          <a:latin typeface="FangSong"/>
                          <a:ea typeface="FangSong"/>
                          <a:cs typeface="FangSong"/>
                        </a:rPr>
                        <a:t>第</a:t>
                      </a:r>
                      <a:r>
                        <a:rPr sz="1100" spc="-4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3.0.</a:t>
                      </a:r>
                      <a:r>
                        <a:rPr sz="1100" spc="-14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Times New Roman"/>
                          <a:ea typeface="Times New Roman"/>
                          <a:cs typeface="Times New Roman"/>
                        </a:rPr>
                        <a:t>1</a:t>
                      </a:r>
                      <a:r>
                        <a:rPr sz="1100" spc="15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条：</a:t>
                      </a:r>
                      <a:r>
                        <a:rPr sz="1100" spc="-42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a:t>
                      </a:r>
                      <a:r>
                        <a:rPr sz="1100" spc="-19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水工建筑物应根据其重要性和工程场地地</a:t>
                      </a:r>
                      <a:r>
                        <a:rPr sz="1100" spc="0" dirty="0">
                          <a:solidFill>
                            <a:srgbClr val="000000">
                              <a:alpha val="100000"/>
                            </a:srgbClr>
                          </a:solidFill>
                          <a:latin typeface="FangSong"/>
                          <a:ea typeface="FangSong"/>
                          <a:cs typeface="FangSong"/>
                        </a:rPr>
                        <a:t>  </a:t>
                      </a:r>
                      <a:r>
                        <a:rPr sz="1100" spc="80" dirty="0">
                          <a:solidFill>
                            <a:srgbClr val="000000">
                              <a:alpha val="100000"/>
                            </a:srgbClr>
                          </a:solidFill>
                          <a:latin typeface="FangSong"/>
                          <a:ea typeface="FangSong"/>
                          <a:cs typeface="FangSong"/>
                        </a:rPr>
                        <a:t>震基本烈度按表</a:t>
                      </a:r>
                      <a:r>
                        <a:rPr sz="1100" spc="-170" dirty="0">
                          <a:solidFill>
                            <a:srgbClr val="000000">
                              <a:alpha val="100000"/>
                            </a:srgbClr>
                          </a:solidFill>
                          <a:latin typeface="FangSong"/>
                          <a:ea typeface="FangSong"/>
                          <a:cs typeface="FangSong"/>
                        </a:rPr>
                        <a:t> </a:t>
                      </a:r>
                      <a:r>
                        <a:rPr sz="1100" spc="80" dirty="0">
                          <a:solidFill>
                            <a:srgbClr val="000000">
                              <a:alpha val="100000"/>
                            </a:srgbClr>
                          </a:solidFill>
                          <a:latin typeface="Times New Roman"/>
                          <a:ea typeface="Times New Roman"/>
                          <a:cs typeface="Times New Roman"/>
                        </a:rPr>
                        <a:t>3.0.</a:t>
                      </a:r>
                      <a:r>
                        <a:rPr sz="1100" spc="-130" dirty="0">
                          <a:solidFill>
                            <a:srgbClr val="000000">
                              <a:alpha val="100000"/>
                            </a:srgbClr>
                          </a:solidFill>
                          <a:latin typeface="Times New Roman"/>
                          <a:ea typeface="Times New Roman"/>
                          <a:cs typeface="Times New Roman"/>
                        </a:rPr>
                        <a:t> </a:t>
                      </a:r>
                      <a:r>
                        <a:rPr sz="1100" spc="80" dirty="0">
                          <a:solidFill>
                            <a:srgbClr val="000000">
                              <a:alpha val="100000"/>
                            </a:srgbClr>
                          </a:solidFill>
                          <a:latin typeface="Times New Roman"/>
                          <a:ea typeface="Times New Roman"/>
                          <a:cs typeface="Times New Roman"/>
                        </a:rPr>
                        <a:t>1</a:t>
                      </a:r>
                      <a:r>
                        <a:rPr sz="1100" spc="110" dirty="0">
                          <a:solidFill>
                            <a:srgbClr val="000000">
                              <a:alpha val="100000"/>
                            </a:srgbClr>
                          </a:solidFill>
                          <a:latin typeface="Times New Roman"/>
                          <a:ea typeface="Times New Roman"/>
                          <a:cs typeface="Times New Roman"/>
                        </a:rPr>
                        <a:t> </a:t>
                      </a:r>
                      <a:r>
                        <a:rPr sz="1100" spc="80" dirty="0">
                          <a:solidFill>
                            <a:srgbClr val="000000">
                              <a:alpha val="100000"/>
                            </a:srgbClr>
                          </a:solidFill>
                          <a:latin typeface="FangSong"/>
                          <a:ea typeface="FangSong"/>
                          <a:cs typeface="FangSong"/>
                        </a:rPr>
                        <a:t>确定其工程抗震设防类别。</a:t>
                      </a:r>
                      <a:r>
                        <a:rPr sz="1100" spc="80" dirty="0">
                          <a:solidFill>
                            <a:srgbClr val="000000">
                              <a:alpha val="100000"/>
                            </a:srgbClr>
                          </a:solidFill>
                          <a:latin typeface="Times New Roman"/>
                          <a:ea typeface="Times New Roman"/>
                          <a:cs typeface="Times New Roman"/>
                        </a:rPr>
                        <a:t>”</a:t>
                      </a:r>
                      <a:endParaRPr lang="Times New Roman" altLang="Times New Roman"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60575">
                <a:tc>
                  <a:txBody>
                    <a:bodyPr/>
                    <a:lstStyle/>
                    <a:p>
                      <a:pPr algn="l" rtl="0" eaLnBrk="0">
                        <a:lnSpc>
                          <a:spcPct val="119000"/>
                        </a:lnSpc>
                        <a:tabLst/>
                      </a:pPr>
                      <a:endParaRPr lang="Arial" altLang="Arial" sz="1000" dirty="0"/>
                    </a:p>
                    <a:p>
                      <a:pPr algn="l" rtl="0" eaLnBrk="0">
                        <a:lnSpc>
                          <a:spcPct val="119000"/>
                        </a:lnSpc>
                        <a:tabLst/>
                      </a:pPr>
                      <a:endParaRPr lang="Arial" altLang="Arial" sz="1000" dirty="0"/>
                    </a:p>
                    <a:p>
                      <a:pPr algn="l" rtl="0" eaLnBrk="0">
                        <a:lnSpc>
                          <a:spcPct val="119000"/>
                        </a:lnSpc>
                        <a:tabLst/>
                      </a:pPr>
                      <a:endParaRPr lang="Arial" altLang="Arial" sz="1000" dirty="0"/>
                    </a:p>
                    <a:p>
                      <a:pPr algn="l" rtl="0" eaLnBrk="0">
                        <a:lnSpc>
                          <a:spcPct val="119000"/>
                        </a:lnSpc>
                        <a:tabLst/>
                      </a:pPr>
                      <a:endParaRPr lang="Arial" altLang="Arial" sz="1000" dirty="0"/>
                    </a:p>
                    <a:p>
                      <a:pPr algn="l" rtl="0" eaLnBrk="0">
                        <a:lnSpc>
                          <a:spcPct val="8953"/>
                        </a:lnSpc>
                        <a:tabLst/>
                      </a:pPr>
                      <a:endParaRPr lang="Arial" altLang="Arial" sz="100" dirty="0"/>
                    </a:p>
                    <a:p>
                      <a:pPr indent="173126" algn="l" rtl="0" eaLnBrk="0">
                        <a:lnSpc>
                          <a:spcPts val="1384"/>
                        </a:lnSpc>
                        <a:tabLst/>
                      </a:pPr>
                      <a:r>
                        <a:rPr sz="1100" spc="30" dirty="0">
                          <a:solidFill>
                            <a:srgbClr val="000000">
                              <a:alpha val="100000"/>
                            </a:srgbClr>
                          </a:solidFill>
                          <a:latin typeface="Times New Roman"/>
                          <a:ea typeface="Times New Roman"/>
                          <a:cs typeface="Times New Roman"/>
                        </a:rPr>
                        <a:t>4-5</a:t>
                      </a:r>
                      <a:r>
                        <a:rPr sz="1100" spc="110" dirty="0">
                          <a:solidFill>
                            <a:srgbClr val="000000">
                              <a:alpha val="100000"/>
                            </a:srgbClr>
                          </a:solidFill>
                          <a:latin typeface="Times New Roman"/>
                          <a:ea typeface="Times New Roman"/>
                          <a:cs typeface="Times New Roman"/>
                        </a:rPr>
                        <a:t> </a:t>
                      </a:r>
                      <a:r>
                        <a:rPr sz="1100" spc="30" dirty="0">
                          <a:solidFill>
                            <a:srgbClr val="000000">
                              <a:alpha val="100000"/>
                            </a:srgbClr>
                          </a:solidFill>
                          <a:latin typeface="FangSong"/>
                          <a:ea typeface="FangSong"/>
                          <a:cs typeface="FangSong"/>
                        </a:rPr>
                        <a:t>挡</a:t>
                      </a:r>
                      <a:endParaRPr lang="FangSong" altLang="FangSong" sz="1100" dirty="0"/>
                    </a:p>
                    <a:p>
                      <a:pPr indent="87325" algn="l" rtl="0" eaLnBrk="0">
                        <a:lnSpc>
                          <a:spcPts val="1371"/>
                        </a:lnSpc>
                        <a:spcBef>
                          <a:spcPts val="404"/>
                        </a:spcBef>
                        <a:tabLst/>
                      </a:pPr>
                      <a:r>
                        <a:rPr sz="1100" spc="20" dirty="0">
                          <a:solidFill>
                            <a:srgbClr val="000000">
                              <a:alpha val="100000"/>
                            </a:srgbClr>
                          </a:solidFill>
                          <a:latin typeface="FangSong"/>
                          <a:ea typeface="FangSong"/>
                          <a:cs typeface="FangSong"/>
                        </a:rPr>
                        <a:t>水、蓄水</a:t>
                      </a:r>
                      <a:endParaRPr lang="FangSong" altLang="FangSong" sz="1100" dirty="0"/>
                    </a:p>
                    <a:p>
                      <a:pPr algn="l" rtl="0" eaLnBrk="0">
                        <a:lnSpc>
                          <a:spcPct val="115000"/>
                        </a:lnSpc>
                        <a:tabLst/>
                      </a:pPr>
                      <a:endParaRPr lang="Arial" altLang="Arial" sz="300" dirty="0"/>
                    </a:p>
                    <a:p>
                      <a:pPr indent="148742" algn="l" rtl="0" eaLnBrk="0">
                        <a:lnSpc>
                          <a:spcPts val="1362"/>
                        </a:lnSpc>
                        <a:spcBef>
                          <a:spcPts val="3"/>
                        </a:spcBef>
                        <a:tabLst/>
                      </a:pPr>
                      <a:r>
                        <a:rPr sz="1100" spc="70" dirty="0">
                          <a:solidFill>
                            <a:srgbClr val="000000">
                              <a:alpha val="100000"/>
                            </a:srgbClr>
                          </a:solidFill>
                          <a:latin typeface="FangSong"/>
                          <a:ea typeface="FangSong"/>
                          <a:cs typeface="FangSong"/>
                        </a:rPr>
                        <a:t>建筑物</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0000"/>
                        </a:lnSpc>
                        <a:tabLst/>
                      </a:pPr>
                      <a:endParaRPr lang="Arial" altLang="Arial" sz="1000" dirty="0"/>
                    </a:p>
                    <a:p>
                      <a:pPr algn="l" rtl="0" eaLnBrk="0">
                        <a:lnSpc>
                          <a:spcPct val="110000"/>
                        </a:lnSpc>
                        <a:tabLst/>
                      </a:pPr>
                      <a:endParaRPr lang="Arial" altLang="Arial" sz="1000" dirty="0"/>
                    </a:p>
                    <a:p>
                      <a:pPr algn="l" rtl="0" eaLnBrk="0">
                        <a:lnSpc>
                          <a:spcPct val="110000"/>
                        </a:lnSpc>
                        <a:tabLst/>
                      </a:pPr>
                      <a:endParaRPr lang="Arial" altLang="Arial" sz="1000" dirty="0"/>
                    </a:p>
                    <a:p>
                      <a:pPr algn="l" rtl="0" eaLnBrk="0">
                        <a:lnSpc>
                          <a:spcPct val="110000"/>
                        </a:lnSpc>
                        <a:tabLst/>
                      </a:pPr>
                      <a:endParaRPr lang="Arial" altLang="Arial" sz="1000" dirty="0"/>
                    </a:p>
                    <a:p>
                      <a:pPr algn="l" rtl="0" eaLnBrk="0">
                        <a:lnSpc>
                          <a:spcPct val="110000"/>
                        </a:lnSpc>
                        <a:tabLst/>
                      </a:pPr>
                      <a:endParaRPr lang="Arial" altLang="Arial" sz="1000" dirty="0"/>
                    </a:p>
                    <a:p>
                      <a:pPr algn="l" rtl="0" eaLnBrk="0">
                        <a:lnSpc>
                          <a:spcPct val="8942"/>
                        </a:lnSpc>
                        <a:tabLst/>
                      </a:pPr>
                      <a:endParaRPr lang="Arial" altLang="Arial" sz="100" dirty="0"/>
                    </a:p>
                    <a:p>
                      <a:pPr indent="274396" algn="l" rtl="0" eaLnBrk="0">
                        <a:lnSpc>
                          <a:spcPts val="1371"/>
                        </a:lnSpc>
                        <a:tabLst/>
                      </a:pPr>
                      <a:r>
                        <a:rPr sz="1100" spc="20" dirty="0">
                          <a:solidFill>
                            <a:srgbClr val="000000">
                              <a:alpha val="100000"/>
                            </a:srgbClr>
                          </a:solidFill>
                          <a:latin typeface="FangSong"/>
                          <a:ea typeface="FangSong"/>
                          <a:cs typeface="FangSong"/>
                        </a:rPr>
                        <a:t>《堤防工程设计规范》</a:t>
                      </a:r>
                      <a:endParaRPr lang="FangSong" altLang="FangSong" sz="1100" dirty="0"/>
                    </a:p>
                    <a:p>
                      <a:pPr algn="l" rtl="0" eaLnBrk="0">
                        <a:lnSpc>
                          <a:spcPct val="115000"/>
                        </a:lnSpc>
                        <a:tabLst/>
                      </a:pPr>
                      <a:endParaRPr lang="Arial" altLang="Arial" sz="300" dirty="0"/>
                    </a:p>
                    <a:p>
                      <a:pPr indent="413537" algn="l" rtl="0" eaLnBrk="0">
                        <a:lnSpc>
                          <a:spcPts val="1452"/>
                        </a:lnSpc>
                        <a:spcBef>
                          <a:spcPts val="3"/>
                        </a:spcBef>
                        <a:tabLst/>
                      </a:pPr>
                      <a:r>
                        <a:rPr sz="1100" spc="0" dirty="0">
                          <a:solidFill>
                            <a:srgbClr val="000000">
                              <a:alpha val="100000"/>
                            </a:srgbClr>
                          </a:solidFill>
                          <a:latin typeface="FangSong"/>
                          <a:ea typeface="FangSong"/>
                          <a:cs typeface="FangSong"/>
                        </a:rPr>
                        <a:t>（</a:t>
                      </a:r>
                      <a:r>
                        <a:rPr sz="1100" spc="0" dirty="0">
                          <a:solidFill>
                            <a:srgbClr val="000000">
                              <a:alpha val="100000"/>
                            </a:srgbClr>
                          </a:solidFill>
                          <a:latin typeface="Times New Roman"/>
                          <a:ea typeface="Times New Roman"/>
                          <a:cs typeface="Times New Roman"/>
                        </a:rPr>
                        <a:t>GB50826-2013</a:t>
                      </a:r>
                      <a:r>
                        <a:rPr sz="1100" spc="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45000"/>
                        </a:lnSpc>
                        <a:tabLst/>
                      </a:pPr>
                      <a:endParaRPr lang="Arial" altLang="Arial" sz="200" dirty="0"/>
                    </a:p>
                    <a:p>
                      <a:pPr marL="78511" indent="6553" algn="l" rtl="0" eaLnBrk="0">
                        <a:lnSpc>
                          <a:spcPct val="128000"/>
                        </a:lnSpc>
                        <a:spcBef>
                          <a:spcPts val="1"/>
                        </a:spcBef>
                        <a:tabLst/>
                      </a:pPr>
                      <a:r>
                        <a:rPr sz="1100" spc="60" dirty="0">
                          <a:solidFill>
                            <a:srgbClr val="000000">
                              <a:alpha val="100000"/>
                            </a:srgbClr>
                          </a:solidFill>
                          <a:latin typeface="FangSong"/>
                          <a:ea typeface="FangSong"/>
                          <a:cs typeface="FangSong"/>
                        </a:rPr>
                        <a:t>第</a:t>
                      </a:r>
                      <a:r>
                        <a:rPr sz="1100" spc="10" dirty="0">
                          <a:solidFill>
                            <a:srgbClr val="000000">
                              <a:alpha val="100000"/>
                            </a:srgbClr>
                          </a:solidFill>
                          <a:latin typeface="FangSong"/>
                          <a:ea typeface="FangSong"/>
                          <a:cs typeface="FangSong"/>
                        </a:rPr>
                        <a:t> </a:t>
                      </a:r>
                      <a:r>
                        <a:rPr sz="1100" spc="60" dirty="0">
                          <a:solidFill>
                            <a:srgbClr val="000000">
                              <a:alpha val="100000"/>
                            </a:srgbClr>
                          </a:solidFill>
                          <a:latin typeface="Times New Roman"/>
                          <a:ea typeface="Times New Roman"/>
                          <a:cs typeface="Times New Roman"/>
                        </a:rPr>
                        <a:t>7.2.4</a:t>
                      </a:r>
                      <a:r>
                        <a:rPr sz="1100" spc="12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条：黏性土堤的填筑标准按压实度确定。压实度</a:t>
                      </a:r>
                      <a:r>
                        <a:rPr sz="1100" spc="0" dirty="0">
                          <a:solidFill>
                            <a:srgbClr val="000000">
                              <a:alpha val="100000"/>
                            </a:srgbClr>
                          </a:solidFill>
                          <a:latin typeface="FangSong"/>
                          <a:ea typeface="FangSong"/>
                          <a:cs typeface="FangSong"/>
                        </a:rPr>
                        <a:t>  </a:t>
                      </a:r>
                      <a:r>
                        <a:rPr sz="1100" spc="30" dirty="0">
                          <a:solidFill>
                            <a:srgbClr val="000000">
                              <a:alpha val="100000"/>
                            </a:srgbClr>
                          </a:solidFill>
                          <a:latin typeface="FangSong"/>
                          <a:ea typeface="FangSong"/>
                          <a:cs typeface="FangSong"/>
                        </a:rPr>
                        <a:t>应符合以下规定：</a:t>
                      </a:r>
                      <a:r>
                        <a:rPr sz="1100" spc="180" dirty="0">
                          <a:solidFill>
                            <a:srgbClr val="000000">
                              <a:alpha val="100000"/>
                            </a:srgbClr>
                          </a:solidFill>
                          <a:latin typeface="FangSong"/>
                          <a:ea typeface="FangSong"/>
                          <a:cs typeface="FangSong"/>
                        </a:rPr>
                        <a:t> </a:t>
                      </a:r>
                      <a:r>
                        <a:rPr sz="1100" spc="30" dirty="0">
                          <a:solidFill>
                            <a:srgbClr val="000000">
                              <a:alpha val="100000"/>
                            </a:srgbClr>
                          </a:solidFill>
                          <a:latin typeface="Times New Roman"/>
                          <a:ea typeface="Times New Roman"/>
                          <a:cs typeface="Times New Roman"/>
                        </a:rPr>
                        <a:t>2</a:t>
                      </a:r>
                      <a:r>
                        <a:rPr sz="1100" spc="120" dirty="0">
                          <a:solidFill>
                            <a:srgbClr val="000000">
                              <a:alpha val="100000"/>
                            </a:srgbClr>
                          </a:solidFill>
                          <a:latin typeface="Times New Roman"/>
                          <a:ea typeface="Times New Roman"/>
                          <a:cs typeface="Times New Roman"/>
                        </a:rPr>
                        <a:t> </a:t>
                      </a:r>
                      <a:r>
                        <a:rPr sz="1100" spc="30" dirty="0">
                          <a:solidFill>
                            <a:srgbClr val="000000">
                              <a:alpha val="100000"/>
                            </a:srgbClr>
                          </a:solidFill>
                          <a:latin typeface="FangSong"/>
                          <a:ea typeface="FangSong"/>
                          <a:cs typeface="FangSong"/>
                        </a:rPr>
                        <a:t>级和堤身高度不低于</a:t>
                      </a:r>
                      <a:r>
                        <a:rPr sz="1100" spc="-200" dirty="0">
                          <a:solidFill>
                            <a:srgbClr val="000000">
                              <a:alpha val="100000"/>
                            </a:srgbClr>
                          </a:solidFill>
                          <a:latin typeface="FangSong"/>
                          <a:ea typeface="FangSong"/>
                          <a:cs typeface="FangSong"/>
                        </a:rPr>
                        <a:t> </a:t>
                      </a:r>
                      <a:r>
                        <a:rPr sz="1100" spc="30" dirty="0">
                          <a:solidFill>
                            <a:srgbClr val="000000">
                              <a:alpha val="100000"/>
                            </a:srgbClr>
                          </a:solidFill>
                          <a:latin typeface="Times New Roman"/>
                          <a:ea typeface="Times New Roman"/>
                          <a:cs typeface="Times New Roman"/>
                        </a:rPr>
                        <a:t>6m</a:t>
                      </a:r>
                      <a:r>
                        <a:rPr sz="1100" spc="180" dirty="0">
                          <a:solidFill>
                            <a:srgbClr val="000000">
                              <a:alpha val="100000"/>
                            </a:srgbClr>
                          </a:solidFill>
                          <a:latin typeface="Times New Roman"/>
                          <a:ea typeface="Times New Roman"/>
                          <a:cs typeface="Times New Roman"/>
                        </a:rPr>
                        <a:t> </a:t>
                      </a:r>
                      <a:r>
                        <a:rPr sz="1100" spc="30" dirty="0">
                          <a:solidFill>
                            <a:srgbClr val="000000">
                              <a:alpha val="100000"/>
                            </a:srgbClr>
                          </a:solidFill>
                          <a:latin typeface="FangSong"/>
                          <a:ea typeface="FangSong"/>
                          <a:cs typeface="FangSong"/>
                        </a:rPr>
                        <a:t>的</a:t>
                      </a:r>
                      <a:r>
                        <a:rPr sz="1100" spc="-200" dirty="0">
                          <a:solidFill>
                            <a:srgbClr val="000000">
                              <a:alpha val="100000"/>
                            </a:srgbClr>
                          </a:solidFill>
                          <a:latin typeface="FangSong"/>
                          <a:ea typeface="FangSong"/>
                          <a:cs typeface="FangSong"/>
                        </a:rPr>
                        <a:t> </a:t>
                      </a:r>
                      <a:r>
                        <a:rPr sz="1100" spc="30" dirty="0">
                          <a:solidFill>
                            <a:srgbClr val="000000">
                              <a:alpha val="100000"/>
                            </a:srgbClr>
                          </a:solidFill>
                          <a:latin typeface="Times New Roman"/>
                          <a:ea typeface="Times New Roman"/>
                          <a:cs typeface="Times New Roman"/>
                        </a:rPr>
                        <a:t>3</a:t>
                      </a:r>
                      <a:r>
                        <a:rPr sz="1100" spc="120" dirty="0">
                          <a:solidFill>
                            <a:srgbClr val="000000">
                              <a:alpha val="100000"/>
                            </a:srgbClr>
                          </a:solidFill>
                          <a:latin typeface="Times New Roman"/>
                          <a:ea typeface="Times New Roman"/>
                          <a:cs typeface="Times New Roman"/>
                        </a:rPr>
                        <a:t> </a:t>
                      </a:r>
                      <a:r>
                        <a:rPr sz="1100" spc="30" dirty="0">
                          <a:solidFill>
                            <a:srgbClr val="000000">
                              <a:alpha val="100000"/>
                            </a:srgbClr>
                          </a:solidFill>
                          <a:latin typeface="FangSong"/>
                          <a:ea typeface="FangSong"/>
                          <a:cs typeface="FangSong"/>
                        </a:rPr>
                        <a:t>级堤防</a:t>
                      </a:r>
                      <a:r>
                        <a:rPr sz="1100" spc="0" dirty="0">
                          <a:solidFill>
                            <a:srgbClr val="000000">
                              <a:alpha val="100000"/>
                            </a:srgbClr>
                          </a:solidFill>
                          <a:latin typeface="FangSong"/>
                          <a:ea typeface="FangSong"/>
                          <a:cs typeface="FangSong"/>
                        </a:rPr>
                        <a:t>  </a:t>
                      </a:r>
                      <a:r>
                        <a:rPr sz="1100" spc="60" dirty="0">
                          <a:solidFill>
                            <a:srgbClr val="000000">
                              <a:alpha val="100000"/>
                            </a:srgbClr>
                          </a:solidFill>
                          <a:latin typeface="FangSong"/>
                          <a:ea typeface="FangSong"/>
                          <a:cs typeface="FangSong"/>
                        </a:rPr>
                        <a:t>不应小于</a:t>
                      </a:r>
                      <a:r>
                        <a:rPr sz="1100" spc="0" dirty="0">
                          <a:solidFill>
                            <a:srgbClr val="000000">
                              <a:alpha val="100000"/>
                            </a:srgbClr>
                          </a:solidFill>
                          <a:latin typeface="FangSong"/>
                          <a:ea typeface="FangSong"/>
                          <a:cs typeface="FangSong"/>
                        </a:rPr>
                        <a:t> </a:t>
                      </a:r>
                      <a:r>
                        <a:rPr sz="1100" spc="60" dirty="0">
                          <a:solidFill>
                            <a:srgbClr val="000000">
                              <a:alpha val="100000"/>
                            </a:srgbClr>
                          </a:solidFill>
                          <a:latin typeface="Times New Roman"/>
                          <a:ea typeface="Times New Roman"/>
                          <a:cs typeface="Times New Roman"/>
                        </a:rPr>
                        <a:t>0.93</a:t>
                      </a:r>
                      <a:r>
                        <a:rPr sz="1100" spc="60" dirty="0">
                          <a:solidFill>
                            <a:srgbClr val="000000">
                              <a:alpha val="100000"/>
                            </a:srgbClr>
                          </a:solidFill>
                          <a:latin typeface="FangSong"/>
                          <a:ea typeface="FangSong"/>
                          <a:cs typeface="FangSong"/>
                        </a:rPr>
                        <a:t>；</a:t>
                      </a:r>
                      <a:r>
                        <a:rPr sz="1100" spc="-320" dirty="0">
                          <a:solidFill>
                            <a:srgbClr val="000000">
                              <a:alpha val="100000"/>
                            </a:srgbClr>
                          </a:solidFill>
                          <a:latin typeface="FangSong"/>
                          <a:ea typeface="FangSong"/>
                          <a:cs typeface="FangSong"/>
                        </a:rPr>
                        <a:t> </a:t>
                      </a:r>
                      <a:r>
                        <a:rPr sz="1100" spc="60" dirty="0">
                          <a:solidFill>
                            <a:srgbClr val="000000">
                              <a:alpha val="100000"/>
                            </a:srgbClr>
                          </a:solidFill>
                          <a:latin typeface="FangSong"/>
                          <a:ea typeface="FangSong"/>
                          <a:cs typeface="FangSong"/>
                        </a:rPr>
                        <a:t>堤身高度低于</a:t>
                      </a:r>
                      <a:r>
                        <a:rPr sz="1100" spc="-180" dirty="0">
                          <a:solidFill>
                            <a:srgbClr val="000000">
                              <a:alpha val="100000"/>
                            </a:srgbClr>
                          </a:solidFill>
                          <a:latin typeface="FangSong"/>
                          <a:ea typeface="FangSong"/>
                          <a:cs typeface="FangSong"/>
                        </a:rPr>
                        <a:t> </a:t>
                      </a:r>
                      <a:r>
                        <a:rPr sz="1100" spc="60" dirty="0">
                          <a:solidFill>
                            <a:srgbClr val="000000">
                              <a:alpha val="100000"/>
                            </a:srgbClr>
                          </a:solidFill>
                          <a:latin typeface="Times New Roman"/>
                          <a:ea typeface="Times New Roman"/>
                          <a:cs typeface="Times New Roman"/>
                        </a:rPr>
                        <a:t>6m</a:t>
                      </a:r>
                      <a:r>
                        <a:rPr sz="1100" spc="21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的</a:t>
                      </a:r>
                      <a:r>
                        <a:rPr sz="1100" spc="-170" dirty="0">
                          <a:solidFill>
                            <a:srgbClr val="000000">
                              <a:alpha val="100000"/>
                            </a:srgbClr>
                          </a:solidFill>
                          <a:latin typeface="FangSong"/>
                          <a:ea typeface="FangSong"/>
                          <a:cs typeface="FangSong"/>
                        </a:rPr>
                        <a:t> </a:t>
                      </a:r>
                      <a:r>
                        <a:rPr sz="1100" spc="60" dirty="0">
                          <a:solidFill>
                            <a:srgbClr val="000000">
                              <a:alpha val="100000"/>
                            </a:srgbClr>
                          </a:solidFill>
                          <a:latin typeface="Times New Roman"/>
                          <a:ea typeface="Times New Roman"/>
                          <a:cs typeface="Times New Roman"/>
                        </a:rPr>
                        <a:t>3</a:t>
                      </a:r>
                      <a:r>
                        <a:rPr sz="1100" spc="14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级及</a:t>
                      </a:r>
                      <a:r>
                        <a:rPr sz="1100" spc="-170" dirty="0">
                          <a:solidFill>
                            <a:srgbClr val="000000">
                              <a:alpha val="100000"/>
                            </a:srgbClr>
                          </a:solidFill>
                          <a:latin typeface="FangSong"/>
                          <a:ea typeface="FangSong"/>
                          <a:cs typeface="FangSong"/>
                        </a:rPr>
                        <a:t> </a:t>
                      </a:r>
                      <a:r>
                        <a:rPr sz="1100" spc="60" dirty="0">
                          <a:solidFill>
                            <a:srgbClr val="000000">
                              <a:alpha val="100000"/>
                            </a:srgbClr>
                          </a:solidFill>
                          <a:latin typeface="Times New Roman"/>
                          <a:ea typeface="Times New Roman"/>
                          <a:cs typeface="Times New Roman"/>
                        </a:rPr>
                        <a:t>3</a:t>
                      </a:r>
                      <a:r>
                        <a:rPr sz="1100" spc="15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FangSong"/>
                          <a:ea typeface="FangSong"/>
                          <a:cs typeface="FangSong"/>
                        </a:rPr>
                        <a:t>级以下堤</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防不应小于</a:t>
                      </a:r>
                      <a:r>
                        <a:rPr sz="1100" spc="-140" dirty="0">
                          <a:solidFill>
                            <a:srgbClr val="000000">
                              <a:alpha val="100000"/>
                            </a:srgbClr>
                          </a:solidFill>
                          <a:latin typeface="FangSong"/>
                          <a:ea typeface="FangSong"/>
                          <a:cs typeface="FangSong"/>
                        </a:rPr>
                        <a:t> </a:t>
                      </a:r>
                      <a:r>
                        <a:rPr sz="1100" spc="50" dirty="0">
                          <a:solidFill>
                            <a:srgbClr val="000000">
                              <a:alpha val="100000"/>
                            </a:srgbClr>
                          </a:solidFill>
                          <a:latin typeface="Times New Roman"/>
                          <a:ea typeface="Times New Roman"/>
                          <a:cs typeface="Times New Roman"/>
                        </a:rPr>
                        <a:t>0.91</a:t>
                      </a:r>
                      <a:r>
                        <a:rPr sz="1100" spc="50" dirty="0">
                          <a:solidFill>
                            <a:srgbClr val="000000">
                              <a:alpha val="100000"/>
                            </a:srgbClr>
                          </a:solidFill>
                          <a:latin typeface="FangSong"/>
                          <a:ea typeface="FangSong"/>
                          <a:cs typeface="FangSong"/>
                        </a:rPr>
                        <a:t>。</a:t>
                      </a:r>
                      <a:endParaRPr lang="FangSong" altLang="FangSong" sz="1100" dirty="0"/>
                    </a:p>
                    <a:p>
                      <a:pPr algn="l" rtl="0" eaLnBrk="0">
                        <a:lnSpc>
                          <a:spcPct val="119000"/>
                        </a:lnSpc>
                        <a:tabLst/>
                      </a:pPr>
                      <a:endParaRPr lang="Arial" altLang="Arial" sz="300" dirty="0"/>
                    </a:p>
                    <a:p>
                      <a:pPr marL="76834" indent="8229" algn="l" rtl="0" eaLnBrk="0">
                        <a:lnSpc>
                          <a:spcPct val="129000"/>
                        </a:lnSpc>
                        <a:spcBef>
                          <a:spcPts val="1"/>
                        </a:spcBef>
                        <a:tabLst/>
                      </a:pPr>
                      <a:r>
                        <a:rPr sz="1100" spc="70" dirty="0">
                          <a:solidFill>
                            <a:srgbClr val="000000">
                              <a:alpha val="100000"/>
                            </a:srgbClr>
                          </a:solidFill>
                          <a:latin typeface="FangSong"/>
                          <a:ea typeface="FangSong"/>
                          <a:cs typeface="FangSong"/>
                        </a:rPr>
                        <a:t>第</a:t>
                      </a:r>
                      <a:r>
                        <a:rPr sz="1100" spc="5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7.2.5</a:t>
                      </a:r>
                      <a:r>
                        <a:rPr sz="1100" spc="130" dirty="0">
                          <a:solidFill>
                            <a:srgbClr val="000000">
                              <a:alpha val="100000"/>
                            </a:srgbClr>
                          </a:solidFill>
                          <a:latin typeface="Times New Roman"/>
                          <a:ea typeface="Times New Roman"/>
                          <a:cs typeface="Times New Roman"/>
                        </a:rPr>
                        <a:t> </a:t>
                      </a:r>
                      <a:r>
                        <a:rPr sz="1100" spc="70" dirty="0">
                          <a:solidFill>
                            <a:srgbClr val="000000">
                              <a:alpha val="100000"/>
                            </a:srgbClr>
                          </a:solidFill>
                          <a:latin typeface="FangSong"/>
                          <a:ea typeface="FangSong"/>
                          <a:cs typeface="FangSong"/>
                        </a:rPr>
                        <a:t>条：无粘性土堤的填筑标准按相对密度确定。</a:t>
                      </a:r>
                      <a:r>
                        <a:rPr sz="1100" spc="-320" dirty="0">
                          <a:solidFill>
                            <a:srgbClr val="000000">
                              <a:alpha val="100000"/>
                            </a:srgbClr>
                          </a:solidFill>
                          <a:latin typeface="FangSong"/>
                          <a:ea typeface="FangSong"/>
                          <a:cs typeface="FangSong"/>
                        </a:rPr>
                        <a:t> </a:t>
                      </a:r>
                      <a:r>
                        <a:rPr sz="1100" spc="70" dirty="0">
                          <a:solidFill>
                            <a:srgbClr val="000000">
                              <a:alpha val="100000"/>
                            </a:srgbClr>
                          </a:solidFill>
                          <a:latin typeface="Times New Roman"/>
                          <a:ea typeface="Times New Roman"/>
                          <a:cs typeface="Times New Roman"/>
                        </a:rPr>
                        <a:t>1</a:t>
                      </a:r>
                      <a:r>
                        <a:rPr sz="1100" spc="0" dirty="0">
                          <a:solidFill>
                            <a:srgbClr val="000000">
                              <a:alpha val="100000"/>
                            </a:srgbClr>
                          </a:solidFill>
                          <a:latin typeface="Times New Roman"/>
                          <a:ea typeface="Times New Roman"/>
                          <a:cs typeface="Times New Roman"/>
                        </a:rPr>
                        <a:t>   </a:t>
                      </a:r>
                      <a:r>
                        <a:rPr sz="1100" spc="40" dirty="0">
                          <a:solidFill>
                            <a:srgbClr val="000000">
                              <a:alpha val="100000"/>
                            </a:srgbClr>
                          </a:solidFill>
                          <a:latin typeface="FangSong"/>
                          <a:ea typeface="FangSong"/>
                          <a:cs typeface="FangSong"/>
                        </a:rPr>
                        <a:t>级、</a:t>
                      </a:r>
                      <a:r>
                        <a:rPr sz="1100" spc="40" dirty="0">
                          <a:solidFill>
                            <a:srgbClr val="000000">
                              <a:alpha val="100000"/>
                            </a:srgbClr>
                          </a:solidFill>
                          <a:latin typeface="Times New Roman"/>
                          <a:ea typeface="Times New Roman"/>
                          <a:cs typeface="Times New Roman"/>
                        </a:rPr>
                        <a:t>2</a:t>
                      </a:r>
                      <a:r>
                        <a:rPr sz="1100" spc="100" dirty="0">
                          <a:solidFill>
                            <a:srgbClr val="000000">
                              <a:alpha val="100000"/>
                            </a:srgbClr>
                          </a:solidFill>
                          <a:latin typeface="Times New Roman"/>
                          <a:ea typeface="Times New Roman"/>
                          <a:cs typeface="Times New Roman"/>
                        </a:rPr>
                        <a:t> </a:t>
                      </a:r>
                      <a:r>
                        <a:rPr sz="1100" spc="40" dirty="0">
                          <a:solidFill>
                            <a:srgbClr val="000000">
                              <a:alpha val="100000"/>
                            </a:srgbClr>
                          </a:solidFill>
                          <a:latin typeface="FangSong"/>
                          <a:ea typeface="FangSong"/>
                          <a:cs typeface="FangSong"/>
                        </a:rPr>
                        <a:t>级和堤身高度不低于</a:t>
                      </a:r>
                      <a:r>
                        <a:rPr sz="1100" spc="-260" dirty="0">
                          <a:solidFill>
                            <a:srgbClr val="000000">
                              <a:alpha val="100000"/>
                            </a:srgbClr>
                          </a:solidFill>
                          <a:latin typeface="FangSong"/>
                          <a:ea typeface="FangSong"/>
                          <a:cs typeface="FangSong"/>
                        </a:rPr>
                        <a:t> </a:t>
                      </a:r>
                      <a:r>
                        <a:rPr sz="1100" spc="40" dirty="0">
                          <a:solidFill>
                            <a:srgbClr val="000000">
                              <a:alpha val="100000"/>
                            </a:srgbClr>
                          </a:solidFill>
                          <a:latin typeface="Times New Roman"/>
                          <a:ea typeface="Times New Roman"/>
                          <a:cs typeface="Times New Roman"/>
                        </a:rPr>
                        <a:t>6m</a:t>
                      </a:r>
                      <a:r>
                        <a:rPr sz="1100" spc="120" dirty="0">
                          <a:solidFill>
                            <a:srgbClr val="000000">
                              <a:alpha val="100000"/>
                            </a:srgbClr>
                          </a:solidFill>
                          <a:latin typeface="Times New Roman"/>
                          <a:ea typeface="Times New Roman"/>
                          <a:cs typeface="Times New Roman"/>
                        </a:rPr>
                        <a:t> </a:t>
                      </a:r>
                      <a:r>
                        <a:rPr sz="1100" spc="40" dirty="0">
                          <a:solidFill>
                            <a:srgbClr val="000000">
                              <a:alpha val="100000"/>
                            </a:srgbClr>
                          </a:solidFill>
                          <a:latin typeface="FangSong"/>
                          <a:ea typeface="FangSong"/>
                          <a:cs typeface="FangSong"/>
                        </a:rPr>
                        <a:t>的</a:t>
                      </a:r>
                      <a:r>
                        <a:rPr sz="1100" spc="-250" dirty="0">
                          <a:solidFill>
                            <a:srgbClr val="000000">
                              <a:alpha val="100000"/>
                            </a:srgbClr>
                          </a:solidFill>
                          <a:latin typeface="FangSong"/>
                          <a:ea typeface="FangSong"/>
                          <a:cs typeface="FangSong"/>
                        </a:rPr>
                        <a:t> </a:t>
                      </a:r>
                      <a:r>
                        <a:rPr sz="1100" spc="40" dirty="0">
                          <a:solidFill>
                            <a:srgbClr val="000000">
                              <a:alpha val="100000"/>
                            </a:srgbClr>
                          </a:solidFill>
                          <a:latin typeface="Times New Roman"/>
                          <a:ea typeface="Times New Roman"/>
                          <a:cs typeface="Times New Roman"/>
                        </a:rPr>
                        <a:t>3</a:t>
                      </a:r>
                      <a:r>
                        <a:rPr sz="1100" spc="60" dirty="0">
                          <a:solidFill>
                            <a:srgbClr val="000000">
                              <a:alpha val="100000"/>
                            </a:srgbClr>
                          </a:solidFill>
                          <a:latin typeface="Times New Roman"/>
                          <a:ea typeface="Times New Roman"/>
                          <a:cs typeface="Times New Roman"/>
                        </a:rPr>
                        <a:t> </a:t>
                      </a:r>
                      <a:r>
                        <a:rPr sz="1100" spc="40" dirty="0">
                          <a:solidFill>
                            <a:srgbClr val="000000">
                              <a:alpha val="100000"/>
                            </a:srgbClr>
                          </a:solidFill>
                          <a:latin typeface="FangSong"/>
                          <a:ea typeface="FangSong"/>
                          <a:cs typeface="FangSong"/>
                        </a:rPr>
                        <a:t>级堤防不应小于</a:t>
                      </a:r>
                      <a:r>
                        <a:rPr sz="1100" spc="-250" dirty="0">
                          <a:solidFill>
                            <a:srgbClr val="000000">
                              <a:alpha val="100000"/>
                            </a:srgbClr>
                          </a:solidFill>
                          <a:latin typeface="FangSong"/>
                          <a:ea typeface="FangSong"/>
                          <a:cs typeface="FangSong"/>
                        </a:rPr>
                        <a:t> </a:t>
                      </a:r>
                      <a:r>
                        <a:rPr sz="1100" spc="40" dirty="0">
                          <a:solidFill>
                            <a:srgbClr val="000000">
                              <a:alpha val="100000"/>
                            </a:srgbClr>
                          </a:solidFill>
                          <a:latin typeface="Times New Roman"/>
                          <a:ea typeface="Times New Roman"/>
                          <a:cs typeface="Times New Roman"/>
                        </a:rPr>
                        <a:t>0.65</a:t>
                      </a:r>
                      <a:r>
                        <a:rPr sz="1100" spc="40" dirty="0">
                          <a:solidFill>
                            <a:srgbClr val="000000">
                              <a:alpha val="100000"/>
                            </a:srgbClr>
                          </a:solidFill>
                          <a:latin typeface="FangSong"/>
                          <a:ea typeface="FangSong"/>
                          <a:cs typeface="FangSong"/>
                        </a:rPr>
                        <a:t>；</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堤身高度低于</a:t>
                      </a:r>
                      <a:r>
                        <a:rPr sz="1100" spc="-10" dirty="0">
                          <a:solidFill>
                            <a:srgbClr val="000000">
                              <a:alpha val="100000"/>
                            </a:srgbClr>
                          </a:solidFill>
                          <a:latin typeface="FangSong"/>
                          <a:ea typeface="FangSong"/>
                          <a:cs typeface="FangSong"/>
                        </a:rPr>
                        <a:t> </a:t>
                      </a:r>
                      <a:r>
                        <a:rPr sz="1100" spc="50" dirty="0">
                          <a:solidFill>
                            <a:srgbClr val="000000">
                              <a:alpha val="100000"/>
                            </a:srgbClr>
                          </a:solidFill>
                          <a:latin typeface="Times New Roman"/>
                          <a:ea typeface="Times New Roman"/>
                          <a:cs typeface="Times New Roman"/>
                        </a:rPr>
                        <a:t>6m</a:t>
                      </a:r>
                      <a:r>
                        <a:rPr sz="1100" spc="17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FangSong"/>
                          <a:ea typeface="FangSong"/>
                          <a:cs typeface="FangSong"/>
                        </a:rPr>
                        <a:t>的</a:t>
                      </a:r>
                      <a:r>
                        <a:rPr sz="1100" spc="-200" dirty="0">
                          <a:solidFill>
                            <a:srgbClr val="000000">
                              <a:alpha val="100000"/>
                            </a:srgbClr>
                          </a:solidFill>
                          <a:latin typeface="FangSong"/>
                          <a:ea typeface="FangSong"/>
                          <a:cs typeface="FangSong"/>
                        </a:rPr>
                        <a:t> </a:t>
                      </a:r>
                      <a:r>
                        <a:rPr sz="1100" spc="50" dirty="0">
                          <a:solidFill>
                            <a:srgbClr val="000000">
                              <a:alpha val="100000"/>
                            </a:srgbClr>
                          </a:solidFill>
                          <a:latin typeface="Times New Roman"/>
                          <a:ea typeface="Times New Roman"/>
                          <a:cs typeface="Times New Roman"/>
                        </a:rPr>
                        <a:t>3</a:t>
                      </a:r>
                      <a:r>
                        <a:rPr sz="1100" spc="12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FangSong"/>
                          <a:ea typeface="FangSong"/>
                          <a:cs typeface="FangSong"/>
                        </a:rPr>
                        <a:t>级及</a:t>
                      </a:r>
                      <a:r>
                        <a:rPr sz="1100" spc="-220" dirty="0">
                          <a:solidFill>
                            <a:srgbClr val="000000">
                              <a:alpha val="100000"/>
                            </a:srgbClr>
                          </a:solidFill>
                          <a:latin typeface="FangSong"/>
                          <a:ea typeface="FangSong"/>
                          <a:cs typeface="FangSong"/>
                        </a:rPr>
                        <a:t> </a:t>
                      </a:r>
                      <a:r>
                        <a:rPr sz="1100" spc="50" dirty="0">
                          <a:solidFill>
                            <a:srgbClr val="000000">
                              <a:alpha val="100000"/>
                            </a:srgbClr>
                          </a:solidFill>
                          <a:latin typeface="Times New Roman"/>
                          <a:ea typeface="Times New Roman"/>
                          <a:cs typeface="Times New Roman"/>
                        </a:rPr>
                        <a:t>3</a:t>
                      </a:r>
                      <a:r>
                        <a:rPr sz="1100" spc="12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FangSong"/>
                          <a:ea typeface="FangSong"/>
                          <a:cs typeface="FangSong"/>
                        </a:rPr>
                        <a:t>级以下堤防不应小于</a:t>
                      </a:r>
                      <a:r>
                        <a:rPr sz="1100" spc="-200" dirty="0">
                          <a:solidFill>
                            <a:srgbClr val="000000">
                              <a:alpha val="100000"/>
                            </a:srgbClr>
                          </a:solidFill>
                          <a:latin typeface="FangSong"/>
                          <a:ea typeface="FangSong"/>
                          <a:cs typeface="FangSong"/>
                        </a:rPr>
                        <a:t> </a:t>
                      </a:r>
                      <a:r>
                        <a:rPr sz="1100" spc="50" dirty="0">
                          <a:solidFill>
                            <a:srgbClr val="000000">
                              <a:alpha val="100000"/>
                            </a:srgbClr>
                          </a:solidFill>
                          <a:latin typeface="Times New Roman"/>
                          <a:ea typeface="Times New Roman"/>
                          <a:cs typeface="Times New Roman"/>
                        </a:rPr>
                        <a:t>0.60</a:t>
                      </a:r>
                      <a:r>
                        <a:rPr sz="1100" spc="-11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FangSong"/>
                          <a:ea typeface="FangSong"/>
                          <a:cs typeface="FangSong"/>
                        </a:rPr>
                        <a:t>。</a:t>
                      </a:r>
                      <a:r>
                        <a:rPr sz="1100" spc="0" dirty="0">
                          <a:solidFill>
                            <a:srgbClr val="000000">
                              <a:alpha val="100000"/>
                            </a:srgbClr>
                          </a:solidFill>
                          <a:latin typeface="FangSong"/>
                          <a:ea typeface="FangSong"/>
                          <a:cs typeface="FangSong"/>
                        </a:rPr>
                        <a:t> </a:t>
                      </a:r>
                      <a:r>
                        <a:rPr sz="1100" spc="110" dirty="0">
                          <a:solidFill>
                            <a:srgbClr val="000000">
                              <a:alpha val="100000"/>
                            </a:srgbClr>
                          </a:solidFill>
                          <a:latin typeface="FangSong"/>
                          <a:ea typeface="FangSong"/>
                          <a:cs typeface="FangSong"/>
                        </a:rPr>
                        <a:t>有抗震要求的堤防应按现行行业标准《水工建筑物抗震</a:t>
                      </a:r>
                      <a:r>
                        <a:rPr sz="1100" spc="0" dirty="0">
                          <a:solidFill>
                            <a:srgbClr val="000000">
                              <a:alpha val="100000"/>
                            </a:srgbClr>
                          </a:solidFill>
                          <a:latin typeface="FangSong"/>
                          <a:ea typeface="FangSong"/>
                          <a:cs typeface="FangSong"/>
                        </a:rPr>
                        <a:t>  </a:t>
                      </a:r>
                      <a:r>
                        <a:rPr sz="1100" spc="20" dirty="0">
                          <a:solidFill>
                            <a:srgbClr val="000000">
                              <a:alpha val="100000"/>
                            </a:srgbClr>
                          </a:solidFill>
                          <a:latin typeface="FangSong"/>
                          <a:ea typeface="FangSong"/>
                          <a:cs typeface="FangSong"/>
                        </a:rPr>
                        <a:t>设计规范》</a:t>
                      </a:r>
                      <a:r>
                        <a:rPr sz="1100" spc="340" dirty="0">
                          <a:solidFill>
                            <a:srgbClr val="000000">
                              <a:alpha val="100000"/>
                            </a:srgbClr>
                          </a:solidFill>
                          <a:latin typeface="FangSong"/>
                          <a:ea typeface="FangSong"/>
                          <a:cs typeface="FangSong"/>
                        </a:rPr>
                        <a:t> </a:t>
                      </a:r>
                      <a:r>
                        <a:rPr sz="1100" spc="20" dirty="0">
                          <a:solidFill>
                            <a:srgbClr val="000000">
                              <a:alpha val="100000"/>
                            </a:srgbClr>
                          </a:solidFill>
                          <a:latin typeface="Times New Roman"/>
                          <a:ea typeface="Times New Roman"/>
                          <a:cs typeface="Times New Roman"/>
                        </a:rPr>
                        <a:t>SL203</a:t>
                      </a:r>
                      <a:r>
                        <a:rPr sz="1100" spc="190" dirty="0">
                          <a:solidFill>
                            <a:srgbClr val="000000">
                              <a:alpha val="100000"/>
                            </a:srgbClr>
                          </a:solidFill>
                          <a:latin typeface="Times New Roman"/>
                          <a:ea typeface="Times New Roman"/>
                          <a:cs typeface="Times New Roman"/>
                        </a:rPr>
                        <a:t> </a:t>
                      </a:r>
                      <a:r>
                        <a:rPr sz="1100" spc="20" dirty="0">
                          <a:solidFill>
                            <a:srgbClr val="000000">
                              <a:alpha val="100000"/>
                            </a:srgbClr>
                          </a:solidFill>
                          <a:latin typeface="FangSong"/>
                          <a:ea typeface="FangSong"/>
                          <a:cs typeface="FangSong"/>
                        </a:rPr>
                        <a:t>的有关规定执行。</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898525">
                <a:tc rowSpan="3">
                  <a:txBody>
                    <a:bodyPr/>
                    <a:lstStyle/>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4000"/>
                        </a:lnSpc>
                        <a:tabLst/>
                      </a:pPr>
                      <a:endParaRPr lang="Arial" altLang="Arial" sz="1000" dirty="0"/>
                    </a:p>
                    <a:p>
                      <a:pPr algn="l" rtl="0" eaLnBrk="0">
                        <a:lnSpc>
                          <a:spcPct val="8300"/>
                        </a:lnSpc>
                        <a:tabLst/>
                      </a:pPr>
                      <a:endParaRPr lang="Arial" altLang="Arial" sz="100" dirty="0"/>
                    </a:p>
                    <a:p>
                      <a:pPr marL="88391" indent="-4114" algn="l" rtl="0" eaLnBrk="0">
                        <a:lnSpc>
                          <a:spcPct val="138000"/>
                        </a:lnSpc>
                        <a:tabLst/>
                      </a:pPr>
                      <a:r>
                        <a:rPr sz="1100" spc="50" dirty="0">
                          <a:solidFill>
                            <a:srgbClr val="000000">
                              <a:alpha val="100000"/>
                            </a:srgbClr>
                          </a:solidFill>
                          <a:latin typeface="Times New Roman"/>
                          <a:ea typeface="Times New Roman"/>
                          <a:cs typeface="Times New Roman"/>
                        </a:rPr>
                        <a:t>6</a:t>
                      </a:r>
                      <a:r>
                        <a:rPr sz="1100" spc="12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FangSong"/>
                          <a:ea typeface="FangSong"/>
                          <a:cs typeface="FangSong"/>
                        </a:rPr>
                        <a:t>环保水</a:t>
                      </a:r>
                      <a:r>
                        <a:rPr sz="1100" spc="0" dirty="0">
                          <a:solidFill>
                            <a:srgbClr val="000000">
                              <a:alpha val="100000"/>
                            </a:srgbClr>
                          </a:solidFill>
                          <a:latin typeface="FangSong"/>
                          <a:ea typeface="FangSong"/>
                          <a:cs typeface="FangSong"/>
                        </a:rPr>
                        <a:t>  </a:t>
                      </a:r>
                      <a:r>
                        <a:rPr sz="1100" spc="10" dirty="0">
                          <a:solidFill>
                            <a:srgbClr val="000000">
                              <a:alpha val="100000"/>
                            </a:srgbClr>
                          </a:solidFill>
                          <a:latin typeface="FangSong"/>
                          <a:ea typeface="FangSong"/>
                          <a:cs typeface="FangSong"/>
                        </a:rPr>
                        <a:t>保</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5000"/>
                        </a:lnSpc>
                        <a:tabLst/>
                      </a:pPr>
                      <a:endParaRPr lang="Arial" altLang="Arial" sz="900" dirty="0"/>
                    </a:p>
                    <a:p>
                      <a:pPr indent="198196" algn="l" rtl="0" eaLnBrk="0">
                        <a:lnSpc>
                          <a:spcPts val="1362"/>
                        </a:lnSpc>
                        <a:spcBef>
                          <a:spcPts val="3"/>
                        </a:spcBef>
                        <a:tabLst/>
                      </a:pPr>
                      <a:r>
                        <a:rPr sz="1100" spc="40" dirty="0">
                          <a:solidFill>
                            <a:srgbClr val="000000">
                              <a:alpha val="100000"/>
                            </a:srgbClr>
                          </a:solidFill>
                          <a:latin typeface="FangSong"/>
                          <a:ea typeface="FangSong"/>
                          <a:cs typeface="FangSong"/>
                        </a:rPr>
                        <a:t>《开发建设项目水土保持</a:t>
                      </a:r>
                      <a:endParaRPr lang="FangSong" altLang="FangSong" sz="1100" dirty="0"/>
                    </a:p>
                    <a:p>
                      <a:pPr algn="l" rtl="0" eaLnBrk="0">
                        <a:lnSpc>
                          <a:spcPct val="119000"/>
                        </a:lnSpc>
                        <a:tabLst/>
                      </a:pPr>
                      <a:endParaRPr lang="Arial" altLang="Arial" sz="300" dirty="0"/>
                    </a:p>
                    <a:p>
                      <a:pPr marL="413537" indent="169773" algn="l" rtl="0" eaLnBrk="0">
                        <a:lnSpc>
                          <a:spcPct val="123000"/>
                        </a:lnSpc>
                        <a:spcBef>
                          <a:spcPts val="3"/>
                        </a:spcBef>
                        <a:tabLst/>
                      </a:pPr>
                      <a:r>
                        <a:rPr sz="1100" spc="60" dirty="0">
                          <a:solidFill>
                            <a:srgbClr val="000000">
                              <a:alpha val="100000"/>
                            </a:srgbClr>
                          </a:solidFill>
                          <a:latin typeface="FangSong"/>
                          <a:ea typeface="FangSong"/>
                          <a:cs typeface="FangSong"/>
                        </a:rPr>
                        <a:t>技术规范》</a:t>
                      </a:r>
                      <a:r>
                        <a:rPr sz="1100" spc="0" dirty="0">
                          <a:solidFill>
                            <a:srgbClr val="000000">
                              <a:alpha val="100000"/>
                            </a:srgbClr>
                          </a:solidFill>
                          <a:latin typeface="FangSong"/>
                          <a:ea typeface="FangSong"/>
                          <a:cs typeface="FangSong"/>
                        </a:rPr>
                        <a:t>         </a:t>
                      </a:r>
                      <a:r>
                        <a:rPr sz="1100" spc="-40" dirty="0">
                          <a:solidFill>
                            <a:srgbClr val="000000">
                              <a:alpha val="100000"/>
                            </a:srgbClr>
                          </a:solidFill>
                          <a:latin typeface="FangSong"/>
                          <a:ea typeface="FangSong"/>
                          <a:cs typeface="FangSong"/>
                        </a:rPr>
                        <a:t>（</a:t>
                      </a:r>
                      <a:r>
                        <a:rPr sz="1100" spc="-40" dirty="0">
                          <a:solidFill>
                            <a:srgbClr val="000000">
                              <a:alpha val="100000"/>
                            </a:srgbClr>
                          </a:solidFill>
                          <a:latin typeface="Times New Roman"/>
                          <a:ea typeface="Times New Roman"/>
                          <a:cs typeface="Times New Roman"/>
                        </a:rPr>
                        <a:t>GB50433-2018</a:t>
                      </a:r>
                      <a:r>
                        <a:rPr sz="1100" spc="-4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0000"/>
                        </a:lnSpc>
                        <a:tabLst/>
                      </a:pPr>
                      <a:endParaRPr lang="Arial" altLang="Arial" sz="100" dirty="0"/>
                    </a:p>
                    <a:p>
                      <a:pPr marL="79120" indent="5943" algn="l" rtl="0" eaLnBrk="0">
                        <a:lnSpc>
                          <a:spcPct val="105000"/>
                        </a:lnSpc>
                        <a:spcBef>
                          <a:spcPts val="1"/>
                        </a:spcBef>
                        <a:tabLst/>
                      </a:pPr>
                      <a:r>
                        <a:rPr sz="1100" spc="90" dirty="0">
                          <a:solidFill>
                            <a:srgbClr val="000000">
                              <a:alpha val="100000"/>
                            </a:srgbClr>
                          </a:solidFill>
                          <a:latin typeface="FangSong"/>
                          <a:ea typeface="FangSong"/>
                          <a:cs typeface="FangSong"/>
                        </a:rPr>
                        <a:t>第</a:t>
                      </a:r>
                      <a:r>
                        <a:rPr sz="1100" spc="90" dirty="0">
                          <a:solidFill>
                            <a:srgbClr val="000000">
                              <a:alpha val="100000"/>
                            </a:srgbClr>
                          </a:solidFill>
                          <a:latin typeface="Times New Roman"/>
                          <a:ea typeface="Times New Roman"/>
                          <a:cs typeface="Times New Roman"/>
                        </a:rPr>
                        <a:t>3.2.3</a:t>
                      </a:r>
                      <a:r>
                        <a:rPr sz="1100" spc="90" dirty="0">
                          <a:solidFill>
                            <a:srgbClr val="000000">
                              <a:alpha val="100000"/>
                            </a:srgbClr>
                          </a:solidFill>
                          <a:latin typeface="FangSong"/>
                          <a:ea typeface="FangSong"/>
                          <a:cs typeface="FangSong"/>
                        </a:rPr>
                        <a:t>条：严禁在崩塌和滑坡危险区、泥石流易发区设</a:t>
                      </a:r>
                      <a:r>
                        <a:rPr sz="1100" spc="60" dirty="0">
                          <a:solidFill>
                            <a:srgbClr val="000000">
                              <a:alpha val="100000"/>
                            </a:srgbClr>
                          </a:solidFill>
                          <a:latin typeface="FangSong"/>
                          <a:ea typeface="FangSong"/>
                          <a:cs typeface="FangSong"/>
                        </a:rPr>
                        <a:t>  </a:t>
                      </a:r>
                      <a:r>
                        <a:rPr sz="1100" spc="0" dirty="0">
                          <a:solidFill>
                            <a:srgbClr val="000000">
                              <a:alpha val="100000"/>
                            </a:srgbClr>
                          </a:solidFill>
                          <a:latin typeface="FangSong"/>
                          <a:ea typeface="FangSong"/>
                          <a:cs typeface="FangSong"/>
                        </a:rPr>
                        <a:t>置取土（石、砂）</a:t>
                      </a:r>
                      <a:r>
                        <a:rPr sz="1100" spc="280" dirty="0">
                          <a:solidFill>
                            <a:srgbClr val="000000">
                              <a:alpha val="100000"/>
                            </a:srgbClr>
                          </a:solidFill>
                          <a:latin typeface="FangSong"/>
                          <a:ea typeface="FangSong"/>
                          <a:cs typeface="FangSong"/>
                        </a:rPr>
                        <a:t> </a:t>
                      </a:r>
                      <a:r>
                        <a:rPr sz="1100" spc="0" dirty="0">
                          <a:solidFill>
                            <a:srgbClr val="000000">
                              <a:alpha val="100000"/>
                            </a:srgbClr>
                          </a:solidFill>
                          <a:latin typeface="FangSong"/>
                          <a:ea typeface="FangSong"/>
                          <a:cs typeface="FangSong"/>
                        </a:rPr>
                        <a:t>场。</a:t>
                      </a:r>
                      <a:endParaRPr lang="FangSong" altLang="FangSong" sz="1100" dirty="0"/>
                    </a:p>
                    <a:p>
                      <a:pPr marL="78511" indent="6553" algn="l" rtl="0" eaLnBrk="0">
                        <a:lnSpc>
                          <a:spcPct val="108000"/>
                        </a:lnSpc>
                        <a:spcBef>
                          <a:spcPts val="24"/>
                        </a:spcBef>
                        <a:tabLst/>
                      </a:pPr>
                      <a:r>
                        <a:rPr sz="1100" spc="90" dirty="0">
                          <a:solidFill>
                            <a:srgbClr val="000000">
                              <a:alpha val="100000"/>
                            </a:srgbClr>
                          </a:solidFill>
                          <a:latin typeface="FangSong"/>
                          <a:ea typeface="FangSong"/>
                          <a:cs typeface="FangSong"/>
                        </a:rPr>
                        <a:t>第</a:t>
                      </a:r>
                      <a:r>
                        <a:rPr sz="1100" spc="90" dirty="0">
                          <a:solidFill>
                            <a:srgbClr val="000000">
                              <a:alpha val="100000"/>
                            </a:srgbClr>
                          </a:solidFill>
                          <a:latin typeface="Times New Roman"/>
                          <a:ea typeface="Times New Roman"/>
                          <a:cs typeface="Times New Roman"/>
                        </a:rPr>
                        <a:t>3.2.5</a:t>
                      </a:r>
                      <a:r>
                        <a:rPr sz="1100" spc="90" dirty="0">
                          <a:solidFill>
                            <a:srgbClr val="000000">
                              <a:alpha val="100000"/>
                            </a:srgbClr>
                          </a:solidFill>
                          <a:latin typeface="FangSong"/>
                          <a:ea typeface="FangSong"/>
                          <a:cs typeface="FangSong"/>
                        </a:rPr>
                        <a:t>条：严禁在对公共设施、基础设施、工业企业、</a:t>
                      </a:r>
                      <a:r>
                        <a:rPr sz="1100" spc="100" dirty="0">
                          <a:solidFill>
                            <a:srgbClr val="000000">
                              <a:alpha val="100000"/>
                            </a:srgbClr>
                          </a:solidFill>
                          <a:latin typeface="FangSong"/>
                          <a:ea typeface="FangSong"/>
                          <a:cs typeface="FangSong"/>
                        </a:rPr>
                        <a:t>  </a:t>
                      </a:r>
                      <a:r>
                        <a:rPr sz="1100" spc="100" dirty="0">
                          <a:solidFill>
                            <a:srgbClr val="000000">
                              <a:alpha val="100000"/>
                            </a:srgbClr>
                          </a:solidFill>
                          <a:latin typeface="FangSong"/>
                          <a:ea typeface="FangSong"/>
                          <a:cs typeface="FangSong"/>
                        </a:rPr>
                        <a:t>居民点等有重大影响的区域设置弃土（石、渣、灰、尾</a:t>
                      </a:r>
                      <a:r>
                        <a:rPr sz="1100" spc="110" dirty="0">
                          <a:solidFill>
                            <a:srgbClr val="000000">
                              <a:alpha val="100000"/>
                            </a:srgbClr>
                          </a:solidFill>
                          <a:latin typeface="FangSong"/>
                          <a:ea typeface="FangSong"/>
                          <a:cs typeface="FangSong"/>
                        </a:rPr>
                        <a:t>  </a:t>
                      </a:r>
                      <a:r>
                        <a:rPr sz="1000" spc="-40" dirty="0">
                          <a:solidFill>
                            <a:srgbClr val="000000">
                              <a:alpha val="100000"/>
                            </a:srgbClr>
                          </a:solidFill>
                          <a:latin typeface="FangSong"/>
                          <a:ea typeface="FangSong"/>
                          <a:cs typeface="FangSong"/>
                        </a:rPr>
                        <a:t>矿）</a:t>
                      </a:r>
                      <a:r>
                        <a:rPr sz="1000" spc="290" dirty="0">
                          <a:solidFill>
                            <a:srgbClr val="000000">
                              <a:alpha val="100000"/>
                            </a:srgbClr>
                          </a:solidFill>
                          <a:latin typeface="FangSong"/>
                          <a:ea typeface="FangSong"/>
                          <a:cs typeface="FangSong"/>
                        </a:rPr>
                        <a:t> </a:t>
                      </a:r>
                      <a:r>
                        <a:rPr sz="1000" spc="-40" dirty="0">
                          <a:solidFill>
                            <a:srgbClr val="000000">
                              <a:alpha val="100000"/>
                            </a:srgbClr>
                          </a:solidFill>
                          <a:latin typeface="FangSong"/>
                          <a:ea typeface="FangSong"/>
                          <a:cs typeface="FangSong"/>
                        </a:rPr>
                        <a:t>场。</a:t>
                      </a:r>
                      <a:endParaRPr lang="FangSong" altLang="FangSong" sz="10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692784">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1000"/>
                        </a:lnSpc>
                        <a:tabLst/>
                      </a:pPr>
                      <a:endParaRPr lang="Arial" altLang="Arial" sz="400" dirty="0"/>
                    </a:p>
                    <a:p>
                      <a:pPr marL="485013" indent="-334060" algn="l" rtl="0" eaLnBrk="0">
                        <a:lnSpc>
                          <a:spcPct val="143000"/>
                        </a:lnSpc>
                        <a:spcBef>
                          <a:spcPts val="2"/>
                        </a:spcBef>
                        <a:tabLst/>
                      </a:pPr>
                      <a:r>
                        <a:rPr sz="1100" spc="-10" dirty="0">
                          <a:solidFill>
                            <a:srgbClr val="000000">
                              <a:alpha val="100000"/>
                            </a:srgbClr>
                          </a:solidFill>
                          <a:latin typeface="FangSong"/>
                          <a:ea typeface="FangSong"/>
                          <a:cs typeface="FangSong"/>
                        </a:rPr>
                        <a:t>《水土保持工程设计规范》</a:t>
                      </a:r>
                      <a:r>
                        <a:rPr sz="1100" spc="10" dirty="0">
                          <a:solidFill>
                            <a:srgbClr val="000000">
                              <a:alpha val="100000"/>
                            </a:srgbClr>
                          </a:solidFill>
                          <a:latin typeface="FangSong"/>
                          <a:ea typeface="FangSong"/>
                          <a:cs typeface="FangSong"/>
                        </a:rPr>
                        <a:t>  </a:t>
                      </a:r>
                      <a:r>
                        <a:rPr sz="1100" spc="40" dirty="0">
                          <a:solidFill>
                            <a:srgbClr val="000000">
                              <a:alpha val="100000"/>
                            </a:srgbClr>
                          </a:solidFill>
                          <a:latin typeface="Times New Roman"/>
                          <a:ea typeface="Times New Roman"/>
                          <a:cs typeface="Times New Roman"/>
                        </a:rPr>
                        <a:t>GB51018-2014</a:t>
                      </a:r>
                      <a:endParaRPr lang="Times New Roman" altLang="Times New Roman"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40000"/>
                        </a:lnSpc>
                        <a:tabLst/>
                      </a:pPr>
                      <a:endParaRPr lang="Arial" altLang="Arial" sz="200" dirty="0"/>
                    </a:p>
                    <a:p>
                      <a:pPr indent="85064" algn="l" rtl="0" eaLnBrk="0">
                        <a:lnSpc>
                          <a:spcPts val="1362"/>
                        </a:lnSpc>
                        <a:spcBef>
                          <a:spcPts val="2"/>
                        </a:spcBef>
                        <a:tabLst/>
                      </a:pPr>
                      <a:r>
                        <a:rPr sz="1100" spc="70" dirty="0">
                          <a:solidFill>
                            <a:srgbClr val="000000">
                              <a:alpha val="100000"/>
                            </a:srgbClr>
                          </a:solidFill>
                          <a:latin typeface="FangSong"/>
                          <a:ea typeface="FangSong"/>
                          <a:cs typeface="FangSong"/>
                        </a:rPr>
                        <a:t>第</a:t>
                      </a:r>
                      <a:r>
                        <a:rPr sz="1100" spc="70" dirty="0">
                          <a:solidFill>
                            <a:srgbClr val="000000">
                              <a:alpha val="100000"/>
                            </a:srgbClr>
                          </a:solidFill>
                          <a:latin typeface="Times New Roman"/>
                          <a:ea typeface="Times New Roman"/>
                          <a:cs typeface="Times New Roman"/>
                        </a:rPr>
                        <a:t>12.2.2</a:t>
                      </a:r>
                      <a:r>
                        <a:rPr sz="1100" spc="70" dirty="0">
                          <a:solidFill>
                            <a:srgbClr val="000000">
                              <a:alpha val="100000"/>
                            </a:srgbClr>
                          </a:solidFill>
                          <a:latin typeface="FangSong"/>
                          <a:ea typeface="FangSong"/>
                          <a:cs typeface="FangSong"/>
                        </a:rPr>
                        <a:t>条：弃渣场选址应符合下列规定：</a:t>
                      </a:r>
                      <a:endParaRPr lang="FangSong" altLang="FangSong" sz="1100" dirty="0"/>
                    </a:p>
                    <a:p>
                      <a:pPr algn="l" rtl="0" eaLnBrk="0">
                        <a:lnSpc>
                          <a:spcPct val="119000"/>
                        </a:lnSpc>
                        <a:tabLst/>
                      </a:pPr>
                      <a:endParaRPr lang="Arial" altLang="Arial" sz="300" dirty="0"/>
                    </a:p>
                    <a:p>
                      <a:pPr marL="82168" indent="-2438" algn="l" rtl="0" eaLnBrk="0">
                        <a:lnSpc>
                          <a:spcPct val="119000"/>
                        </a:lnSpc>
                        <a:spcBef>
                          <a:spcPts val="2"/>
                        </a:spcBef>
                        <a:tabLst/>
                      </a:pPr>
                      <a:r>
                        <a:rPr sz="1100" spc="100" dirty="0">
                          <a:solidFill>
                            <a:srgbClr val="000000">
                              <a:alpha val="100000"/>
                            </a:srgbClr>
                          </a:solidFill>
                          <a:latin typeface="FangSong"/>
                          <a:ea typeface="FangSong"/>
                          <a:cs typeface="FangSong"/>
                        </a:rPr>
                        <a:t>严禁对重要基础设施、人民群众生命财产安全及行洪安</a:t>
                      </a:r>
                      <a:r>
                        <a:rPr sz="1100" spc="110" dirty="0">
                          <a:solidFill>
                            <a:srgbClr val="000000">
                              <a:alpha val="100000"/>
                            </a:srgbClr>
                          </a:solidFill>
                          <a:latin typeface="FangSong"/>
                          <a:ea typeface="FangSong"/>
                          <a:cs typeface="FangSong"/>
                        </a:rPr>
                        <a:t>  </a:t>
                      </a:r>
                      <a:r>
                        <a:rPr sz="1100" spc="80" dirty="0">
                          <a:solidFill>
                            <a:srgbClr val="000000">
                              <a:alpha val="100000"/>
                            </a:srgbClr>
                          </a:solidFill>
                          <a:latin typeface="FangSong"/>
                          <a:ea typeface="FangSong"/>
                          <a:cs typeface="FangSong"/>
                        </a:rPr>
                        <a:t>全有重大影响的区域布设弃渣场。</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1443989">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algn="l" rtl="0" eaLnBrk="0">
                        <a:lnSpc>
                          <a:spcPct val="101000"/>
                        </a:lnSpc>
                        <a:tabLst/>
                      </a:pPr>
                      <a:endParaRPr lang="Arial" altLang="Arial" sz="1000" dirty="0"/>
                    </a:p>
                    <a:p>
                      <a:pPr algn="l" rtl="0" eaLnBrk="0">
                        <a:lnSpc>
                          <a:spcPct val="101000"/>
                        </a:lnSpc>
                        <a:tabLst/>
                      </a:pPr>
                      <a:endParaRPr lang="Arial" altLang="Arial" sz="1000" dirty="0"/>
                    </a:p>
                    <a:p>
                      <a:pPr marL="78866" indent="119329" algn="l" rtl="0" eaLnBrk="0">
                        <a:lnSpc>
                          <a:spcPct val="139000"/>
                        </a:lnSpc>
                        <a:spcBef>
                          <a:spcPts val="2"/>
                        </a:spcBef>
                        <a:tabLst/>
                      </a:pPr>
                      <a:r>
                        <a:rPr sz="1100" spc="40" dirty="0">
                          <a:solidFill>
                            <a:srgbClr val="000000">
                              <a:alpha val="100000"/>
                            </a:srgbClr>
                          </a:solidFill>
                          <a:latin typeface="FangSong"/>
                          <a:ea typeface="FangSong"/>
                          <a:cs typeface="FangSong"/>
                        </a:rPr>
                        <a:t>《水利水电工程水土保持</a:t>
                      </a:r>
                      <a:r>
                        <a:rPr sz="1100" spc="0" dirty="0">
                          <a:solidFill>
                            <a:srgbClr val="000000">
                              <a:alpha val="100000"/>
                            </a:srgbClr>
                          </a:solidFill>
                          <a:latin typeface="FangSong"/>
                          <a:ea typeface="FangSong"/>
                          <a:cs typeface="FangSong"/>
                        </a:rPr>
                        <a:t>  </a:t>
                      </a:r>
                      <a:r>
                        <a:rPr sz="1100" spc="-40" dirty="0">
                          <a:solidFill>
                            <a:srgbClr val="000000">
                              <a:alpha val="100000"/>
                            </a:srgbClr>
                          </a:solidFill>
                          <a:latin typeface="FangSong"/>
                          <a:ea typeface="FangSong"/>
                          <a:cs typeface="FangSong"/>
                        </a:rPr>
                        <a:t>技术规范》</a:t>
                      </a:r>
                      <a:r>
                        <a:rPr sz="1100" spc="310" dirty="0">
                          <a:solidFill>
                            <a:srgbClr val="000000">
                              <a:alpha val="100000"/>
                            </a:srgbClr>
                          </a:solidFill>
                          <a:latin typeface="FangSong"/>
                          <a:ea typeface="FangSong"/>
                          <a:cs typeface="FangSong"/>
                        </a:rPr>
                        <a:t> </a:t>
                      </a:r>
                      <a:r>
                        <a:rPr sz="1100" spc="-40" dirty="0">
                          <a:solidFill>
                            <a:srgbClr val="000000">
                              <a:alpha val="100000"/>
                            </a:srgbClr>
                          </a:solidFill>
                          <a:latin typeface="FangSong"/>
                          <a:ea typeface="FangSong"/>
                          <a:cs typeface="FangSong"/>
                        </a:rPr>
                        <a:t>（</a:t>
                      </a:r>
                      <a:r>
                        <a:rPr sz="1100" spc="-300" dirty="0">
                          <a:solidFill>
                            <a:srgbClr val="000000">
                              <a:alpha val="100000"/>
                            </a:srgbClr>
                          </a:solidFill>
                          <a:latin typeface="FangSong"/>
                          <a:ea typeface="FangSong"/>
                          <a:cs typeface="FangSong"/>
                        </a:rPr>
                        <a:t> </a:t>
                      </a:r>
                      <a:r>
                        <a:rPr sz="1100" spc="-40" dirty="0">
                          <a:solidFill>
                            <a:srgbClr val="000000">
                              <a:alpha val="100000"/>
                            </a:srgbClr>
                          </a:solidFill>
                          <a:latin typeface="Times New Roman"/>
                          <a:ea typeface="Times New Roman"/>
                          <a:cs typeface="Times New Roman"/>
                        </a:rPr>
                        <a:t>SL575-2012</a:t>
                      </a:r>
                      <a:r>
                        <a:rPr sz="1100" spc="-4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85177"/>
                        </a:lnSpc>
                        <a:tabLst/>
                      </a:pPr>
                      <a:endParaRPr lang="Arial" altLang="Arial" sz="100" dirty="0"/>
                    </a:p>
                    <a:p>
                      <a:pPr marL="78054" indent="7010" algn="l" rtl="0" eaLnBrk="0">
                        <a:lnSpc>
                          <a:spcPct val="106000"/>
                        </a:lnSpc>
                        <a:tabLst/>
                      </a:pPr>
                      <a:r>
                        <a:rPr sz="1100" spc="50" dirty="0">
                          <a:solidFill>
                            <a:srgbClr val="000000">
                              <a:alpha val="100000"/>
                            </a:srgbClr>
                          </a:solidFill>
                          <a:latin typeface="FangSong"/>
                          <a:ea typeface="FangSong"/>
                          <a:cs typeface="FangSong"/>
                        </a:rPr>
                        <a:t>第</a:t>
                      </a:r>
                      <a:r>
                        <a:rPr sz="1100" spc="50" dirty="0">
                          <a:solidFill>
                            <a:srgbClr val="000000">
                              <a:alpha val="100000"/>
                            </a:srgbClr>
                          </a:solidFill>
                          <a:latin typeface="Times New Roman"/>
                          <a:ea typeface="Times New Roman"/>
                          <a:cs typeface="Times New Roman"/>
                        </a:rPr>
                        <a:t>4.</a:t>
                      </a:r>
                      <a:r>
                        <a:rPr sz="1100" spc="11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Times New Roman"/>
                          <a:ea typeface="Times New Roman"/>
                          <a:cs typeface="Times New Roman"/>
                        </a:rPr>
                        <a:t>1.</a:t>
                      </a:r>
                      <a:r>
                        <a:rPr sz="1100" spc="-140" dirty="0">
                          <a:solidFill>
                            <a:srgbClr val="000000">
                              <a:alpha val="100000"/>
                            </a:srgbClr>
                          </a:solidFill>
                          <a:latin typeface="Times New Roman"/>
                          <a:ea typeface="Times New Roman"/>
                          <a:cs typeface="Times New Roman"/>
                        </a:rPr>
                        <a:t> </a:t>
                      </a:r>
                      <a:r>
                        <a:rPr sz="1100" spc="50" dirty="0">
                          <a:solidFill>
                            <a:srgbClr val="000000">
                              <a:alpha val="100000"/>
                            </a:srgbClr>
                          </a:solidFill>
                          <a:latin typeface="Times New Roman"/>
                          <a:ea typeface="Times New Roman"/>
                          <a:cs typeface="Times New Roman"/>
                        </a:rPr>
                        <a:t>1</a:t>
                      </a:r>
                      <a:r>
                        <a:rPr sz="1100" spc="50" dirty="0">
                          <a:solidFill>
                            <a:srgbClr val="000000">
                              <a:alpha val="100000"/>
                            </a:srgbClr>
                          </a:solidFill>
                          <a:latin typeface="FangSong"/>
                          <a:ea typeface="FangSong"/>
                          <a:cs typeface="FangSong"/>
                        </a:rPr>
                        <a:t>条</a:t>
                      </a:r>
                      <a:r>
                        <a:rPr sz="1100" spc="13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水利水电工程水土流失防治应遵循下列规定：</a:t>
                      </a:r>
                      <a:r>
                        <a:rPr sz="1100" spc="0" dirty="0">
                          <a:solidFill>
                            <a:srgbClr val="000000">
                              <a:alpha val="100000"/>
                            </a:srgbClr>
                          </a:solidFill>
                          <a:latin typeface="FangSong"/>
                          <a:ea typeface="FangSong"/>
                          <a:cs typeface="FangSong"/>
                        </a:rPr>
                        <a:t>  </a:t>
                      </a:r>
                      <a:r>
                        <a:rPr sz="1100" spc="100" dirty="0">
                          <a:solidFill>
                            <a:srgbClr val="000000">
                              <a:alpha val="100000"/>
                            </a:srgbClr>
                          </a:solidFill>
                          <a:latin typeface="Times New Roman"/>
                          <a:ea typeface="Times New Roman"/>
                          <a:cs typeface="Times New Roman"/>
                        </a:rPr>
                        <a:t>1</a:t>
                      </a:r>
                      <a:r>
                        <a:rPr sz="1100" spc="110" dirty="0">
                          <a:solidFill>
                            <a:srgbClr val="000000">
                              <a:alpha val="100000"/>
                            </a:srgbClr>
                          </a:solidFill>
                          <a:latin typeface="Times New Roman"/>
                          <a:ea typeface="Times New Roman"/>
                          <a:cs typeface="Times New Roman"/>
                        </a:rPr>
                        <a:t>  </a:t>
                      </a:r>
                      <a:r>
                        <a:rPr sz="1100" spc="100" dirty="0">
                          <a:solidFill>
                            <a:srgbClr val="000000">
                              <a:alpha val="100000"/>
                            </a:srgbClr>
                          </a:solidFill>
                          <a:latin typeface="FangSong"/>
                          <a:ea typeface="FangSong"/>
                          <a:cs typeface="FangSong"/>
                        </a:rPr>
                        <a:t>应控制和减少对原地貌、地表植被、水系的扰动和损</a:t>
                      </a:r>
                      <a:r>
                        <a:rPr sz="1100" spc="0" dirty="0">
                          <a:solidFill>
                            <a:srgbClr val="000000">
                              <a:alpha val="100000"/>
                            </a:srgbClr>
                          </a:solidFill>
                          <a:latin typeface="FangSong"/>
                          <a:ea typeface="FangSong"/>
                          <a:cs typeface="FangSong"/>
                        </a:rPr>
                        <a:t>  </a:t>
                      </a:r>
                      <a:r>
                        <a:rPr sz="1100" spc="100" dirty="0">
                          <a:solidFill>
                            <a:srgbClr val="000000">
                              <a:alpha val="100000"/>
                            </a:srgbClr>
                          </a:solidFill>
                          <a:latin typeface="FangSong"/>
                          <a:ea typeface="FangSong"/>
                          <a:cs typeface="FangSong"/>
                        </a:rPr>
                        <a:t>毁，保护原地表植被、表土及结皮层，减少占用水、土</a:t>
                      </a:r>
                      <a:r>
                        <a:rPr sz="1100" spc="110" dirty="0">
                          <a:solidFill>
                            <a:srgbClr val="000000">
                              <a:alpha val="100000"/>
                            </a:srgbClr>
                          </a:solidFill>
                          <a:latin typeface="FangSong"/>
                          <a:ea typeface="FangSong"/>
                          <a:cs typeface="FangSong"/>
                        </a:rPr>
                        <a:t>  </a:t>
                      </a:r>
                      <a:r>
                        <a:rPr sz="1100" spc="80" dirty="0">
                          <a:solidFill>
                            <a:srgbClr val="000000">
                              <a:alpha val="100000"/>
                            </a:srgbClr>
                          </a:solidFill>
                          <a:latin typeface="FangSong"/>
                          <a:ea typeface="FangSong"/>
                          <a:cs typeface="FangSong"/>
                        </a:rPr>
                        <a:t>资源，注重提高资源利用效率。</a:t>
                      </a:r>
                      <a:endParaRPr lang="FangSong" altLang="FangSong" sz="1100" dirty="0"/>
                    </a:p>
                    <a:p>
                      <a:pPr marL="80340" indent="-8686" algn="l" rtl="0" eaLnBrk="0">
                        <a:lnSpc>
                          <a:spcPct val="105000"/>
                        </a:lnSpc>
                        <a:spcBef>
                          <a:spcPts val="30"/>
                        </a:spcBef>
                        <a:tabLst/>
                      </a:pPr>
                      <a:r>
                        <a:rPr sz="1100" spc="100" dirty="0">
                          <a:solidFill>
                            <a:srgbClr val="000000">
                              <a:alpha val="100000"/>
                            </a:srgbClr>
                          </a:solidFill>
                          <a:latin typeface="Times New Roman"/>
                          <a:ea typeface="Times New Roman"/>
                          <a:cs typeface="Times New Roman"/>
                        </a:rPr>
                        <a:t>2</a:t>
                      </a:r>
                      <a:r>
                        <a:rPr sz="1100" spc="140" dirty="0">
                          <a:solidFill>
                            <a:srgbClr val="000000">
                              <a:alpha val="100000"/>
                            </a:srgbClr>
                          </a:solidFill>
                          <a:latin typeface="Times New Roman"/>
                          <a:ea typeface="Times New Roman"/>
                          <a:cs typeface="Times New Roman"/>
                        </a:rPr>
                        <a:t>  </a:t>
                      </a:r>
                      <a:r>
                        <a:rPr sz="1100" spc="100" dirty="0">
                          <a:solidFill>
                            <a:srgbClr val="000000">
                              <a:alpha val="100000"/>
                            </a:srgbClr>
                          </a:solidFill>
                          <a:latin typeface="FangSong"/>
                          <a:ea typeface="FangSong"/>
                          <a:cs typeface="FangSong"/>
                        </a:rPr>
                        <a:t>对于原地表植被、表土有特殊保护要求的区域，应结</a:t>
                      </a:r>
                      <a:r>
                        <a:rPr sz="1100" spc="0" dirty="0">
                          <a:solidFill>
                            <a:srgbClr val="000000">
                              <a:alpha val="100000"/>
                            </a:srgbClr>
                          </a:solidFill>
                          <a:latin typeface="FangSong"/>
                          <a:ea typeface="FangSong"/>
                          <a:cs typeface="FangSong"/>
                        </a:rPr>
                        <a:t>  </a:t>
                      </a:r>
                      <a:r>
                        <a:rPr sz="1100" spc="80" dirty="0">
                          <a:solidFill>
                            <a:srgbClr val="000000">
                              <a:alpha val="100000"/>
                            </a:srgbClr>
                          </a:solidFill>
                          <a:latin typeface="FangSong"/>
                          <a:ea typeface="FangSong"/>
                          <a:cs typeface="FangSong"/>
                        </a:rPr>
                        <a:t>合项目区实际剥离表层土、移植植物以备后期恢复利用，</a:t>
                      </a:r>
                      <a:r>
                        <a:rPr sz="1100" spc="120" dirty="0">
                          <a:solidFill>
                            <a:srgbClr val="000000">
                              <a:alpha val="100000"/>
                            </a:srgbClr>
                          </a:solidFill>
                          <a:latin typeface="FangSong"/>
                          <a:ea typeface="FangSong"/>
                          <a:cs typeface="FangSong"/>
                        </a:rPr>
                        <a:t> </a:t>
                      </a:r>
                      <a:r>
                        <a:rPr sz="1100" spc="80" dirty="0">
                          <a:solidFill>
                            <a:srgbClr val="000000">
                              <a:alpha val="100000"/>
                            </a:srgbClr>
                          </a:solidFill>
                          <a:latin typeface="FangSong"/>
                          <a:ea typeface="FangSong"/>
                          <a:cs typeface="FangSong"/>
                        </a:rPr>
                        <a:t>并根据需要采取相应保护措施。</a:t>
                      </a:r>
                      <a:endParaRPr lang="FangSong" altLang="FangSong" sz="1100" dirty="0"/>
                    </a:p>
                    <a:p>
                      <a:pPr indent="74701" algn="l" rtl="0" eaLnBrk="0">
                        <a:lnSpc>
                          <a:spcPts val="1371"/>
                        </a:lnSpc>
                        <a:spcBef>
                          <a:spcPts val="46"/>
                        </a:spcBef>
                        <a:tabLst/>
                      </a:pPr>
                      <a:r>
                        <a:rPr sz="1100" spc="100" dirty="0">
                          <a:solidFill>
                            <a:srgbClr val="000000">
                              <a:alpha val="100000"/>
                            </a:srgbClr>
                          </a:solidFill>
                          <a:latin typeface="Times New Roman"/>
                          <a:ea typeface="Times New Roman"/>
                          <a:cs typeface="Times New Roman"/>
                        </a:rPr>
                        <a:t>3</a:t>
                      </a:r>
                      <a:r>
                        <a:rPr sz="1100" spc="130" dirty="0">
                          <a:solidFill>
                            <a:srgbClr val="000000">
                              <a:alpha val="100000"/>
                            </a:srgbClr>
                          </a:solidFill>
                          <a:latin typeface="Times New Roman"/>
                          <a:ea typeface="Times New Roman"/>
                          <a:cs typeface="Times New Roman"/>
                        </a:rPr>
                        <a:t>  </a:t>
                      </a:r>
                      <a:r>
                        <a:rPr sz="1100" spc="100" dirty="0">
                          <a:solidFill>
                            <a:srgbClr val="000000">
                              <a:alpha val="100000"/>
                            </a:srgbClr>
                          </a:solidFill>
                          <a:latin typeface="FangSong"/>
                          <a:ea typeface="FangSong"/>
                          <a:cs typeface="FangSong"/>
                        </a:rPr>
                        <a:t>主体工程开挖土石方应优先考虑综合利用，减少借方</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graphicFrame>
        <p:nvGraphicFramePr>
          <p:cNvPr id="40" name="table 40"/>
          <p:cNvGraphicFramePr>
            <a:graphicFrameLocks noGrp="1"/>
          </p:cNvGraphicFramePr>
          <p:nvPr/>
        </p:nvGraphicFramePr>
        <p:xfrm>
          <a:off x="7619746" y="1141094"/>
          <a:ext cx="6475095" cy="3656329"/>
        </p:xfrm>
        <a:graphic>
          <a:graphicData uri="http://schemas.openxmlformats.org/drawingml/2006/table">
            <a:tbl>
              <a:tblPr/>
              <a:tblGrid>
                <a:gridCol w="725805"/>
                <a:gridCol w="1906270"/>
                <a:gridCol w="3843020"/>
              </a:tblGrid>
              <a:tr h="250825">
                <a:tc>
                  <a:txBody>
                    <a:bodyPr/>
                    <a:lstStyle/>
                    <a:p>
                      <a:pPr algn="l" rtl="0" eaLnBrk="0">
                        <a:lnSpc>
                          <a:spcPct val="138000"/>
                        </a:lnSpc>
                        <a:tabLst/>
                      </a:pPr>
                      <a:endParaRPr lang="Arial" altLang="Arial" sz="200" dirty="0"/>
                    </a:p>
                    <a:p>
                      <a:pPr indent="241427" algn="l" rtl="0" eaLnBrk="0">
                        <a:lnSpc>
                          <a:spcPts val="1379"/>
                        </a:lnSpc>
                        <a:spcBef>
                          <a:spcPts val="2"/>
                        </a:spcBef>
                        <a:tabLst/>
                      </a:pPr>
                      <a:r>
                        <a:rPr sz="1100" spc="50" dirty="0">
                          <a:solidFill>
                            <a:srgbClr val="000000">
                              <a:alpha val="100000"/>
                            </a:srgbClr>
                          </a:solidFill>
                          <a:latin typeface="FangSong"/>
                          <a:ea typeface="FangSong"/>
                          <a:cs typeface="FangSong"/>
                        </a:rPr>
                        <a:t>项目</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8000"/>
                        </a:lnSpc>
                        <a:tabLst/>
                      </a:pPr>
                      <a:endParaRPr lang="Arial" altLang="Arial" sz="200" dirty="0"/>
                    </a:p>
                    <a:p>
                      <a:pPr indent="586688" algn="l" rtl="0" eaLnBrk="0">
                        <a:lnSpc>
                          <a:spcPts val="1358"/>
                        </a:lnSpc>
                        <a:spcBef>
                          <a:spcPts val="2"/>
                        </a:spcBef>
                        <a:tabLst/>
                      </a:pPr>
                      <a:r>
                        <a:rPr sz="1100" spc="80" dirty="0">
                          <a:solidFill>
                            <a:srgbClr val="000000">
                              <a:alpha val="100000"/>
                            </a:srgbClr>
                          </a:solidFill>
                          <a:latin typeface="FangSong"/>
                          <a:ea typeface="FangSong"/>
                          <a:cs typeface="FangSong"/>
                        </a:rPr>
                        <a:t>强制性条文规定</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8000"/>
                        </a:lnSpc>
                        <a:tabLst/>
                      </a:pPr>
                      <a:endParaRPr lang="Arial" altLang="Arial" sz="200" dirty="0"/>
                    </a:p>
                    <a:p>
                      <a:pPr indent="383475" algn="l" rtl="0" eaLnBrk="0">
                        <a:lnSpc>
                          <a:spcPts val="1371"/>
                        </a:lnSpc>
                        <a:spcBef>
                          <a:spcPts val="2"/>
                        </a:spcBef>
                        <a:tabLst/>
                      </a:pPr>
                      <a:r>
                        <a:rPr sz="1100" spc="80" dirty="0">
                          <a:solidFill>
                            <a:srgbClr val="000000">
                              <a:alpha val="100000"/>
                            </a:srgbClr>
                          </a:solidFill>
                          <a:latin typeface="FangSong"/>
                          <a:ea typeface="FangSong"/>
                          <a:cs typeface="FangSong"/>
                        </a:rPr>
                        <a:t>标准序号</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1787525">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4000"/>
                        </a:lnSpc>
                        <a:tabLst/>
                      </a:pPr>
                      <a:endParaRPr lang="Arial" altLang="Arial" sz="100" dirty="0"/>
                    </a:p>
                    <a:p>
                      <a:pPr marL="78675" indent="457" algn="l" rtl="0" eaLnBrk="0">
                        <a:lnSpc>
                          <a:spcPct val="105000"/>
                        </a:lnSpc>
                        <a:spcBef>
                          <a:spcPts val="1"/>
                        </a:spcBef>
                        <a:tabLst/>
                      </a:pPr>
                      <a:r>
                        <a:rPr sz="1100" spc="100" dirty="0">
                          <a:solidFill>
                            <a:srgbClr val="000000">
                              <a:alpha val="100000"/>
                            </a:srgbClr>
                          </a:solidFill>
                          <a:latin typeface="FangSong"/>
                          <a:ea typeface="FangSong"/>
                          <a:cs typeface="FangSong"/>
                        </a:rPr>
                        <a:t>和弃渣。弃渣应设置专门场地予以堆放和处置，并采取</a:t>
                      </a:r>
                      <a:r>
                        <a:rPr sz="1100" spc="110" dirty="0">
                          <a:solidFill>
                            <a:srgbClr val="000000">
                              <a:alpha val="100000"/>
                            </a:srgbClr>
                          </a:solidFill>
                          <a:latin typeface="FangSong"/>
                          <a:ea typeface="FangSong"/>
                          <a:cs typeface="FangSong"/>
                        </a:rPr>
                        <a:t>  </a:t>
                      </a:r>
                      <a:r>
                        <a:rPr sz="1100" spc="60" dirty="0">
                          <a:solidFill>
                            <a:srgbClr val="000000">
                              <a:alpha val="100000"/>
                            </a:srgbClr>
                          </a:solidFill>
                          <a:latin typeface="FangSong"/>
                          <a:ea typeface="FangSong"/>
                          <a:cs typeface="FangSong"/>
                        </a:rPr>
                        <a:t>挡护措施。</a:t>
                      </a:r>
                      <a:endParaRPr lang="FangSong" altLang="FangSong" sz="1100" dirty="0"/>
                    </a:p>
                    <a:p>
                      <a:pPr marL="78675" indent="-7162" algn="l" rtl="0" eaLnBrk="0">
                        <a:lnSpc>
                          <a:spcPct val="106000"/>
                        </a:lnSpc>
                        <a:spcBef>
                          <a:spcPts val="21"/>
                        </a:spcBef>
                        <a:tabLst/>
                      </a:pPr>
                      <a:r>
                        <a:rPr sz="1100" spc="100" dirty="0">
                          <a:solidFill>
                            <a:srgbClr val="000000">
                              <a:alpha val="100000"/>
                            </a:srgbClr>
                          </a:solidFill>
                          <a:latin typeface="Times New Roman"/>
                          <a:ea typeface="Times New Roman"/>
                          <a:cs typeface="Times New Roman"/>
                        </a:rPr>
                        <a:t>4</a:t>
                      </a:r>
                      <a:r>
                        <a:rPr sz="1100" spc="140" dirty="0">
                          <a:solidFill>
                            <a:srgbClr val="000000">
                              <a:alpha val="100000"/>
                            </a:srgbClr>
                          </a:solidFill>
                          <a:latin typeface="Times New Roman"/>
                          <a:ea typeface="Times New Roman"/>
                          <a:cs typeface="Times New Roman"/>
                        </a:rPr>
                        <a:t>  </a:t>
                      </a:r>
                      <a:r>
                        <a:rPr sz="1100" spc="100" dirty="0">
                          <a:solidFill>
                            <a:srgbClr val="000000">
                              <a:alpha val="100000"/>
                            </a:srgbClr>
                          </a:solidFill>
                          <a:latin typeface="FangSong"/>
                          <a:ea typeface="FangSong"/>
                          <a:cs typeface="FangSong"/>
                        </a:rPr>
                        <a:t>在复核功能要求且不影响工程安全的前提下，水利水</a:t>
                      </a:r>
                      <a:r>
                        <a:rPr sz="1100" spc="0" dirty="0">
                          <a:solidFill>
                            <a:srgbClr val="000000">
                              <a:alpha val="100000"/>
                            </a:srgbClr>
                          </a:solidFill>
                          <a:latin typeface="FangSong"/>
                          <a:ea typeface="FangSong"/>
                          <a:cs typeface="FangSong"/>
                        </a:rPr>
                        <a:t>  </a:t>
                      </a:r>
                      <a:r>
                        <a:rPr sz="1100" spc="60" dirty="0">
                          <a:solidFill>
                            <a:srgbClr val="000000">
                              <a:alpha val="100000"/>
                            </a:srgbClr>
                          </a:solidFill>
                          <a:latin typeface="FangSong"/>
                          <a:ea typeface="FangSong"/>
                          <a:cs typeface="FangSong"/>
                        </a:rPr>
                        <a:t>电工程边坡防护应采用生态型防护措施；</a:t>
                      </a:r>
                      <a:r>
                        <a:rPr sz="1100" spc="640" dirty="0">
                          <a:solidFill>
                            <a:srgbClr val="000000">
                              <a:alpha val="100000"/>
                            </a:srgbClr>
                          </a:solidFill>
                          <a:latin typeface="FangSong"/>
                          <a:ea typeface="FangSong"/>
                          <a:cs typeface="FangSong"/>
                        </a:rPr>
                        <a:t> </a:t>
                      </a:r>
                      <a:r>
                        <a:rPr sz="1100" spc="60" dirty="0">
                          <a:solidFill>
                            <a:srgbClr val="000000">
                              <a:alpha val="100000"/>
                            </a:srgbClr>
                          </a:solidFill>
                          <a:latin typeface="FangSong"/>
                          <a:ea typeface="FangSong"/>
                          <a:cs typeface="FangSong"/>
                        </a:rPr>
                        <a:t>具备条件的砌</a:t>
                      </a:r>
                      <a:r>
                        <a:rPr sz="1100" spc="0" dirty="0">
                          <a:solidFill>
                            <a:srgbClr val="000000">
                              <a:alpha val="100000"/>
                            </a:srgbClr>
                          </a:solidFill>
                          <a:latin typeface="FangSong"/>
                          <a:ea typeface="FangSong"/>
                          <a:cs typeface="FangSong"/>
                        </a:rPr>
                        <a:t>  </a:t>
                      </a:r>
                      <a:r>
                        <a:rPr sz="1100" spc="100" dirty="0">
                          <a:solidFill>
                            <a:srgbClr val="000000">
                              <a:alpha val="100000"/>
                            </a:srgbClr>
                          </a:solidFill>
                          <a:latin typeface="FangSong"/>
                          <a:ea typeface="FangSong"/>
                          <a:cs typeface="FangSong"/>
                        </a:rPr>
                        <a:t>石、混凝土等护坡岩质边坡，应采取覆绿或恢复植被措</a:t>
                      </a:r>
                      <a:r>
                        <a:rPr sz="1100" spc="110" dirty="0">
                          <a:solidFill>
                            <a:srgbClr val="000000">
                              <a:alpha val="100000"/>
                            </a:srgbClr>
                          </a:solidFill>
                          <a:latin typeface="FangSong"/>
                          <a:ea typeface="FangSong"/>
                          <a:cs typeface="FangSong"/>
                        </a:rPr>
                        <a:t>  </a:t>
                      </a:r>
                      <a:r>
                        <a:rPr sz="1100" spc="10" dirty="0">
                          <a:solidFill>
                            <a:srgbClr val="000000">
                              <a:alpha val="100000"/>
                            </a:srgbClr>
                          </a:solidFill>
                          <a:latin typeface="FangSong"/>
                          <a:ea typeface="FangSong"/>
                          <a:cs typeface="FangSong"/>
                        </a:rPr>
                        <a:t>施。</a:t>
                      </a:r>
                      <a:endParaRPr lang="FangSong" altLang="FangSong" sz="1100" dirty="0"/>
                    </a:p>
                    <a:p>
                      <a:pPr marL="79132" indent="-2743" algn="l" rtl="0" eaLnBrk="0">
                        <a:lnSpc>
                          <a:spcPct val="105000"/>
                        </a:lnSpc>
                        <a:spcBef>
                          <a:spcPts val="11"/>
                        </a:spcBef>
                        <a:tabLst/>
                      </a:pPr>
                      <a:r>
                        <a:rPr sz="1100" spc="150" dirty="0">
                          <a:solidFill>
                            <a:srgbClr val="000000">
                              <a:alpha val="100000"/>
                            </a:srgbClr>
                          </a:solidFill>
                          <a:latin typeface="Times New Roman"/>
                          <a:ea typeface="Times New Roman"/>
                          <a:cs typeface="Times New Roman"/>
                        </a:rPr>
                        <a:t>5</a:t>
                      </a:r>
                      <a:r>
                        <a:rPr sz="1100" spc="140" dirty="0">
                          <a:solidFill>
                            <a:srgbClr val="000000">
                              <a:alpha val="100000"/>
                            </a:srgbClr>
                          </a:solidFill>
                          <a:latin typeface="Times New Roman"/>
                          <a:ea typeface="Times New Roman"/>
                          <a:cs typeface="Times New Roman"/>
                        </a:rPr>
                        <a:t>  </a:t>
                      </a:r>
                      <a:r>
                        <a:rPr sz="1100" spc="150" dirty="0">
                          <a:solidFill>
                            <a:srgbClr val="000000">
                              <a:alpha val="100000"/>
                            </a:srgbClr>
                          </a:solidFill>
                          <a:latin typeface="FangSong"/>
                          <a:ea typeface="FangSong"/>
                          <a:cs typeface="FangSong"/>
                        </a:rPr>
                        <a:t>水利水电工程有关植物措施设计应纳入水土保持设</a:t>
                      </a:r>
                      <a:r>
                        <a:rPr sz="1100" spc="0" dirty="0">
                          <a:solidFill>
                            <a:srgbClr val="000000">
                              <a:alpha val="100000"/>
                            </a:srgbClr>
                          </a:solidFill>
                          <a:latin typeface="FangSong"/>
                          <a:ea typeface="FangSong"/>
                          <a:cs typeface="FangSong"/>
                        </a:rPr>
                        <a:t>  </a:t>
                      </a:r>
                      <a:r>
                        <a:rPr sz="1100" spc="10" dirty="0">
                          <a:solidFill>
                            <a:srgbClr val="000000">
                              <a:alpha val="100000"/>
                            </a:srgbClr>
                          </a:solidFill>
                          <a:latin typeface="FangSong"/>
                          <a:ea typeface="FangSong"/>
                          <a:cs typeface="FangSong"/>
                        </a:rPr>
                        <a:t>计。</a:t>
                      </a:r>
                      <a:endParaRPr lang="FangSong" altLang="FangSong" sz="1100" dirty="0"/>
                    </a:p>
                    <a:p>
                      <a:pPr marL="80351" indent="-4724" algn="l" rtl="0" eaLnBrk="0">
                        <a:lnSpc>
                          <a:spcPct val="104000"/>
                        </a:lnSpc>
                        <a:spcBef>
                          <a:spcPts val="32"/>
                        </a:spcBef>
                        <a:tabLst/>
                      </a:pPr>
                      <a:r>
                        <a:rPr sz="1100" spc="150" dirty="0">
                          <a:solidFill>
                            <a:srgbClr val="000000">
                              <a:alpha val="100000"/>
                            </a:srgbClr>
                          </a:solidFill>
                          <a:latin typeface="Times New Roman"/>
                          <a:ea typeface="Times New Roman"/>
                          <a:cs typeface="Times New Roman"/>
                        </a:rPr>
                        <a:t>6</a:t>
                      </a:r>
                      <a:r>
                        <a:rPr sz="1100" spc="140" dirty="0">
                          <a:solidFill>
                            <a:srgbClr val="000000">
                              <a:alpha val="100000"/>
                            </a:srgbClr>
                          </a:solidFill>
                          <a:latin typeface="Times New Roman"/>
                          <a:ea typeface="Times New Roman"/>
                          <a:cs typeface="Times New Roman"/>
                        </a:rPr>
                        <a:t>  </a:t>
                      </a:r>
                      <a:r>
                        <a:rPr sz="1100" spc="150" dirty="0">
                          <a:solidFill>
                            <a:srgbClr val="000000">
                              <a:alpha val="100000"/>
                            </a:srgbClr>
                          </a:solidFill>
                          <a:latin typeface="FangSong"/>
                          <a:ea typeface="FangSong"/>
                          <a:cs typeface="FangSong"/>
                        </a:rPr>
                        <a:t>弃渣场防护措施设计应在保证渣体稳定的基础上进</a:t>
                      </a:r>
                      <a:r>
                        <a:rPr sz="1100" spc="0" dirty="0">
                          <a:solidFill>
                            <a:srgbClr val="000000">
                              <a:alpha val="100000"/>
                            </a:srgbClr>
                          </a:solidFill>
                          <a:latin typeface="FangSong"/>
                          <a:ea typeface="FangSong"/>
                          <a:cs typeface="FangSong"/>
                        </a:rPr>
                        <a:t>  </a:t>
                      </a:r>
                      <a:r>
                        <a:rPr sz="1100" spc="10" dirty="0">
                          <a:solidFill>
                            <a:srgbClr val="000000">
                              <a:alpha val="100000"/>
                            </a:srgbClr>
                          </a:solidFill>
                          <a:latin typeface="FangSong"/>
                          <a:ea typeface="FangSong"/>
                          <a:cs typeface="FangSong"/>
                        </a:rPr>
                        <a:t>行。</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1617980">
                <a:tc>
                  <a:txBody>
                    <a:bodyPr/>
                    <a:lstStyle/>
                    <a:p>
                      <a:pPr algn="l" rtl="0" eaLnBrk="0">
                        <a:lnSpc>
                          <a:spcPct val="125000"/>
                        </a:lnSpc>
                        <a:tabLst/>
                      </a:pPr>
                      <a:endParaRPr lang="Arial" altLang="Arial" sz="1000" dirty="0"/>
                    </a:p>
                    <a:p>
                      <a:pPr algn="l" rtl="0" eaLnBrk="0">
                        <a:lnSpc>
                          <a:spcPct val="126000"/>
                        </a:lnSpc>
                        <a:tabLst/>
                      </a:pPr>
                      <a:endParaRPr lang="Arial" altLang="Arial" sz="1000" dirty="0"/>
                    </a:p>
                    <a:p>
                      <a:pPr indent="155930" algn="l" rtl="0" eaLnBrk="0">
                        <a:lnSpc>
                          <a:spcPts val="1371"/>
                        </a:lnSpc>
                        <a:spcBef>
                          <a:spcPts val="3"/>
                        </a:spcBef>
                        <a:tabLst/>
                      </a:pPr>
                      <a:r>
                        <a:rPr sz="1100" spc="60" dirty="0">
                          <a:solidFill>
                            <a:srgbClr val="000000">
                              <a:alpha val="100000"/>
                            </a:srgbClr>
                          </a:solidFill>
                          <a:latin typeface="FangSong"/>
                          <a:ea typeface="FangSong"/>
                          <a:cs typeface="FangSong"/>
                        </a:rPr>
                        <a:t>第三篇</a:t>
                      </a:r>
                      <a:endParaRPr lang="FangSong" altLang="FangSong" sz="1100" dirty="0"/>
                    </a:p>
                    <a:p>
                      <a:pPr indent="157149" algn="l" rtl="0" eaLnBrk="0">
                        <a:lnSpc>
                          <a:spcPts val="1379"/>
                        </a:lnSpc>
                        <a:spcBef>
                          <a:spcPts val="417"/>
                        </a:spcBef>
                        <a:tabLst/>
                      </a:pPr>
                      <a:r>
                        <a:rPr sz="1100" spc="50" dirty="0">
                          <a:solidFill>
                            <a:srgbClr val="000000">
                              <a:alpha val="100000"/>
                            </a:srgbClr>
                          </a:solidFill>
                          <a:latin typeface="FangSong"/>
                          <a:ea typeface="FangSong"/>
                          <a:cs typeface="FangSong"/>
                        </a:rPr>
                        <a:t>劳动安</a:t>
                      </a:r>
                      <a:endParaRPr lang="FangSong" altLang="FangSong" sz="1100" dirty="0"/>
                    </a:p>
                    <a:p>
                      <a:pPr indent="153034" algn="l" rtl="0" eaLnBrk="0">
                        <a:lnSpc>
                          <a:spcPts val="1388"/>
                        </a:lnSpc>
                        <a:spcBef>
                          <a:spcPts val="420"/>
                        </a:spcBef>
                        <a:tabLst/>
                      </a:pPr>
                      <a:r>
                        <a:rPr sz="1100" spc="60" dirty="0">
                          <a:solidFill>
                            <a:srgbClr val="000000">
                              <a:alpha val="100000"/>
                            </a:srgbClr>
                          </a:solidFill>
                          <a:latin typeface="FangSong"/>
                          <a:ea typeface="FangSong"/>
                          <a:cs typeface="FangSong"/>
                        </a:rPr>
                        <a:t>全与卫</a:t>
                      </a:r>
                      <a:endParaRPr lang="FangSong" altLang="FangSong" sz="1100" dirty="0"/>
                    </a:p>
                    <a:p>
                      <a:pPr algn="l" rtl="0" eaLnBrk="0">
                        <a:lnSpc>
                          <a:spcPct val="114000"/>
                        </a:lnSpc>
                        <a:tabLst/>
                      </a:pPr>
                      <a:endParaRPr lang="Arial" altLang="Arial" sz="300" dirty="0"/>
                    </a:p>
                    <a:p>
                      <a:pPr indent="310768" algn="l" rtl="0" eaLnBrk="0">
                        <a:lnSpc>
                          <a:spcPts val="1427"/>
                        </a:lnSpc>
                        <a:spcBef>
                          <a:spcPts val="1"/>
                        </a:spcBef>
                        <a:tabLst/>
                      </a:pPr>
                      <a:r>
                        <a:rPr sz="1100" spc="0" dirty="0">
                          <a:solidFill>
                            <a:srgbClr val="000000">
                              <a:alpha val="100000"/>
                            </a:srgbClr>
                          </a:solidFill>
                          <a:latin typeface="FangSong"/>
                          <a:ea typeface="FangSong"/>
                          <a:cs typeface="FangSong"/>
                        </a:rPr>
                        <a:t>生</a:t>
                      </a:r>
                      <a:endParaRPr lang="FangSong" altLang="FangSong" sz="1100" dirty="0"/>
                    </a:p>
                  </a:txBody>
                  <a:tcPr marL="0" marR="0" marT="0" marB="0" vert="horz">
                    <a:lnL w="3175"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9000"/>
                        </a:lnSpc>
                        <a:tabLst/>
                      </a:pPr>
                      <a:endParaRPr lang="Arial" altLang="Arial" sz="1000" dirty="0"/>
                    </a:p>
                    <a:p>
                      <a:pPr algn="l" rtl="0" eaLnBrk="0">
                        <a:lnSpc>
                          <a:spcPct val="119000"/>
                        </a:lnSpc>
                        <a:tabLst/>
                      </a:pPr>
                      <a:endParaRPr lang="Arial" altLang="Arial" sz="1000" dirty="0"/>
                    </a:p>
                    <a:p>
                      <a:pPr algn="l" rtl="0" eaLnBrk="0">
                        <a:lnSpc>
                          <a:spcPct val="120000"/>
                        </a:lnSpc>
                        <a:tabLst/>
                      </a:pPr>
                      <a:endParaRPr lang="Arial" altLang="Arial" sz="1000" dirty="0"/>
                    </a:p>
                    <a:p>
                      <a:pPr algn="l" rtl="0" eaLnBrk="0">
                        <a:lnSpc>
                          <a:spcPct val="8019"/>
                        </a:lnSpc>
                        <a:tabLst/>
                      </a:pPr>
                      <a:endParaRPr lang="Arial" altLang="Arial" sz="100" dirty="0"/>
                    </a:p>
                    <a:p>
                      <a:pPr marL="185876" indent="11430" algn="l" rtl="0" eaLnBrk="0">
                        <a:lnSpc>
                          <a:spcPct val="139000"/>
                        </a:lnSpc>
                        <a:tabLst/>
                      </a:pPr>
                      <a:r>
                        <a:rPr sz="1100" spc="40" dirty="0">
                          <a:solidFill>
                            <a:srgbClr val="000000">
                              <a:alpha val="100000"/>
                            </a:srgbClr>
                          </a:solidFill>
                          <a:latin typeface="FangSong"/>
                          <a:ea typeface="FangSong"/>
                          <a:cs typeface="FangSong"/>
                        </a:rPr>
                        <a:t>《灌溉与排水工程设计标</a:t>
                      </a:r>
                      <a:r>
                        <a:rPr sz="1100" spc="0" dirty="0">
                          <a:solidFill>
                            <a:srgbClr val="000000">
                              <a:alpha val="100000"/>
                            </a:srgbClr>
                          </a:solidFill>
                          <a:latin typeface="FangSong"/>
                          <a:ea typeface="FangSong"/>
                          <a:cs typeface="FangSong"/>
                        </a:rPr>
                        <a:t>  </a:t>
                      </a:r>
                      <a:r>
                        <a:rPr sz="1100" spc="0" dirty="0">
                          <a:solidFill>
                            <a:srgbClr val="000000">
                              <a:alpha val="100000"/>
                            </a:srgbClr>
                          </a:solidFill>
                          <a:latin typeface="FangSong"/>
                          <a:ea typeface="FangSong"/>
                          <a:cs typeface="FangSong"/>
                        </a:rPr>
                        <a:t>准》</a:t>
                      </a:r>
                      <a:r>
                        <a:rPr sz="1100" spc="270" dirty="0">
                          <a:solidFill>
                            <a:srgbClr val="000000">
                              <a:alpha val="100000"/>
                            </a:srgbClr>
                          </a:solidFill>
                          <a:latin typeface="FangSong"/>
                          <a:ea typeface="FangSong"/>
                          <a:cs typeface="FangSong"/>
                        </a:rPr>
                        <a:t> </a:t>
                      </a:r>
                      <a:r>
                        <a:rPr sz="1100" spc="0" dirty="0">
                          <a:solidFill>
                            <a:srgbClr val="000000">
                              <a:alpha val="100000"/>
                            </a:srgbClr>
                          </a:solidFill>
                          <a:latin typeface="FangSong"/>
                          <a:ea typeface="FangSong"/>
                          <a:cs typeface="FangSong"/>
                        </a:rPr>
                        <a:t>（</a:t>
                      </a:r>
                      <a:r>
                        <a:rPr sz="1100" spc="0" dirty="0">
                          <a:solidFill>
                            <a:srgbClr val="000000">
                              <a:alpha val="100000"/>
                            </a:srgbClr>
                          </a:solidFill>
                          <a:latin typeface="Times New Roman"/>
                          <a:ea typeface="Times New Roman"/>
                          <a:cs typeface="Times New Roman"/>
                        </a:rPr>
                        <a:t>GB50288-2018</a:t>
                      </a:r>
                      <a:r>
                        <a:rPr sz="1100" spc="0" dirty="0">
                          <a:solidFill>
                            <a:srgbClr val="000000">
                              <a:alpha val="100000"/>
                            </a:srgbClr>
                          </a:solidFill>
                          <a:latin typeface="FangSong"/>
                          <a:ea typeface="FangSong"/>
                          <a:cs typeface="FangSong"/>
                        </a:rPr>
                        <a:t>）</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36000"/>
                        </a:lnSpc>
                        <a:tabLst/>
                      </a:pPr>
                      <a:endParaRPr lang="Arial" altLang="Arial" sz="200" dirty="0"/>
                    </a:p>
                    <a:p>
                      <a:pPr marL="78675" indent="7010" algn="l" rtl="0" eaLnBrk="0">
                        <a:lnSpc>
                          <a:spcPct val="128000"/>
                        </a:lnSpc>
                        <a:spcBef>
                          <a:spcPts val="2"/>
                        </a:spcBef>
                        <a:tabLst/>
                      </a:pPr>
                      <a:r>
                        <a:rPr sz="1100" spc="30" dirty="0">
                          <a:solidFill>
                            <a:srgbClr val="000000">
                              <a:alpha val="100000"/>
                            </a:srgbClr>
                          </a:solidFill>
                          <a:latin typeface="FangSong"/>
                          <a:ea typeface="FangSong"/>
                          <a:cs typeface="FangSong"/>
                        </a:rPr>
                        <a:t>第</a:t>
                      </a:r>
                      <a:r>
                        <a:rPr sz="1100" spc="30" dirty="0">
                          <a:solidFill>
                            <a:srgbClr val="000000">
                              <a:alpha val="100000"/>
                            </a:srgbClr>
                          </a:solidFill>
                          <a:latin typeface="Times New Roman"/>
                          <a:ea typeface="Times New Roman"/>
                          <a:cs typeface="Times New Roman"/>
                        </a:rPr>
                        <a:t>20.4.2</a:t>
                      </a:r>
                      <a:r>
                        <a:rPr sz="1100" spc="30" dirty="0">
                          <a:solidFill>
                            <a:srgbClr val="000000">
                              <a:alpha val="100000"/>
                            </a:srgbClr>
                          </a:solidFill>
                          <a:latin typeface="FangSong"/>
                          <a:ea typeface="FangSong"/>
                          <a:cs typeface="FangSong"/>
                        </a:rPr>
                        <a:t>条：</a:t>
                      </a:r>
                      <a:r>
                        <a:rPr sz="1100" spc="30" dirty="0">
                          <a:solidFill>
                            <a:srgbClr val="000000">
                              <a:alpha val="100000"/>
                            </a:srgbClr>
                          </a:solidFill>
                          <a:latin typeface="Times New Roman"/>
                          <a:ea typeface="Times New Roman"/>
                          <a:cs typeface="Times New Roman"/>
                        </a:rPr>
                        <a:t>1</a:t>
                      </a:r>
                      <a:r>
                        <a:rPr sz="1100" spc="30" dirty="0">
                          <a:solidFill>
                            <a:srgbClr val="000000">
                              <a:alpha val="100000"/>
                            </a:srgbClr>
                          </a:solidFill>
                          <a:latin typeface="FangSong"/>
                          <a:ea typeface="FangSong"/>
                          <a:cs typeface="FangSong"/>
                        </a:rPr>
                        <a:t>级</a:t>
                      </a:r>
                      <a:r>
                        <a:rPr sz="1100" spc="30" dirty="0">
                          <a:solidFill>
                            <a:srgbClr val="000000">
                              <a:alpha val="100000"/>
                            </a:srgbClr>
                          </a:solidFill>
                          <a:latin typeface="Times New Roman"/>
                          <a:ea typeface="Times New Roman"/>
                          <a:cs typeface="Times New Roman"/>
                        </a:rPr>
                        <a:t>~4</a:t>
                      </a:r>
                      <a:r>
                        <a:rPr sz="1100" spc="30" dirty="0">
                          <a:solidFill>
                            <a:srgbClr val="000000">
                              <a:alpha val="100000"/>
                            </a:srgbClr>
                          </a:solidFill>
                          <a:latin typeface="FangSong"/>
                          <a:ea typeface="FangSong"/>
                          <a:cs typeface="FangSong"/>
                        </a:rPr>
                        <a:t>级渠（沟）</a:t>
                      </a:r>
                      <a:r>
                        <a:rPr sz="1100" spc="-110" dirty="0">
                          <a:solidFill>
                            <a:srgbClr val="000000">
                              <a:alpha val="100000"/>
                            </a:srgbClr>
                          </a:solidFill>
                          <a:latin typeface="FangSong"/>
                          <a:ea typeface="FangSong"/>
                          <a:cs typeface="FangSong"/>
                        </a:rPr>
                        <a:t> </a:t>
                      </a:r>
                      <a:r>
                        <a:rPr sz="1100" spc="30" dirty="0">
                          <a:solidFill>
                            <a:srgbClr val="000000">
                              <a:alpha val="100000"/>
                            </a:srgbClr>
                          </a:solidFill>
                          <a:latin typeface="FangSong"/>
                          <a:ea typeface="FangSong"/>
                          <a:cs typeface="FangSong"/>
                        </a:rPr>
                        <a:t>道和渠道设计水深大于</a:t>
                      </a:r>
                      <a:r>
                        <a:rPr sz="1100" spc="30" dirty="0">
                          <a:solidFill>
                            <a:srgbClr val="000000">
                              <a:alpha val="100000"/>
                            </a:srgbClr>
                          </a:solidFill>
                          <a:latin typeface="Times New Roman"/>
                          <a:ea typeface="Times New Roman"/>
                          <a:cs typeface="Times New Roman"/>
                        </a:rPr>
                        <a:t>1.5m</a:t>
                      </a:r>
                      <a:r>
                        <a:rPr sz="1100" spc="0" dirty="0">
                          <a:solidFill>
                            <a:srgbClr val="000000">
                              <a:alpha val="100000"/>
                            </a:srgbClr>
                          </a:solidFill>
                          <a:latin typeface="Times New Roman"/>
                          <a:ea typeface="Times New Roman"/>
                          <a:cs typeface="Times New Roman"/>
                        </a:rPr>
                        <a:t>   </a:t>
                      </a:r>
                      <a:r>
                        <a:rPr sz="1100" spc="80" dirty="0">
                          <a:solidFill>
                            <a:srgbClr val="000000">
                              <a:alpha val="100000"/>
                            </a:srgbClr>
                          </a:solidFill>
                          <a:latin typeface="FangSong"/>
                          <a:ea typeface="FangSong"/>
                          <a:cs typeface="FangSong"/>
                        </a:rPr>
                        <a:t>的</a:t>
                      </a:r>
                      <a:r>
                        <a:rPr sz="1100" spc="80" dirty="0">
                          <a:solidFill>
                            <a:srgbClr val="000000">
                              <a:alpha val="100000"/>
                            </a:srgbClr>
                          </a:solidFill>
                          <a:latin typeface="Times New Roman"/>
                          <a:ea typeface="Times New Roman"/>
                          <a:cs typeface="Times New Roman"/>
                        </a:rPr>
                        <a:t>5</a:t>
                      </a:r>
                      <a:r>
                        <a:rPr sz="1100" spc="80" dirty="0">
                          <a:solidFill>
                            <a:srgbClr val="000000">
                              <a:alpha val="100000"/>
                            </a:srgbClr>
                          </a:solidFill>
                          <a:latin typeface="FangSong"/>
                          <a:ea typeface="FangSong"/>
                          <a:cs typeface="FangSong"/>
                        </a:rPr>
                        <a:t>级渠道跌水、倒虹吸、渡槽、隧洞等主要建筑物进出</a:t>
                      </a:r>
                      <a:r>
                        <a:rPr sz="1100" spc="30" dirty="0">
                          <a:solidFill>
                            <a:srgbClr val="000000">
                              <a:alpha val="100000"/>
                            </a:srgbClr>
                          </a:solidFill>
                          <a:latin typeface="FangSong"/>
                          <a:ea typeface="FangSong"/>
                          <a:cs typeface="FangSong"/>
                        </a:rPr>
                        <a:t>  </a:t>
                      </a:r>
                      <a:r>
                        <a:rPr sz="1100" spc="80" dirty="0">
                          <a:solidFill>
                            <a:srgbClr val="000000">
                              <a:alpha val="100000"/>
                            </a:srgbClr>
                          </a:solidFill>
                          <a:latin typeface="FangSong"/>
                          <a:ea typeface="FangSong"/>
                          <a:cs typeface="FangSong"/>
                        </a:rPr>
                        <a:t>口及穿越人</a:t>
                      </a:r>
                      <a:r>
                        <a:rPr sz="1100" spc="-80" dirty="0">
                          <a:solidFill>
                            <a:srgbClr val="000000">
                              <a:alpha val="100000"/>
                            </a:srgbClr>
                          </a:solidFill>
                          <a:latin typeface="FangSong"/>
                          <a:ea typeface="FangSong"/>
                          <a:cs typeface="FangSong"/>
                        </a:rPr>
                        <a:t> </a:t>
                      </a:r>
                      <a:r>
                        <a:rPr sz="1100" spc="80" dirty="0">
                          <a:solidFill>
                            <a:srgbClr val="000000">
                              <a:alpha val="100000"/>
                            </a:srgbClr>
                          </a:solidFill>
                          <a:latin typeface="FangSong"/>
                          <a:ea typeface="FangSong"/>
                          <a:cs typeface="FangSong"/>
                        </a:rPr>
                        <a:t>口聚集区应设置安全警示牌、</a:t>
                      </a:r>
                      <a:r>
                        <a:rPr sz="1100" spc="-310" dirty="0">
                          <a:solidFill>
                            <a:srgbClr val="000000">
                              <a:alpha val="100000"/>
                            </a:srgbClr>
                          </a:solidFill>
                          <a:latin typeface="FangSong"/>
                          <a:ea typeface="FangSong"/>
                          <a:cs typeface="FangSong"/>
                        </a:rPr>
                        <a:t> </a:t>
                      </a:r>
                      <a:r>
                        <a:rPr sz="1100" spc="80" dirty="0">
                          <a:solidFill>
                            <a:srgbClr val="000000">
                              <a:alpha val="100000"/>
                            </a:srgbClr>
                          </a:solidFill>
                          <a:latin typeface="FangSong"/>
                          <a:ea typeface="FangSong"/>
                          <a:cs typeface="FangSong"/>
                        </a:rPr>
                        <a:t>防护栏杆等防</a:t>
                      </a:r>
                      <a:r>
                        <a:rPr sz="1100" spc="0" dirty="0">
                          <a:solidFill>
                            <a:srgbClr val="000000">
                              <a:alpha val="100000"/>
                            </a:srgbClr>
                          </a:solidFill>
                          <a:latin typeface="FangSong"/>
                          <a:ea typeface="FangSong"/>
                          <a:cs typeface="FangSong"/>
                        </a:rPr>
                        <a:t>  </a:t>
                      </a:r>
                      <a:r>
                        <a:rPr sz="1100" spc="50" dirty="0">
                          <a:solidFill>
                            <a:srgbClr val="000000">
                              <a:alpha val="100000"/>
                            </a:srgbClr>
                          </a:solidFill>
                          <a:latin typeface="FangSong"/>
                          <a:ea typeface="FangSong"/>
                          <a:cs typeface="FangSong"/>
                        </a:rPr>
                        <a:t>护措施。</a:t>
                      </a:r>
                      <a:endParaRPr lang="FangSong" altLang="FangSong" sz="1100" dirty="0"/>
                    </a:p>
                    <a:p>
                      <a:pPr algn="l" rtl="0" eaLnBrk="0">
                        <a:lnSpc>
                          <a:spcPct val="120000"/>
                        </a:lnSpc>
                        <a:tabLst/>
                      </a:pPr>
                      <a:endParaRPr lang="Arial" altLang="Arial" sz="300" dirty="0"/>
                    </a:p>
                    <a:p>
                      <a:pPr marL="78675" indent="7010" algn="l" rtl="0" eaLnBrk="0">
                        <a:lnSpc>
                          <a:spcPct val="125000"/>
                        </a:lnSpc>
                        <a:spcBef>
                          <a:spcPts val="3"/>
                        </a:spcBef>
                        <a:tabLst/>
                      </a:pPr>
                      <a:r>
                        <a:rPr sz="1100" spc="70" dirty="0">
                          <a:solidFill>
                            <a:srgbClr val="000000">
                              <a:alpha val="100000"/>
                            </a:srgbClr>
                          </a:solidFill>
                          <a:latin typeface="FangSong"/>
                          <a:ea typeface="FangSong"/>
                          <a:cs typeface="FangSong"/>
                        </a:rPr>
                        <a:t>第</a:t>
                      </a:r>
                      <a:r>
                        <a:rPr sz="1100" spc="70" dirty="0">
                          <a:solidFill>
                            <a:srgbClr val="000000">
                              <a:alpha val="100000"/>
                            </a:srgbClr>
                          </a:solidFill>
                          <a:latin typeface="Times New Roman"/>
                          <a:ea typeface="Times New Roman"/>
                          <a:cs typeface="Times New Roman"/>
                        </a:rPr>
                        <a:t>20.4.3</a:t>
                      </a:r>
                      <a:r>
                        <a:rPr sz="1100" spc="70" dirty="0">
                          <a:solidFill>
                            <a:srgbClr val="000000">
                              <a:alpha val="100000"/>
                            </a:srgbClr>
                          </a:solidFill>
                          <a:latin typeface="FangSong"/>
                          <a:ea typeface="FangSong"/>
                          <a:cs typeface="FangSong"/>
                        </a:rPr>
                        <a:t>条：设置踏步和人行道的渡槽、水闸等建筑物应</a:t>
                      </a:r>
                      <a:r>
                        <a:rPr sz="1100" spc="30" dirty="0">
                          <a:solidFill>
                            <a:srgbClr val="000000">
                              <a:alpha val="100000"/>
                            </a:srgbClr>
                          </a:solidFill>
                          <a:latin typeface="FangSong"/>
                          <a:ea typeface="FangSong"/>
                          <a:cs typeface="FangSong"/>
                        </a:rPr>
                        <a:t>  </a:t>
                      </a:r>
                      <a:r>
                        <a:rPr sz="1100" spc="90" dirty="0">
                          <a:solidFill>
                            <a:srgbClr val="000000">
                              <a:alpha val="100000"/>
                            </a:srgbClr>
                          </a:solidFill>
                          <a:latin typeface="FangSong"/>
                          <a:ea typeface="FangSong"/>
                          <a:cs typeface="FangSong"/>
                        </a:rPr>
                        <a:t>设防护栏杆，建筑物进人孔、</a:t>
                      </a:r>
                      <a:r>
                        <a:rPr sz="1100" spc="-80" dirty="0">
                          <a:solidFill>
                            <a:srgbClr val="000000">
                              <a:alpha val="100000"/>
                            </a:srgbClr>
                          </a:solidFill>
                          <a:latin typeface="FangSong"/>
                          <a:ea typeface="FangSong"/>
                          <a:cs typeface="FangSong"/>
                        </a:rPr>
                        <a:t> </a:t>
                      </a:r>
                      <a:r>
                        <a:rPr sz="1100" spc="90" dirty="0">
                          <a:solidFill>
                            <a:srgbClr val="000000">
                              <a:alpha val="100000"/>
                            </a:srgbClr>
                          </a:solidFill>
                          <a:latin typeface="FangSong"/>
                          <a:ea typeface="FangSong"/>
                          <a:cs typeface="FangSong"/>
                        </a:rPr>
                        <a:t>闸孔、检修井等位置应设</a:t>
                      </a:r>
                      <a:r>
                        <a:rPr sz="1100" spc="0" dirty="0">
                          <a:solidFill>
                            <a:srgbClr val="000000">
                              <a:alpha val="100000"/>
                            </a:srgbClr>
                          </a:solidFill>
                          <a:latin typeface="FangSong"/>
                          <a:ea typeface="FangSong"/>
                          <a:cs typeface="FangSong"/>
                        </a:rPr>
                        <a:t>  </a:t>
                      </a:r>
                      <a:r>
                        <a:rPr sz="1100" spc="70" dirty="0">
                          <a:solidFill>
                            <a:srgbClr val="000000">
                              <a:alpha val="100000"/>
                            </a:srgbClr>
                          </a:solidFill>
                          <a:latin typeface="FangSong"/>
                          <a:ea typeface="FangSong"/>
                          <a:cs typeface="FangSong"/>
                        </a:rPr>
                        <a:t>置安全井盖。</a:t>
                      </a:r>
                      <a:endParaRPr lang="FangSong" altLang="FangSong" sz="1100" dirty="0"/>
                    </a:p>
                  </a:txBody>
                  <a:tcPr marL="0" marR="0" marT="0" marB="0" vert="horz">
                    <a:lnL w="635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graphicFrame>
        <p:nvGraphicFramePr>
          <p:cNvPr id="41" name="table 41"/>
          <p:cNvGraphicFramePr>
            <a:graphicFrameLocks noGrp="1"/>
          </p:cNvGraphicFramePr>
          <p:nvPr/>
        </p:nvGraphicFramePr>
        <p:xfrm>
          <a:off x="7678801" y="5393054"/>
          <a:ext cx="6607175" cy="3169285"/>
        </p:xfrm>
        <a:graphic>
          <a:graphicData uri="http://schemas.openxmlformats.org/drawingml/2006/table">
            <a:tbl>
              <a:tblPr/>
              <a:tblGrid>
                <a:gridCol w="541019"/>
                <a:gridCol w="1264285"/>
                <a:gridCol w="762000"/>
                <a:gridCol w="480694"/>
                <a:gridCol w="480059"/>
                <a:gridCol w="1051560"/>
                <a:gridCol w="890905"/>
                <a:gridCol w="1136650"/>
              </a:tblGrid>
              <a:tr h="402590">
                <a:tc>
                  <a:txBody>
                    <a:bodyPr/>
                    <a:lstStyle/>
                    <a:p>
                      <a:pPr algn="l" rtl="0" eaLnBrk="0">
                        <a:lnSpc>
                          <a:spcPct val="109000"/>
                        </a:lnSpc>
                        <a:tabLst/>
                      </a:pPr>
                      <a:endParaRPr lang="Arial" altLang="Arial" sz="800" dirty="0"/>
                    </a:p>
                    <a:p>
                      <a:pPr indent="129792" algn="l" rtl="0" eaLnBrk="0">
                        <a:lnSpc>
                          <a:spcPts val="1389"/>
                        </a:lnSpc>
                        <a:spcBef>
                          <a:spcPts val="7"/>
                        </a:spcBef>
                        <a:tabLst/>
                      </a:pPr>
                      <a:r>
                        <a:rPr sz="1100" spc="60" dirty="0">
                          <a:solidFill>
                            <a:srgbClr val="000000">
                              <a:alpha val="100000"/>
                            </a:srgbClr>
                          </a:solidFill>
                          <a:latin typeface="KaiTi"/>
                          <a:ea typeface="KaiTi"/>
                          <a:cs typeface="KaiTi"/>
                        </a:rPr>
                        <a:t>编号</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9000"/>
                        </a:lnSpc>
                        <a:tabLst/>
                      </a:pPr>
                      <a:endParaRPr lang="Arial" altLang="Arial" sz="800" dirty="0"/>
                    </a:p>
                    <a:p>
                      <a:pPr indent="332168" algn="l" rtl="0" eaLnBrk="0">
                        <a:lnSpc>
                          <a:spcPts val="1415"/>
                        </a:lnSpc>
                        <a:spcBef>
                          <a:spcPts val="7"/>
                        </a:spcBef>
                        <a:tabLst/>
                      </a:pPr>
                      <a:r>
                        <a:rPr sz="1100" spc="90" dirty="0">
                          <a:solidFill>
                            <a:srgbClr val="000000">
                              <a:alpha val="100000"/>
                            </a:srgbClr>
                          </a:solidFill>
                          <a:latin typeface="KaiTi"/>
                          <a:ea typeface="KaiTi"/>
                          <a:cs typeface="KaiTi"/>
                        </a:rPr>
                        <a:t>工程名称</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9000"/>
                        </a:lnSpc>
                        <a:tabLst/>
                      </a:pPr>
                      <a:endParaRPr lang="Arial" altLang="Arial" sz="800" dirty="0"/>
                    </a:p>
                    <a:p>
                      <a:pPr indent="79514" algn="l" rtl="0" eaLnBrk="0">
                        <a:lnSpc>
                          <a:spcPts val="1389"/>
                        </a:lnSpc>
                        <a:spcBef>
                          <a:spcPts val="7"/>
                        </a:spcBef>
                        <a:tabLst/>
                      </a:pPr>
                      <a:r>
                        <a:rPr sz="1100" spc="90" dirty="0">
                          <a:solidFill>
                            <a:srgbClr val="000000">
                              <a:alpha val="100000"/>
                            </a:srgbClr>
                          </a:solidFill>
                          <a:latin typeface="KaiTi"/>
                          <a:ea typeface="KaiTi"/>
                          <a:cs typeface="KaiTi"/>
                        </a:rPr>
                        <a:t>规格型号</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9000"/>
                        </a:lnSpc>
                        <a:tabLst/>
                      </a:pPr>
                      <a:endParaRPr lang="Arial" altLang="Arial" sz="800" dirty="0"/>
                    </a:p>
                    <a:p>
                      <a:pPr indent="95987" algn="l" rtl="0" eaLnBrk="0">
                        <a:lnSpc>
                          <a:spcPts val="1389"/>
                        </a:lnSpc>
                        <a:spcBef>
                          <a:spcPts val="7"/>
                        </a:spcBef>
                        <a:tabLst/>
                      </a:pPr>
                      <a:r>
                        <a:rPr sz="1100" spc="60" dirty="0">
                          <a:solidFill>
                            <a:srgbClr val="000000">
                              <a:alpha val="100000"/>
                            </a:srgbClr>
                          </a:solidFill>
                          <a:latin typeface="KaiTi"/>
                          <a:ea typeface="KaiTi"/>
                          <a:cs typeface="KaiTi"/>
                        </a:rPr>
                        <a:t>单位</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9000"/>
                        </a:lnSpc>
                        <a:tabLst/>
                      </a:pPr>
                      <a:endParaRPr lang="Arial" altLang="Arial" sz="800" dirty="0"/>
                    </a:p>
                    <a:p>
                      <a:pPr indent="91999" algn="l" rtl="0" eaLnBrk="0">
                        <a:lnSpc>
                          <a:spcPts val="1445"/>
                        </a:lnSpc>
                        <a:spcBef>
                          <a:spcPts val="7"/>
                        </a:spcBef>
                        <a:tabLst/>
                      </a:pPr>
                      <a:r>
                        <a:rPr sz="1100" spc="80" dirty="0">
                          <a:solidFill>
                            <a:srgbClr val="000000">
                              <a:alpha val="100000"/>
                            </a:srgbClr>
                          </a:solidFill>
                          <a:latin typeface="KaiTi"/>
                          <a:ea typeface="KaiTi"/>
                          <a:cs typeface="KaiTi"/>
                        </a:rPr>
                        <a:t>数量</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9000"/>
                        </a:lnSpc>
                        <a:tabLst/>
                      </a:pPr>
                      <a:endParaRPr lang="Arial" altLang="Arial" sz="800" dirty="0"/>
                    </a:p>
                    <a:p>
                      <a:pPr indent="227634" algn="l" rtl="0" eaLnBrk="0">
                        <a:lnSpc>
                          <a:spcPts val="1411"/>
                        </a:lnSpc>
                        <a:spcBef>
                          <a:spcPts val="7"/>
                        </a:spcBef>
                        <a:tabLst/>
                      </a:pPr>
                      <a:r>
                        <a:rPr sz="1100" spc="80" dirty="0">
                          <a:solidFill>
                            <a:srgbClr val="000000">
                              <a:alpha val="100000"/>
                            </a:srgbClr>
                          </a:solidFill>
                          <a:latin typeface="KaiTi"/>
                          <a:ea typeface="KaiTi"/>
                          <a:cs typeface="KaiTi"/>
                        </a:rPr>
                        <a:t>建设地点</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9000"/>
                        </a:lnSpc>
                        <a:tabLst/>
                      </a:pPr>
                      <a:endParaRPr lang="Arial" altLang="Arial" sz="800" dirty="0"/>
                    </a:p>
                    <a:p>
                      <a:pPr indent="146253" algn="l" rtl="0" eaLnBrk="0">
                        <a:lnSpc>
                          <a:spcPts val="1389"/>
                        </a:lnSpc>
                        <a:spcBef>
                          <a:spcPts val="7"/>
                        </a:spcBef>
                        <a:tabLst/>
                      </a:pPr>
                      <a:r>
                        <a:rPr sz="1100" spc="90" dirty="0">
                          <a:solidFill>
                            <a:srgbClr val="000000">
                              <a:alpha val="100000"/>
                            </a:srgbClr>
                          </a:solidFill>
                          <a:latin typeface="KaiTi"/>
                          <a:ea typeface="KaiTi"/>
                          <a:cs typeface="KaiTi"/>
                        </a:rPr>
                        <a:t>工程编号</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9000"/>
                        </a:lnSpc>
                        <a:tabLst/>
                      </a:pPr>
                      <a:endParaRPr lang="Arial" altLang="Arial" sz="800" dirty="0"/>
                    </a:p>
                    <a:p>
                      <a:pPr indent="414046" algn="l" rtl="0" eaLnBrk="0">
                        <a:lnSpc>
                          <a:spcPts val="1398"/>
                        </a:lnSpc>
                        <a:spcBef>
                          <a:spcPts val="7"/>
                        </a:spcBef>
                        <a:tabLst/>
                      </a:pPr>
                      <a:r>
                        <a:rPr sz="1100" spc="90" dirty="0">
                          <a:solidFill>
                            <a:srgbClr val="000000">
                              <a:alpha val="100000"/>
                            </a:srgbClr>
                          </a:solidFill>
                          <a:latin typeface="KaiTi"/>
                          <a:ea typeface="KaiTi"/>
                          <a:cs typeface="KaiTi"/>
                        </a:rPr>
                        <a:t>备注</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85115">
                <a:tc>
                  <a:txBody>
                    <a:bodyPr/>
                    <a:lstStyle/>
                    <a:p>
                      <a:pPr algn="l" rtl="0" eaLnBrk="0">
                        <a:lnSpc>
                          <a:spcPct val="109000"/>
                        </a:lnSpc>
                        <a:tabLst/>
                      </a:pPr>
                      <a:endParaRPr lang="Arial" altLang="Arial" sz="400" dirty="0"/>
                    </a:p>
                    <a:p>
                      <a:pPr indent="169404" algn="l" rtl="0" eaLnBrk="0">
                        <a:lnSpc>
                          <a:spcPts val="1250"/>
                        </a:lnSpc>
                        <a:tabLst/>
                      </a:pPr>
                      <a:r>
                        <a:rPr sz="1000" spc="-80" dirty="0">
                          <a:solidFill>
                            <a:srgbClr val="000000">
                              <a:alpha val="100000"/>
                            </a:srgbClr>
                          </a:solidFill>
                          <a:latin typeface="KaiTi"/>
                          <a:ea typeface="KaiTi"/>
                          <a:cs typeface="KaiTi"/>
                        </a:rPr>
                        <a:t>（一）</a:t>
                      </a:r>
                      <a:endParaRPr lang="KaiTi" altLang="KaiTi"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9000"/>
                        </a:lnSpc>
                        <a:tabLst/>
                      </a:pPr>
                      <a:endParaRPr lang="Arial" altLang="Arial" sz="400" dirty="0"/>
                    </a:p>
                    <a:p>
                      <a:pPr indent="346810" algn="l" rtl="0" eaLnBrk="0">
                        <a:lnSpc>
                          <a:spcPts val="1415"/>
                        </a:lnSpc>
                        <a:tabLst/>
                      </a:pPr>
                      <a:r>
                        <a:rPr sz="1100" spc="60" dirty="0">
                          <a:solidFill>
                            <a:srgbClr val="000000">
                              <a:alpha val="100000"/>
                            </a:srgbClr>
                          </a:solidFill>
                          <a:latin typeface="KaiTi"/>
                          <a:ea typeface="KaiTi"/>
                          <a:cs typeface="KaiTi"/>
                        </a:rPr>
                        <a:t>田间道路</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800" dirty="0"/>
                    </a:p>
                    <a:p>
                      <a:pPr indent="220789" algn="l" rtl="0" eaLnBrk="0">
                        <a:lnSpc>
                          <a:spcPts val="560"/>
                        </a:lnSpc>
                        <a:spcBef>
                          <a:spcPts val="5"/>
                        </a:spcBef>
                        <a:tabLst/>
                      </a:pPr>
                      <a:r>
                        <a:rPr sz="1100" spc="60" dirty="0">
                          <a:solidFill>
                            <a:srgbClr val="000000">
                              <a:alpha val="100000"/>
                            </a:srgbClr>
                          </a:solidFill>
                          <a:latin typeface="Times New Roman"/>
                          <a:ea typeface="Times New Roman"/>
                          <a:cs typeface="Times New Roman"/>
                        </a:rPr>
                        <a:t>m</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2000"/>
                        </a:lnSpc>
                        <a:tabLst/>
                      </a:pPr>
                      <a:endParaRPr lang="Arial" altLang="Arial" sz="600" dirty="0"/>
                    </a:p>
                    <a:p>
                      <a:pPr indent="111658" algn="l" rtl="0" eaLnBrk="0">
                        <a:lnSpc>
                          <a:spcPct val="82000"/>
                        </a:lnSpc>
                        <a:spcBef>
                          <a:spcPts val="2"/>
                        </a:spcBef>
                        <a:tabLst/>
                      </a:pPr>
                      <a:r>
                        <a:rPr sz="1100" spc="-10" dirty="0">
                          <a:solidFill>
                            <a:srgbClr val="000000">
                              <a:alpha val="100000"/>
                            </a:srgbClr>
                          </a:solidFill>
                          <a:latin typeface="Times New Roman"/>
                          <a:ea typeface="Times New Roman"/>
                          <a:cs typeface="Times New Roman"/>
                        </a:rPr>
                        <a:t>0.</a:t>
                      </a:r>
                      <a:r>
                        <a:rPr sz="1100" spc="-11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17</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402590">
                <a:tc>
                  <a:txBody>
                    <a:bodyPr/>
                    <a:lstStyle/>
                    <a:p>
                      <a:pPr algn="l" rtl="0" eaLnBrk="0">
                        <a:lnSpc>
                          <a:spcPct val="103000"/>
                        </a:lnSpc>
                        <a:tabLst/>
                      </a:pPr>
                      <a:endParaRPr lang="Arial" altLang="Arial" sz="800" dirty="0"/>
                    </a:p>
                    <a:p>
                      <a:pPr indent="177024" algn="l" rtl="0" eaLnBrk="0">
                        <a:lnSpc>
                          <a:spcPts val="1250"/>
                        </a:lnSpc>
                        <a:spcBef>
                          <a:spcPts val="1"/>
                        </a:spcBef>
                        <a:tabLst/>
                      </a:pPr>
                      <a:r>
                        <a:rPr sz="900" spc="-30" dirty="0">
                          <a:solidFill>
                            <a:srgbClr val="000000">
                              <a:alpha val="100000"/>
                            </a:srgbClr>
                          </a:solidFill>
                          <a:latin typeface="KaiTi"/>
                          <a:ea typeface="KaiTi"/>
                          <a:cs typeface="KaiTi"/>
                        </a:rPr>
                        <a:t>（</a:t>
                      </a:r>
                      <a:r>
                        <a:rPr sz="900" spc="-30" dirty="0">
                          <a:solidFill>
                            <a:srgbClr val="000000">
                              <a:alpha val="100000"/>
                            </a:srgbClr>
                          </a:solidFill>
                          <a:latin typeface="Times New Roman"/>
                          <a:ea typeface="Times New Roman"/>
                          <a:cs typeface="Times New Roman"/>
                        </a:rPr>
                        <a:t>1</a:t>
                      </a:r>
                      <a:r>
                        <a:rPr sz="900" spc="-30" dirty="0">
                          <a:solidFill>
                            <a:srgbClr val="000000">
                              <a:alpha val="100000"/>
                            </a:srgbClr>
                          </a:solidFill>
                          <a:latin typeface="KaiTi"/>
                          <a:ea typeface="KaiTi"/>
                          <a:cs typeface="KaiTi"/>
                        </a:rPr>
                        <a:t>）</a:t>
                      </a:r>
                      <a:endParaRPr lang="KaiTi" altLang="KaiTi" sz="9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800" dirty="0"/>
                    </a:p>
                    <a:p>
                      <a:pPr indent="412952" algn="l" rtl="0" eaLnBrk="0">
                        <a:lnSpc>
                          <a:spcPts val="1419"/>
                        </a:lnSpc>
                        <a:spcBef>
                          <a:spcPts val="1"/>
                        </a:spcBef>
                        <a:tabLst/>
                      </a:pPr>
                      <a:r>
                        <a:rPr sz="1100" spc="70" dirty="0">
                          <a:solidFill>
                            <a:srgbClr val="000000">
                              <a:alpha val="100000"/>
                            </a:srgbClr>
                          </a:solidFill>
                          <a:latin typeface="KaiTi"/>
                          <a:ea typeface="KaiTi"/>
                          <a:cs typeface="KaiTi"/>
                        </a:rPr>
                        <a:t>水泥路</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219125" algn="l" rtl="0" eaLnBrk="0">
                        <a:lnSpc>
                          <a:spcPct val="82000"/>
                        </a:lnSpc>
                        <a:spcBef>
                          <a:spcPts val="3"/>
                        </a:spcBef>
                        <a:tabLst/>
                      </a:pPr>
                      <a:r>
                        <a:rPr sz="1100" spc="40" dirty="0">
                          <a:solidFill>
                            <a:srgbClr val="000000">
                              <a:alpha val="100000"/>
                            </a:srgbClr>
                          </a:solidFill>
                          <a:latin typeface="Times New Roman"/>
                          <a:ea typeface="Times New Roman"/>
                          <a:cs typeface="Times New Roman"/>
                        </a:rPr>
                        <a:t>B400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21000"/>
                        </a:lnSpc>
                        <a:tabLst/>
                      </a:pPr>
                      <a:endParaRPr lang="Arial" altLang="Arial" sz="1000" dirty="0"/>
                    </a:p>
                    <a:p>
                      <a:pPr algn="l" rtl="0" eaLnBrk="0">
                        <a:lnSpc>
                          <a:spcPct val="7197"/>
                        </a:lnSpc>
                        <a:tabLst/>
                      </a:pPr>
                      <a:endParaRPr lang="Arial" altLang="Arial" sz="100" dirty="0"/>
                    </a:p>
                    <a:p>
                      <a:pPr indent="220789" algn="l" rtl="0" eaLnBrk="0">
                        <a:lnSpc>
                          <a:spcPts val="560"/>
                        </a:lnSpc>
                        <a:tabLst/>
                      </a:pPr>
                      <a:r>
                        <a:rPr sz="1100" spc="60" dirty="0">
                          <a:solidFill>
                            <a:srgbClr val="000000">
                              <a:alpha val="100000"/>
                            </a:srgbClr>
                          </a:solidFill>
                          <a:latin typeface="Times New Roman"/>
                          <a:ea typeface="Times New Roman"/>
                          <a:cs typeface="Times New Roman"/>
                        </a:rPr>
                        <a:t>m</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111658" algn="l" rtl="0" eaLnBrk="0">
                        <a:lnSpc>
                          <a:spcPct val="82000"/>
                        </a:lnSpc>
                        <a:spcBef>
                          <a:spcPts val="3"/>
                        </a:spcBef>
                        <a:tabLst/>
                      </a:pPr>
                      <a:r>
                        <a:rPr sz="1100" spc="-10" dirty="0">
                          <a:solidFill>
                            <a:srgbClr val="000000">
                              <a:alpha val="100000"/>
                            </a:srgbClr>
                          </a:solidFill>
                          <a:latin typeface="Times New Roman"/>
                          <a:ea typeface="Times New Roman"/>
                          <a:cs typeface="Times New Roman"/>
                        </a:rPr>
                        <a:t>0.</a:t>
                      </a:r>
                      <a:r>
                        <a:rPr sz="1100" spc="-11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17</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800" dirty="0"/>
                    </a:p>
                    <a:p>
                      <a:pPr indent="86512" algn="l" rtl="0" eaLnBrk="0">
                        <a:lnSpc>
                          <a:spcPts val="1398"/>
                        </a:lnSpc>
                        <a:spcBef>
                          <a:spcPts val="1"/>
                        </a:spcBef>
                        <a:tabLst/>
                      </a:pPr>
                      <a:r>
                        <a:rPr sz="1100" spc="70" dirty="0">
                          <a:solidFill>
                            <a:srgbClr val="000000">
                              <a:alpha val="100000"/>
                            </a:srgbClr>
                          </a:solidFill>
                          <a:latin typeface="KaiTi"/>
                          <a:ea typeface="KaiTi"/>
                          <a:cs typeface="KaiTi"/>
                        </a:rPr>
                        <a:t>旺浩家庭农场</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80403" algn="l" rtl="0" eaLnBrk="0">
                        <a:lnSpc>
                          <a:spcPct val="82000"/>
                        </a:lnSpc>
                        <a:spcBef>
                          <a:spcPts val="3"/>
                        </a:spcBef>
                        <a:tabLst/>
                      </a:pPr>
                      <a:r>
                        <a:rPr sz="1100" spc="50" dirty="0">
                          <a:solidFill>
                            <a:srgbClr val="000000">
                              <a:alpha val="100000"/>
                            </a:srgbClr>
                          </a:solidFill>
                          <a:latin typeface="Times New Roman"/>
                          <a:ea typeface="Times New Roman"/>
                          <a:cs typeface="Times New Roman"/>
                        </a:rPr>
                        <a:t>2022DL001</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76000"/>
                        </a:lnSpc>
                        <a:tabLst/>
                      </a:pPr>
                      <a:endParaRPr lang="Arial" altLang="Arial" sz="100" dirty="0"/>
                    </a:p>
                    <a:p>
                      <a:pPr marL="337846" indent="-266700" algn="l" rtl="0" eaLnBrk="0">
                        <a:lnSpc>
                          <a:spcPct val="112000"/>
                        </a:lnSpc>
                        <a:spcBef>
                          <a:spcPts val="1"/>
                        </a:spcBef>
                        <a:tabLst/>
                      </a:pPr>
                      <a:r>
                        <a:rPr sz="1100" spc="10" dirty="0">
                          <a:solidFill>
                            <a:srgbClr val="000000">
                              <a:alpha val="100000"/>
                            </a:srgbClr>
                          </a:solidFill>
                          <a:latin typeface="KaiTi"/>
                          <a:ea typeface="KaiTi"/>
                          <a:cs typeface="KaiTi"/>
                        </a:rPr>
                        <a:t>路肩土外购，老</a:t>
                      </a:r>
                      <a:r>
                        <a:rPr sz="1100" spc="0" dirty="0">
                          <a:solidFill>
                            <a:srgbClr val="000000">
                              <a:alpha val="100000"/>
                            </a:srgbClr>
                          </a:solidFill>
                          <a:latin typeface="KaiTi"/>
                          <a:ea typeface="KaiTi"/>
                          <a:cs typeface="KaiTi"/>
                        </a:rPr>
                        <a:t>  </a:t>
                      </a:r>
                      <a:r>
                        <a:rPr sz="1100" spc="90" dirty="0">
                          <a:solidFill>
                            <a:srgbClr val="000000">
                              <a:alpha val="100000"/>
                            </a:srgbClr>
                          </a:solidFill>
                          <a:latin typeface="KaiTi"/>
                          <a:ea typeface="KaiTi"/>
                          <a:cs typeface="KaiTi"/>
                        </a:rPr>
                        <a:t>路拆除</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402589">
                <a:tc>
                  <a:txBody>
                    <a:bodyPr/>
                    <a:lstStyle/>
                    <a:p>
                      <a:pPr algn="l" rtl="0" eaLnBrk="0">
                        <a:lnSpc>
                          <a:spcPct val="102000"/>
                        </a:lnSpc>
                        <a:tabLst/>
                      </a:pPr>
                      <a:endParaRPr lang="Arial" altLang="Arial" sz="800" dirty="0"/>
                    </a:p>
                    <a:p>
                      <a:pPr algn="l" rtl="0" eaLnBrk="0">
                        <a:lnSpc>
                          <a:spcPct val="7575"/>
                        </a:lnSpc>
                        <a:tabLst/>
                      </a:pPr>
                      <a:endParaRPr lang="Arial" altLang="Arial" sz="100" dirty="0"/>
                    </a:p>
                    <a:p>
                      <a:pPr indent="169404" algn="l" rtl="0" eaLnBrk="0">
                        <a:lnSpc>
                          <a:spcPts val="1250"/>
                        </a:lnSpc>
                        <a:tabLst/>
                      </a:pPr>
                      <a:r>
                        <a:rPr sz="1000" spc="-80" dirty="0">
                          <a:solidFill>
                            <a:srgbClr val="000000">
                              <a:alpha val="100000"/>
                            </a:srgbClr>
                          </a:solidFill>
                          <a:latin typeface="KaiTi"/>
                          <a:ea typeface="KaiTi"/>
                          <a:cs typeface="KaiTi"/>
                        </a:rPr>
                        <a:t>（二）</a:t>
                      </a:r>
                      <a:endParaRPr lang="KaiTi" altLang="KaiTi"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77000"/>
                        </a:lnSpc>
                        <a:tabLst/>
                      </a:pPr>
                      <a:endParaRPr lang="Arial" altLang="Arial" sz="100" dirty="0"/>
                    </a:p>
                    <a:p>
                      <a:pPr marL="333704" indent="-229819" algn="l" rtl="0" eaLnBrk="0">
                        <a:lnSpc>
                          <a:spcPct val="112000"/>
                        </a:lnSpc>
                        <a:spcBef>
                          <a:spcPts val="1"/>
                        </a:spcBef>
                        <a:tabLst/>
                      </a:pPr>
                      <a:r>
                        <a:rPr sz="1100" spc="90" dirty="0">
                          <a:solidFill>
                            <a:srgbClr val="000000">
                              <a:alpha val="100000"/>
                            </a:srgbClr>
                          </a:solidFill>
                          <a:latin typeface="KaiTi"/>
                          <a:ea typeface="KaiTi"/>
                          <a:cs typeface="KaiTi"/>
                        </a:rPr>
                        <a:t>农田防护与生态</a:t>
                      </a:r>
                      <a:r>
                        <a:rPr sz="1100" spc="10" dirty="0">
                          <a:solidFill>
                            <a:srgbClr val="000000">
                              <a:alpha val="100000"/>
                            </a:srgbClr>
                          </a:solidFill>
                          <a:latin typeface="KaiTi"/>
                          <a:ea typeface="KaiTi"/>
                          <a:cs typeface="KaiTi"/>
                        </a:rPr>
                        <a:t>  </a:t>
                      </a:r>
                      <a:r>
                        <a:rPr sz="1100" spc="80" dirty="0">
                          <a:solidFill>
                            <a:srgbClr val="000000">
                              <a:alpha val="100000"/>
                            </a:srgbClr>
                          </a:solidFill>
                          <a:latin typeface="KaiTi"/>
                          <a:ea typeface="KaiTi"/>
                          <a:cs typeface="KaiTi"/>
                        </a:rPr>
                        <a:t>环境保护</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85115">
                <a:tc>
                  <a:txBody>
                    <a:bodyPr/>
                    <a:lstStyle/>
                    <a:p>
                      <a:pPr algn="l" rtl="0" eaLnBrk="0">
                        <a:lnSpc>
                          <a:spcPct val="101000"/>
                        </a:lnSpc>
                        <a:tabLst/>
                      </a:pPr>
                      <a:endParaRPr lang="Arial" altLang="Arial" sz="600" dirty="0"/>
                    </a:p>
                    <a:p>
                      <a:pPr indent="255052" algn="l" rtl="0" eaLnBrk="0">
                        <a:lnSpc>
                          <a:spcPct val="82000"/>
                        </a:lnSpc>
                        <a:spcBef>
                          <a:spcPts val="4"/>
                        </a:spcBef>
                        <a:tabLst/>
                      </a:pPr>
                      <a:r>
                        <a:rPr sz="1100" spc="0" dirty="0">
                          <a:solidFill>
                            <a:srgbClr val="000000">
                              <a:alpha val="100000"/>
                            </a:srgbClr>
                          </a:solidFill>
                          <a:latin typeface="Times New Roman"/>
                          <a:ea typeface="Times New Roman"/>
                          <a:cs typeface="Times New Roman"/>
                        </a:rPr>
                        <a:t>1</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7000"/>
                        </a:lnSpc>
                        <a:tabLst/>
                      </a:pPr>
                      <a:endParaRPr lang="Arial" altLang="Arial" sz="400" dirty="0"/>
                    </a:p>
                    <a:p>
                      <a:pPr indent="180695" algn="l" rtl="0" eaLnBrk="0">
                        <a:lnSpc>
                          <a:spcPts val="1398"/>
                        </a:lnSpc>
                        <a:spcBef>
                          <a:spcPts val="5"/>
                        </a:spcBef>
                        <a:tabLst/>
                      </a:pPr>
                      <a:r>
                        <a:rPr sz="1100" spc="90" dirty="0">
                          <a:solidFill>
                            <a:srgbClr val="000000">
                              <a:alpha val="100000"/>
                            </a:srgbClr>
                          </a:solidFill>
                          <a:latin typeface="KaiTi"/>
                          <a:ea typeface="KaiTi"/>
                          <a:cs typeface="KaiTi"/>
                        </a:rPr>
                        <a:t>岸坡防护工程</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2000"/>
                        </a:lnSpc>
                        <a:tabLst/>
                      </a:pPr>
                      <a:endParaRPr lang="Arial" altLang="Arial" sz="800" dirty="0"/>
                    </a:p>
                    <a:p>
                      <a:pPr algn="l" rtl="0" eaLnBrk="0">
                        <a:lnSpc>
                          <a:spcPct val="7908"/>
                        </a:lnSpc>
                        <a:tabLst/>
                      </a:pPr>
                      <a:endParaRPr lang="Arial" altLang="Arial" sz="100" dirty="0"/>
                    </a:p>
                    <a:p>
                      <a:pPr indent="220789" algn="l" rtl="0" eaLnBrk="0">
                        <a:lnSpc>
                          <a:spcPts val="560"/>
                        </a:lnSpc>
                        <a:tabLst/>
                      </a:pPr>
                      <a:r>
                        <a:rPr sz="1100" spc="60" dirty="0">
                          <a:solidFill>
                            <a:srgbClr val="000000">
                              <a:alpha val="100000"/>
                            </a:srgbClr>
                          </a:solidFill>
                          <a:latin typeface="Times New Roman"/>
                          <a:ea typeface="Times New Roman"/>
                          <a:cs typeface="Times New Roman"/>
                        </a:rPr>
                        <a:t>m</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1000"/>
                        </a:lnSpc>
                        <a:tabLst/>
                      </a:pPr>
                      <a:endParaRPr lang="Arial" altLang="Arial" sz="600" dirty="0"/>
                    </a:p>
                    <a:p>
                      <a:pPr indent="111658" algn="l" rtl="0" eaLnBrk="0">
                        <a:lnSpc>
                          <a:spcPct val="82000"/>
                        </a:lnSpc>
                        <a:spcBef>
                          <a:spcPts val="4"/>
                        </a:spcBef>
                        <a:tabLst/>
                      </a:pPr>
                      <a:r>
                        <a:rPr sz="1100" spc="30" dirty="0">
                          <a:solidFill>
                            <a:srgbClr val="000000">
                              <a:alpha val="100000"/>
                            </a:srgbClr>
                          </a:solidFill>
                          <a:latin typeface="Times New Roman"/>
                          <a:ea typeface="Times New Roman"/>
                          <a:cs typeface="Times New Roman"/>
                        </a:rPr>
                        <a:t>0.65</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85114">
                <a:tc>
                  <a:txBody>
                    <a:bodyPr/>
                    <a:lstStyle/>
                    <a:p>
                      <a:pPr algn="l" rtl="0" eaLnBrk="0">
                        <a:lnSpc>
                          <a:spcPct val="110000"/>
                        </a:lnSpc>
                        <a:tabLst/>
                      </a:pPr>
                      <a:endParaRPr lang="Arial" altLang="Arial" sz="400" dirty="0"/>
                    </a:p>
                    <a:p>
                      <a:pPr indent="177024" algn="l" rtl="0" eaLnBrk="0">
                        <a:lnSpc>
                          <a:spcPts val="1250"/>
                        </a:lnSpc>
                        <a:spcBef>
                          <a:spcPts val="1"/>
                        </a:spcBef>
                        <a:tabLst/>
                      </a:pPr>
                      <a:r>
                        <a:rPr sz="900" spc="-30" dirty="0">
                          <a:solidFill>
                            <a:srgbClr val="000000">
                              <a:alpha val="100000"/>
                            </a:srgbClr>
                          </a:solidFill>
                          <a:latin typeface="KaiTi"/>
                          <a:ea typeface="KaiTi"/>
                          <a:cs typeface="KaiTi"/>
                        </a:rPr>
                        <a:t>（</a:t>
                      </a:r>
                      <a:r>
                        <a:rPr sz="900" spc="-30" dirty="0">
                          <a:solidFill>
                            <a:srgbClr val="000000">
                              <a:alpha val="100000"/>
                            </a:srgbClr>
                          </a:solidFill>
                          <a:latin typeface="Times New Roman"/>
                          <a:ea typeface="Times New Roman"/>
                          <a:cs typeface="Times New Roman"/>
                        </a:rPr>
                        <a:t>1</a:t>
                      </a:r>
                      <a:r>
                        <a:rPr sz="900" spc="-30" dirty="0">
                          <a:solidFill>
                            <a:srgbClr val="000000">
                              <a:alpha val="100000"/>
                            </a:srgbClr>
                          </a:solidFill>
                          <a:latin typeface="KaiTi"/>
                          <a:ea typeface="KaiTi"/>
                          <a:cs typeface="KaiTi"/>
                        </a:rPr>
                        <a:t>）</a:t>
                      </a:r>
                      <a:endParaRPr lang="KaiTi" altLang="KaiTi" sz="9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0000"/>
                        </a:lnSpc>
                        <a:tabLst/>
                      </a:pPr>
                      <a:endParaRPr lang="Arial" altLang="Arial" sz="400" dirty="0"/>
                    </a:p>
                    <a:p>
                      <a:pPr indent="327760" algn="l" rtl="0" eaLnBrk="0">
                        <a:lnSpc>
                          <a:spcPts val="1398"/>
                        </a:lnSpc>
                        <a:spcBef>
                          <a:spcPts val="1"/>
                        </a:spcBef>
                        <a:tabLst/>
                      </a:pPr>
                      <a:r>
                        <a:rPr sz="1100" spc="90" dirty="0">
                          <a:solidFill>
                            <a:srgbClr val="000000">
                              <a:alpha val="100000"/>
                            </a:srgbClr>
                          </a:solidFill>
                          <a:latin typeface="KaiTi"/>
                          <a:ea typeface="KaiTi"/>
                          <a:cs typeface="KaiTi"/>
                        </a:rPr>
                        <a:t>桩板护岸</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4000"/>
                        </a:lnSpc>
                        <a:tabLst/>
                      </a:pPr>
                      <a:endParaRPr lang="Arial" altLang="Arial" sz="800" dirty="0"/>
                    </a:p>
                    <a:p>
                      <a:pPr indent="220789" algn="l" rtl="0" eaLnBrk="0">
                        <a:lnSpc>
                          <a:spcPts val="560"/>
                        </a:lnSpc>
                        <a:spcBef>
                          <a:spcPts val="1"/>
                        </a:spcBef>
                        <a:tabLst/>
                      </a:pPr>
                      <a:r>
                        <a:rPr sz="1100" spc="60" dirty="0">
                          <a:solidFill>
                            <a:srgbClr val="000000">
                              <a:alpha val="100000"/>
                            </a:srgbClr>
                          </a:solidFill>
                          <a:latin typeface="Times New Roman"/>
                          <a:ea typeface="Times New Roman"/>
                          <a:cs typeface="Times New Roman"/>
                        </a:rPr>
                        <a:t>m</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600" dirty="0"/>
                    </a:p>
                    <a:p>
                      <a:pPr indent="111658" algn="l" rtl="0" eaLnBrk="0">
                        <a:lnSpc>
                          <a:spcPct val="82000"/>
                        </a:lnSpc>
                        <a:spcBef>
                          <a:spcPts val="1"/>
                        </a:spcBef>
                        <a:tabLst/>
                      </a:pPr>
                      <a:r>
                        <a:rPr sz="1100" spc="-10" dirty="0">
                          <a:solidFill>
                            <a:srgbClr val="000000">
                              <a:alpha val="100000"/>
                            </a:srgbClr>
                          </a:solidFill>
                          <a:latin typeface="Times New Roman"/>
                          <a:ea typeface="Times New Roman"/>
                          <a:cs typeface="Times New Roman"/>
                        </a:rPr>
                        <a:t>0.</a:t>
                      </a:r>
                      <a:r>
                        <a:rPr sz="1100" spc="-11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17</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0000"/>
                        </a:lnSpc>
                        <a:tabLst/>
                      </a:pPr>
                      <a:endParaRPr lang="Arial" altLang="Arial" sz="400" dirty="0"/>
                    </a:p>
                    <a:p>
                      <a:pPr indent="86512" algn="l" rtl="0" eaLnBrk="0">
                        <a:lnSpc>
                          <a:spcPts val="1398"/>
                        </a:lnSpc>
                        <a:spcBef>
                          <a:spcPts val="1"/>
                        </a:spcBef>
                        <a:tabLst/>
                      </a:pPr>
                      <a:r>
                        <a:rPr sz="1100" spc="70" dirty="0">
                          <a:solidFill>
                            <a:srgbClr val="000000">
                              <a:alpha val="100000"/>
                            </a:srgbClr>
                          </a:solidFill>
                          <a:latin typeface="KaiTi"/>
                          <a:ea typeface="KaiTi"/>
                          <a:cs typeface="KaiTi"/>
                        </a:rPr>
                        <a:t>旺浩家庭农场</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3000"/>
                        </a:lnSpc>
                        <a:tabLst/>
                      </a:pPr>
                      <a:endParaRPr lang="Arial" altLang="Arial" sz="600" dirty="0"/>
                    </a:p>
                    <a:p>
                      <a:pPr indent="84976" algn="l" rtl="0" eaLnBrk="0">
                        <a:lnSpc>
                          <a:spcPct val="82000"/>
                        </a:lnSpc>
                        <a:tabLst/>
                      </a:pPr>
                      <a:r>
                        <a:rPr sz="1100" spc="50" dirty="0">
                          <a:solidFill>
                            <a:srgbClr val="000000">
                              <a:alpha val="100000"/>
                            </a:srgbClr>
                          </a:solidFill>
                          <a:latin typeface="Times New Roman"/>
                          <a:ea typeface="Times New Roman"/>
                          <a:cs typeface="Times New Roman"/>
                        </a:rPr>
                        <a:t>2022HP001</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0000"/>
                        </a:lnSpc>
                        <a:tabLst/>
                      </a:pPr>
                      <a:endParaRPr lang="Arial" altLang="Arial" sz="400" dirty="0"/>
                    </a:p>
                    <a:p>
                      <a:pPr indent="112751" algn="l" rtl="0" eaLnBrk="0">
                        <a:lnSpc>
                          <a:spcPts val="1389"/>
                        </a:lnSpc>
                        <a:spcBef>
                          <a:spcPts val="1"/>
                        </a:spcBef>
                        <a:tabLst/>
                      </a:pPr>
                      <a:r>
                        <a:rPr sz="1100" spc="90" dirty="0">
                          <a:solidFill>
                            <a:srgbClr val="000000">
                              <a:alpha val="100000"/>
                            </a:srgbClr>
                          </a:solidFill>
                          <a:latin typeface="KaiTi"/>
                          <a:ea typeface="KaiTi"/>
                          <a:cs typeface="KaiTi"/>
                        </a:rPr>
                        <a:t>岸坡填土外购</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402590">
                <a:tc>
                  <a:txBody>
                    <a:bodyPr/>
                    <a:lstStyle/>
                    <a:p>
                      <a:pPr algn="l" rtl="0" eaLnBrk="0">
                        <a:lnSpc>
                          <a:spcPct val="102000"/>
                        </a:lnSpc>
                        <a:tabLst/>
                      </a:pPr>
                      <a:endParaRPr lang="Arial" altLang="Arial" sz="800" dirty="0"/>
                    </a:p>
                    <a:p>
                      <a:pPr indent="177024" algn="l" rtl="0" eaLnBrk="0">
                        <a:lnSpc>
                          <a:spcPts val="1250"/>
                        </a:lnSpc>
                        <a:spcBef>
                          <a:spcPts val="5"/>
                        </a:spcBef>
                        <a:tabLst/>
                      </a:pPr>
                      <a:r>
                        <a:rPr sz="900" spc="-30" dirty="0">
                          <a:solidFill>
                            <a:srgbClr val="000000">
                              <a:alpha val="100000"/>
                            </a:srgbClr>
                          </a:solidFill>
                          <a:latin typeface="KaiTi"/>
                          <a:ea typeface="KaiTi"/>
                          <a:cs typeface="KaiTi"/>
                        </a:rPr>
                        <a:t>（</a:t>
                      </a:r>
                      <a:r>
                        <a:rPr sz="900" spc="-30" dirty="0">
                          <a:solidFill>
                            <a:srgbClr val="000000">
                              <a:alpha val="100000"/>
                            </a:srgbClr>
                          </a:solidFill>
                          <a:latin typeface="Times New Roman"/>
                          <a:ea typeface="Times New Roman"/>
                          <a:cs typeface="Times New Roman"/>
                        </a:rPr>
                        <a:t>2</a:t>
                      </a:r>
                      <a:r>
                        <a:rPr sz="900" spc="-30" dirty="0">
                          <a:solidFill>
                            <a:srgbClr val="000000">
                              <a:alpha val="100000"/>
                            </a:srgbClr>
                          </a:solidFill>
                          <a:latin typeface="KaiTi"/>
                          <a:ea typeface="KaiTi"/>
                          <a:cs typeface="KaiTi"/>
                        </a:rPr>
                        <a:t>）</a:t>
                      </a:r>
                      <a:endParaRPr lang="KaiTi" altLang="KaiTi" sz="9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6000"/>
                        </a:lnSpc>
                        <a:tabLst/>
                      </a:pPr>
                      <a:endParaRPr lang="Arial" altLang="Arial" sz="600" dirty="0"/>
                    </a:p>
                    <a:p>
                      <a:pPr indent="143967" algn="l" rtl="0" eaLnBrk="0">
                        <a:lnSpc>
                          <a:spcPts val="1613"/>
                        </a:lnSpc>
                        <a:spcBef>
                          <a:spcPts val="5"/>
                        </a:spcBef>
                        <a:tabLst/>
                      </a:pPr>
                      <a:r>
                        <a:rPr sz="1100" spc="70" dirty="0">
                          <a:solidFill>
                            <a:srgbClr val="000000">
                              <a:alpha val="100000"/>
                            </a:srgbClr>
                          </a:solidFill>
                          <a:latin typeface="KaiTi"/>
                          <a:ea typeface="KaiTi"/>
                          <a:cs typeface="KaiTi"/>
                        </a:rPr>
                        <a:t>生态袋</a:t>
                      </a:r>
                      <a:r>
                        <a:rPr sz="1100" spc="70" dirty="0">
                          <a:solidFill>
                            <a:srgbClr val="000000">
                              <a:alpha val="100000"/>
                            </a:srgbClr>
                          </a:solidFill>
                          <a:latin typeface="Times New Roman"/>
                          <a:ea typeface="Times New Roman"/>
                          <a:cs typeface="Times New Roman"/>
                        </a:rPr>
                        <a:t>+</a:t>
                      </a:r>
                      <a:r>
                        <a:rPr sz="1100" spc="70" dirty="0">
                          <a:solidFill>
                            <a:srgbClr val="000000">
                              <a:alpha val="100000"/>
                            </a:srgbClr>
                          </a:solidFill>
                          <a:latin typeface="KaiTi"/>
                          <a:ea typeface="KaiTi"/>
                          <a:cs typeface="KaiTi"/>
                        </a:rPr>
                        <a:t>杉木桩</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67000"/>
                        </a:lnSpc>
                        <a:tabLst/>
                      </a:pPr>
                      <a:endParaRPr lang="Arial" altLang="Arial" sz="100" dirty="0"/>
                    </a:p>
                    <a:p>
                      <a:pPr indent="236498" algn="l" rtl="0" eaLnBrk="0">
                        <a:lnSpc>
                          <a:spcPct val="95000"/>
                        </a:lnSpc>
                        <a:tabLst/>
                      </a:pPr>
                      <a:r>
                        <a:rPr sz="1100" spc="60" dirty="0">
                          <a:solidFill>
                            <a:srgbClr val="000000">
                              <a:alpha val="100000"/>
                            </a:srgbClr>
                          </a:solidFill>
                          <a:latin typeface="KaiTi"/>
                          <a:ea typeface="KaiTi"/>
                          <a:cs typeface="KaiTi"/>
                        </a:rPr>
                        <a:t>稍径</a:t>
                      </a:r>
                      <a:endParaRPr lang="KaiTi" altLang="KaiTi" sz="1100" dirty="0"/>
                    </a:p>
                    <a:p>
                      <a:pPr indent="229780" algn="l" rtl="0" eaLnBrk="0">
                        <a:lnSpc>
                          <a:spcPts val="1355"/>
                        </a:lnSpc>
                        <a:tabLst/>
                      </a:pPr>
                      <a:r>
                        <a:rPr sz="1100" spc="10" dirty="0">
                          <a:solidFill>
                            <a:srgbClr val="000000">
                              <a:alpha val="100000"/>
                            </a:srgbClr>
                          </a:solidFill>
                          <a:latin typeface="Times New Roman"/>
                          <a:ea typeface="Times New Roman"/>
                          <a:cs typeface="Times New Roman"/>
                        </a:rPr>
                        <a:t>10cm</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21000"/>
                        </a:lnSpc>
                        <a:tabLst/>
                      </a:pPr>
                      <a:endParaRPr lang="Arial" altLang="Arial" sz="1000" dirty="0"/>
                    </a:p>
                    <a:p>
                      <a:pPr indent="220789" algn="l" rtl="0" eaLnBrk="0">
                        <a:lnSpc>
                          <a:spcPts val="560"/>
                        </a:lnSpc>
                        <a:spcBef>
                          <a:spcPts val="3"/>
                        </a:spcBef>
                        <a:tabLst/>
                      </a:pPr>
                      <a:r>
                        <a:rPr sz="1100" spc="60" dirty="0">
                          <a:solidFill>
                            <a:srgbClr val="000000">
                              <a:alpha val="100000"/>
                            </a:srgbClr>
                          </a:solidFill>
                          <a:latin typeface="Times New Roman"/>
                          <a:ea typeface="Times New Roman"/>
                          <a:cs typeface="Times New Roman"/>
                        </a:rPr>
                        <a:t>m</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0000"/>
                        </a:lnSpc>
                        <a:tabLst/>
                      </a:pPr>
                      <a:endParaRPr lang="Arial" altLang="Arial" sz="900" dirty="0"/>
                    </a:p>
                    <a:p>
                      <a:pPr algn="l" rtl="0" eaLnBrk="0">
                        <a:lnSpc>
                          <a:spcPct val="7789"/>
                        </a:lnSpc>
                        <a:tabLst/>
                      </a:pPr>
                      <a:endParaRPr lang="Arial" altLang="Arial" sz="100" dirty="0"/>
                    </a:p>
                    <a:p>
                      <a:pPr indent="111658" algn="l" rtl="0" eaLnBrk="0">
                        <a:lnSpc>
                          <a:spcPct val="82000"/>
                        </a:lnSpc>
                        <a:tabLst/>
                      </a:pPr>
                      <a:r>
                        <a:rPr sz="1100" spc="30" dirty="0">
                          <a:solidFill>
                            <a:srgbClr val="000000">
                              <a:alpha val="100000"/>
                            </a:srgbClr>
                          </a:solidFill>
                          <a:latin typeface="Times New Roman"/>
                          <a:ea typeface="Times New Roman"/>
                          <a:cs typeface="Times New Roman"/>
                        </a:rPr>
                        <a:t>0.48</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2000"/>
                        </a:lnSpc>
                        <a:tabLst/>
                      </a:pPr>
                      <a:endParaRPr lang="Arial" altLang="Arial" sz="800" dirty="0"/>
                    </a:p>
                    <a:p>
                      <a:pPr indent="86512" algn="l" rtl="0" eaLnBrk="0">
                        <a:lnSpc>
                          <a:spcPts val="1398"/>
                        </a:lnSpc>
                        <a:spcBef>
                          <a:spcPts val="5"/>
                        </a:spcBef>
                        <a:tabLst/>
                      </a:pPr>
                      <a:r>
                        <a:rPr sz="1100" spc="70" dirty="0">
                          <a:solidFill>
                            <a:srgbClr val="000000">
                              <a:alpha val="100000"/>
                            </a:srgbClr>
                          </a:solidFill>
                          <a:latin typeface="KaiTi"/>
                          <a:ea typeface="KaiTi"/>
                          <a:cs typeface="KaiTi"/>
                        </a:rPr>
                        <a:t>旺浩家庭农场</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10000"/>
                        </a:lnSpc>
                        <a:tabLst/>
                      </a:pPr>
                      <a:endParaRPr lang="Arial" altLang="Arial" sz="900" dirty="0"/>
                    </a:p>
                    <a:p>
                      <a:pPr algn="l" rtl="0" eaLnBrk="0">
                        <a:lnSpc>
                          <a:spcPct val="7580"/>
                        </a:lnSpc>
                        <a:tabLst/>
                      </a:pPr>
                      <a:endParaRPr lang="Arial" altLang="Arial" sz="100" dirty="0"/>
                    </a:p>
                    <a:p>
                      <a:pPr indent="84976" algn="l" rtl="0" eaLnBrk="0">
                        <a:lnSpc>
                          <a:spcPct val="82000"/>
                        </a:lnSpc>
                        <a:tabLst/>
                      </a:pPr>
                      <a:r>
                        <a:rPr sz="1100" spc="50" dirty="0">
                          <a:solidFill>
                            <a:srgbClr val="000000">
                              <a:alpha val="100000"/>
                            </a:srgbClr>
                          </a:solidFill>
                          <a:latin typeface="Times New Roman"/>
                          <a:ea typeface="Times New Roman"/>
                          <a:cs typeface="Times New Roman"/>
                        </a:rPr>
                        <a:t>2022HP002</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2000"/>
                        </a:lnSpc>
                        <a:tabLst/>
                      </a:pPr>
                      <a:endParaRPr lang="Arial" altLang="Arial" sz="800" dirty="0"/>
                    </a:p>
                    <a:p>
                      <a:pPr indent="112751" algn="l" rtl="0" eaLnBrk="0">
                        <a:lnSpc>
                          <a:spcPts val="1389"/>
                        </a:lnSpc>
                        <a:spcBef>
                          <a:spcPts val="5"/>
                        </a:spcBef>
                        <a:tabLst/>
                      </a:pPr>
                      <a:r>
                        <a:rPr sz="1100" spc="90" dirty="0">
                          <a:solidFill>
                            <a:srgbClr val="000000">
                              <a:alpha val="100000"/>
                            </a:srgbClr>
                          </a:solidFill>
                          <a:latin typeface="KaiTi"/>
                          <a:ea typeface="KaiTi"/>
                          <a:cs typeface="KaiTi"/>
                        </a:rPr>
                        <a:t>岸坡填土外购</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85750">
                <a:tc>
                  <a:txBody>
                    <a:bodyPr/>
                    <a:lstStyle/>
                    <a:p>
                      <a:pPr algn="l" rtl="0" eaLnBrk="0">
                        <a:lnSpc>
                          <a:spcPct val="102000"/>
                        </a:lnSpc>
                        <a:tabLst/>
                      </a:pPr>
                      <a:endParaRPr lang="Arial" altLang="Arial" sz="600" dirty="0"/>
                    </a:p>
                    <a:p>
                      <a:pPr indent="240422" algn="l" rtl="0" eaLnBrk="0">
                        <a:lnSpc>
                          <a:spcPct val="82000"/>
                        </a:lnSpc>
                        <a:spcBef>
                          <a:spcPts val="4"/>
                        </a:spcBef>
                        <a:tabLst/>
                      </a:pPr>
                      <a:r>
                        <a:rPr sz="1100" spc="20" dirty="0">
                          <a:solidFill>
                            <a:srgbClr val="000000">
                              <a:alpha val="100000"/>
                            </a:srgbClr>
                          </a:solidFill>
                          <a:latin typeface="Times New Roman"/>
                          <a:ea typeface="Times New Roman"/>
                          <a:cs typeface="Times New Roman"/>
                        </a:rPr>
                        <a:t>2</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9000"/>
                        </a:lnSpc>
                        <a:tabLst/>
                      </a:pPr>
                      <a:endParaRPr lang="Arial" altLang="Arial" sz="400" dirty="0"/>
                    </a:p>
                    <a:p>
                      <a:pPr indent="103885" algn="l" rtl="0" eaLnBrk="0">
                        <a:lnSpc>
                          <a:spcPts val="1424"/>
                        </a:lnSpc>
                        <a:spcBef>
                          <a:spcPts val="3"/>
                        </a:spcBef>
                        <a:tabLst/>
                      </a:pPr>
                      <a:r>
                        <a:rPr sz="1100" spc="90" dirty="0">
                          <a:solidFill>
                            <a:srgbClr val="000000">
                              <a:alpha val="100000"/>
                            </a:srgbClr>
                          </a:solidFill>
                          <a:latin typeface="KaiTi"/>
                          <a:ea typeface="KaiTi"/>
                          <a:cs typeface="KaiTi"/>
                        </a:rPr>
                        <a:t>农田生态化改造</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417830">
                <a:tc>
                  <a:txBody>
                    <a:bodyPr/>
                    <a:lstStyle/>
                    <a:p>
                      <a:pPr algn="l" rtl="0" eaLnBrk="0">
                        <a:lnSpc>
                          <a:spcPct val="102000"/>
                        </a:lnSpc>
                        <a:tabLst/>
                      </a:pPr>
                      <a:endParaRPr lang="Arial" altLang="Arial" sz="800" dirty="0"/>
                    </a:p>
                    <a:p>
                      <a:pPr algn="l" rtl="0" eaLnBrk="0">
                        <a:lnSpc>
                          <a:spcPct val="7578"/>
                        </a:lnSpc>
                        <a:tabLst/>
                      </a:pPr>
                      <a:endParaRPr lang="Arial" altLang="Arial" sz="100" dirty="0"/>
                    </a:p>
                    <a:p>
                      <a:pPr indent="177024" algn="l" rtl="0" eaLnBrk="0">
                        <a:lnSpc>
                          <a:spcPts val="1250"/>
                        </a:lnSpc>
                        <a:tabLst/>
                      </a:pPr>
                      <a:r>
                        <a:rPr sz="900" spc="-30" dirty="0">
                          <a:solidFill>
                            <a:srgbClr val="000000">
                              <a:alpha val="100000"/>
                            </a:srgbClr>
                          </a:solidFill>
                          <a:latin typeface="KaiTi"/>
                          <a:ea typeface="KaiTi"/>
                          <a:cs typeface="KaiTi"/>
                        </a:rPr>
                        <a:t>（</a:t>
                      </a:r>
                      <a:r>
                        <a:rPr sz="900" spc="-30" dirty="0">
                          <a:solidFill>
                            <a:srgbClr val="000000">
                              <a:alpha val="100000"/>
                            </a:srgbClr>
                          </a:solidFill>
                          <a:latin typeface="Times New Roman"/>
                          <a:ea typeface="Times New Roman"/>
                          <a:cs typeface="Times New Roman"/>
                        </a:rPr>
                        <a:t>1</a:t>
                      </a:r>
                      <a:r>
                        <a:rPr sz="900" spc="-30" dirty="0">
                          <a:solidFill>
                            <a:srgbClr val="000000">
                              <a:alpha val="100000"/>
                            </a:srgbClr>
                          </a:solidFill>
                          <a:latin typeface="KaiTi"/>
                          <a:ea typeface="KaiTi"/>
                          <a:cs typeface="KaiTi"/>
                        </a:rPr>
                        <a:t>）</a:t>
                      </a:r>
                      <a:endParaRPr lang="KaiTi" altLang="KaiTi" sz="9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2000"/>
                        </a:lnSpc>
                        <a:tabLst/>
                      </a:pPr>
                      <a:endParaRPr lang="Arial" altLang="Arial" sz="800" dirty="0"/>
                    </a:p>
                    <a:p>
                      <a:pPr algn="l" rtl="0" eaLnBrk="0">
                        <a:lnSpc>
                          <a:spcPct val="7578"/>
                        </a:lnSpc>
                        <a:tabLst/>
                      </a:pPr>
                      <a:endParaRPr lang="Arial" altLang="Arial" sz="100" dirty="0"/>
                    </a:p>
                    <a:p>
                      <a:pPr indent="415238" algn="l" rtl="0" eaLnBrk="0">
                        <a:lnSpc>
                          <a:spcPts val="1445"/>
                        </a:lnSpc>
                        <a:tabLst/>
                      </a:pPr>
                      <a:r>
                        <a:rPr sz="1100" spc="60" dirty="0">
                          <a:solidFill>
                            <a:srgbClr val="000000">
                              <a:alpha val="100000"/>
                            </a:srgbClr>
                          </a:solidFill>
                          <a:latin typeface="KaiTi"/>
                          <a:ea typeface="KaiTi"/>
                          <a:cs typeface="KaiTi"/>
                        </a:rPr>
                        <a:t>生态沟</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257225" algn="l" rtl="0" eaLnBrk="0">
                        <a:lnSpc>
                          <a:spcPct val="82000"/>
                        </a:lnSpc>
                        <a:spcBef>
                          <a:spcPts val="1"/>
                        </a:spcBef>
                        <a:tabLst/>
                      </a:pPr>
                      <a:r>
                        <a:rPr sz="1100" spc="40" dirty="0">
                          <a:solidFill>
                            <a:srgbClr val="000000">
                              <a:alpha val="100000"/>
                            </a:srgbClr>
                          </a:solidFill>
                          <a:latin typeface="Times New Roman"/>
                          <a:ea typeface="Times New Roman"/>
                          <a:cs typeface="Times New Roman"/>
                        </a:rPr>
                        <a:t>B50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21000"/>
                        </a:lnSpc>
                        <a:tabLst/>
                      </a:pPr>
                      <a:endParaRPr lang="Arial" altLang="Arial" sz="1000" dirty="0"/>
                    </a:p>
                    <a:p>
                      <a:pPr indent="220789" algn="l" rtl="0" eaLnBrk="0">
                        <a:lnSpc>
                          <a:spcPts val="560"/>
                        </a:lnSpc>
                        <a:spcBef>
                          <a:spcPts val="7"/>
                        </a:spcBef>
                        <a:tabLst/>
                      </a:pPr>
                      <a:r>
                        <a:rPr sz="1100" spc="60" dirty="0">
                          <a:solidFill>
                            <a:srgbClr val="000000">
                              <a:alpha val="100000"/>
                            </a:srgbClr>
                          </a:solidFill>
                          <a:latin typeface="Times New Roman"/>
                          <a:ea typeface="Times New Roman"/>
                          <a:cs typeface="Times New Roman"/>
                        </a:rPr>
                        <a:t>m</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111658" algn="l" rtl="0" eaLnBrk="0">
                        <a:lnSpc>
                          <a:spcPct val="82000"/>
                        </a:lnSpc>
                        <a:spcBef>
                          <a:spcPts val="1"/>
                        </a:spcBef>
                        <a:tabLst/>
                      </a:pPr>
                      <a:r>
                        <a:rPr sz="1100" spc="-10" dirty="0">
                          <a:solidFill>
                            <a:srgbClr val="000000">
                              <a:alpha val="100000"/>
                            </a:srgbClr>
                          </a:solidFill>
                          <a:latin typeface="Times New Roman"/>
                          <a:ea typeface="Times New Roman"/>
                          <a:cs typeface="Times New Roman"/>
                        </a:rPr>
                        <a:t>0.</a:t>
                      </a:r>
                      <a:r>
                        <a:rPr sz="1100" spc="-11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10</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2000"/>
                        </a:lnSpc>
                        <a:tabLst/>
                      </a:pPr>
                      <a:endParaRPr lang="Arial" altLang="Arial" sz="800" dirty="0"/>
                    </a:p>
                    <a:p>
                      <a:pPr algn="l" rtl="0" eaLnBrk="0">
                        <a:lnSpc>
                          <a:spcPct val="7578"/>
                        </a:lnSpc>
                        <a:tabLst/>
                      </a:pPr>
                      <a:endParaRPr lang="Arial" altLang="Arial" sz="100" dirty="0"/>
                    </a:p>
                    <a:p>
                      <a:pPr indent="86512" algn="l" rtl="0" eaLnBrk="0">
                        <a:lnSpc>
                          <a:spcPts val="1398"/>
                        </a:lnSpc>
                        <a:tabLst/>
                      </a:pPr>
                      <a:r>
                        <a:rPr sz="1100" spc="70" dirty="0">
                          <a:solidFill>
                            <a:srgbClr val="000000">
                              <a:alpha val="100000"/>
                            </a:srgbClr>
                          </a:solidFill>
                          <a:latin typeface="KaiTi"/>
                          <a:ea typeface="KaiTi"/>
                          <a:cs typeface="KaiTi"/>
                        </a:rPr>
                        <a:t>旺浩家庭农场</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p>
                      <a:pPr indent="71273" algn="l" rtl="0" eaLnBrk="0">
                        <a:lnSpc>
                          <a:spcPct val="82000"/>
                        </a:lnSpc>
                        <a:spcBef>
                          <a:spcPts val="1"/>
                        </a:spcBef>
                        <a:tabLst/>
                      </a:pPr>
                      <a:r>
                        <a:rPr sz="1100" spc="50" dirty="0">
                          <a:solidFill>
                            <a:srgbClr val="000000">
                              <a:alpha val="100000"/>
                            </a:srgbClr>
                          </a:solidFill>
                          <a:latin typeface="Times New Roman"/>
                          <a:ea typeface="Times New Roman"/>
                          <a:cs typeface="Times New Roman"/>
                        </a:rPr>
                        <a:t>2022NG001</a:t>
                      </a:r>
                      <a:endParaRPr lang="Times New Roman" altLang="Times New Roman"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64000"/>
                        </a:lnSpc>
                        <a:tabLst/>
                      </a:pPr>
                      <a:endParaRPr lang="Arial" altLang="Arial" sz="100" dirty="0"/>
                    </a:p>
                    <a:p>
                      <a:pPr marL="363449" indent="-291845" algn="l" rtl="0" eaLnBrk="0">
                        <a:lnSpc>
                          <a:spcPct val="112000"/>
                        </a:lnSpc>
                        <a:tabLst/>
                      </a:pPr>
                      <a:r>
                        <a:rPr sz="1100" spc="60" dirty="0">
                          <a:solidFill>
                            <a:srgbClr val="000000">
                              <a:alpha val="100000"/>
                            </a:srgbClr>
                          </a:solidFill>
                          <a:latin typeface="KaiTi"/>
                          <a:ea typeface="KaiTi"/>
                          <a:cs typeface="KaiTi"/>
                        </a:rPr>
                        <a:t>含</a:t>
                      </a:r>
                      <a:r>
                        <a:rPr sz="1100" spc="-210" dirty="0">
                          <a:solidFill>
                            <a:srgbClr val="000000">
                              <a:alpha val="100000"/>
                            </a:srgbClr>
                          </a:solidFill>
                          <a:latin typeface="KaiTi"/>
                          <a:ea typeface="KaiTi"/>
                          <a:cs typeface="KaiTi"/>
                        </a:rPr>
                        <a:t> </a:t>
                      </a:r>
                      <a:r>
                        <a:rPr sz="1100" spc="60" dirty="0">
                          <a:solidFill>
                            <a:srgbClr val="000000">
                              <a:alpha val="100000"/>
                            </a:srgbClr>
                          </a:solidFill>
                          <a:latin typeface="Times New Roman"/>
                          <a:ea typeface="Times New Roman"/>
                          <a:cs typeface="Times New Roman"/>
                        </a:rPr>
                        <a:t>DN200</a:t>
                      </a:r>
                      <a:r>
                        <a:rPr sz="1100" spc="100" dirty="0">
                          <a:solidFill>
                            <a:srgbClr val="000000">
                              <a:alpha val="100000"/>
                            </a:srgbClr>
                          </a:solidFill>
                          <a:latin typeface="Times New Roman"/>
                          <a:ea typeface="Times New Roman"/>
                          <a:cs typeface="Times New Roman"/>
                        </a:rPr>
                        <a:t> </a:t>
                      </a:r>
                      <a:r>
                        <a:rPr sz="1100" spc="60" dirty="0">
                          <a:solidFill>
                            <a:srgbClr val="000000">
                              <a:alpha val="100000"/>
                            </a:srgbClr>
                          </a:solidFill>
                          <a:latin typeface="KaiTi"/>
                          <a:ea typeface="KaiTi"/>
                          <a:cs typeface="KaiTi"/>
                        </a:rPr>
                        <a:t>退水</a:t>
                      </a:r>
                      <a:r>
                        <a:rPr sz="1100" spc="0" dirty="0">
                          <a:solidFill>
                            <a:srgbClr val="000000">
                              <a:alpha val="100000"/>
                            </a:srgbClr>
                          </a:solidFill>
                          <a:latin typeface="KaiTi"/>
                          <a:ea typeface="KaiTi"/>
                          <a:cs typeface="KaiTi"/>
                        </a:rPr>
                        <a:t>  </a:t>
                      </a:r>
                      <a:r>
                        <a:rPr sz="1100" spc="-20" dirty="0">
                          <a:solidFill>
                            <a:srgbClr val="000000">
                              <a:alpha val="100000"/>
                            </a:srgbClr>
                          </a:solidFill>
                          <a:latin typeface="KaiTi"/>
                          <a:ea typeface="KaiTi"/>
                          <a:cs typeface="KaiTi"/>
                        </a:rPr>
                        <a:t>口</a:t>
                      </a:r>
                      <a:r>
                        <a:rPr sz="1100" spc="-190" dirty="0">
                          <a:solidFill>
                            <a:srgbClr val="000000">
                              <a:alpha val="100000"/>
                            </a:srgbClr>
                          </a:solidFill>
                          <a:latin typeface="KaiTi"/>
                          <a:ea typeface="KaiTi"/>
                          <a:cs typeface="KaiTi"/>
                        </a:rPr>
                        <a:t> </a:t>
                      </a:r>
                      <a:r>
                        <a:rPr sz="1100" spc="-20" dirty="0">
                          <a:solidFill>
                            <a:srgbClr val="000000">
                              <a:alpha val="100000"/>
                            </a:srgbClr>
                          </a:solidFill>
                          <a:latin typeface="Times New Roman"/>
                          <a:ea typeface="Times New Roman"/>
                          <a:cs typeface="Times New Roman"/>
                        </a:rPr>
                        <a:t>5</a:t>
                      </a:r>
                      <a:r>
                        <a:rPr sz="1100" spc="50" dirty="0">
                          <a:solidFill>
                            <a:srgbClr val="000000">
                              <a:alpha val="100000"/>
                            </a:srgbClr>
                          </a:solidFill>
                          <a:latin typeface="Times New Roman"/>
                          <a:ea typeface="Times New Roman"/>
                          <a:cs typeface="Times New Roman"/>
                        </a:rPr>
                        <a:t> </a:t>
                      </a:r>
                      <a:r>
                        <a:rPr sz="1100" spc="-20" dirty="0">
                          <a:solidFill>
                            <a:srgbClr val="000000">
                              <a:alpha val="100000"/>
                            </a:srgbClr>
                          </a:solidFill>
                          <a:latin typeface="KaiTi"/>
                          <a:ea typeface="KaiTi"/>
                          <a:cs typeface="KaiTi"/>
                        </a:rPr>
                        <a:t>个</a:t>
                      </a:r>
                      <a:endParaRPr lang="KaiTi" altLang="KaiTi" sz="11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sp>
        <p:nvSpPr>
          <p:cNvPr id="42" name="textbox 42"/>
          <p:cNvSpPr/>
          <p:nvPr/>
        </p:nvSpPr>
        <p:spPr>
          <a:xfrm>
            <a:off x="7702825" y="4981802"/>
            <a:ext cx="2556510" cy="257809"/>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827"/>
              </a:lnSpc>
              <a:tabLst/>
            </a:pPr>
            <a:r>
              <a:rPr sz="1500" spc="70" dirty="0">
                <a:solidFill>
                  <a:srgbClr val="000000">
                    <a:alpha val="100000"/>
                  </a:srgbClr>
                </a:solidFill>
                <a:latin typeface="FangSong"/>
                <a:ea typeface="FangSong"/>
                <a:cs typeface="FangSong"/>
              </a:rPr>
              <a:t>七、</a:t>
            </a:r>
            <a:r>
              <a:rPr sz="1500" spc="330" dirty="0">
                <a:solidFill>
                  <a:srgbClr val="000000">
                    <a:alpha val="100000"/>
                  </a:srgbClr>
                </a:solidFill>
                <a:latin typeface="FangSong"/>
                <a:ea typeface="FangSong"/>
                <a:cs typeface="FangSong"/>
              </a:rPr>
              <a:t> </a:t>
            </a:r>
            <a:r>
              <a:rPr sz="1500" spc="70" dirty="0">
                <a:solidFill>
                  <a:srgbClr val="000000">
                    <a:alpha val="100000"/>
                  </a:srgbClr>
                </a:solidFill>
                <a:latin typeface="FangSong"/>
                <a:ea typeface="FangSong"/>
                <a:cs typeface="FangSong"/>
              </a:rPr>
              <a:t>主要建设内容及工程量</a:t>
            </a:r>
            <a:endParaRPr lang="FangSong" altLang="FangSong" sz="1500" dirty="0"/>
          </a:p>
        </p:txBody>
      </p:sp>
      <p:sp>
        <p:nvSpPr>
          <p:cNvPr id="43" name="textbox 43"/>
          <p:cNvSpPr/>
          <p:nvPr/>
        </p:nvSpPr>
        <p:spPr>
          <a:xfrm>
            <a:off x="1520119" y="547540"/>
            <a:ext cx="2408554" cy="178435"/>
          </a:xfrm>
          <a:prstGeom prst="rect">
            <a:avLst/>
          </a:prstGeom>
        </p:spPr>
        <p:txBody>
          <a:bodyPr vert="horz" wrap="square" lIns="0" tIns="0" rIns="0" bIns="0"/>
          <a:lstStyle/>
          <a:p>
            <a:pPr algn="l" rtl="0" eaLnBrk="0">
              <a:lnSpc>
                <a:spcPct val="86660"/>
              </a:lnSpc>
              <a:tabLst/>
            </a:pPr>
            <a:endParaRPr lang="Arial" altLang="Arial" sz="100" dirty="0"/>
          </a:p>
          <a:p>
            <a:pPr indent="12700" algn="l" rtl="0" eaLnBrk="0">
              <a:lnSpc>
                <a:spcPct val="100000"/>
              </a:lnSpc>
              <a:tabLst/>
            </a:pPr>
            <a:r>
              <a:rPr sz="1000" spc="40" dirty="0">
                <a:solidFill>
                  <a:srgbClr val="000000">
                    <a:alpha val="100000"/>
                  </a:srgbClr>
                </a:solidFill>
                <a:latin typeface="KaiTi"/>
                <a:ea typeface="KaiTi"/>
                <a:cs typeface="KaiTi"/>
              </a:rPr>
              <a:t>旺浩家庭农场棚间生产道路项目设计说明</a:t>
            </a:r>
            <a:endParaRPr lang="KaiTi" altLang="KaiTi" sz="1000" dirty="0"/>
          </a:p>
        </p:txBody>
      </p:sp>
      <p:sp>
        <p:nvSpPr>
          <p:cNvPr id="44" name="textbox 44"/>
          <p:cNvSpPr/>
          <p:nvPr/>
        </p:nvSpPr>
        <p:spPr>
          <a:xfrm>
            <a:off x="8519321" y="547540"/>
            <a:ext cx="2143760" cy="179070"/>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207"/>
              </a:lnSpc>
              <a:tabLst/>
            </a:pPr>
            <a:r>
              <a:rPr sz="1000" spc="40" dirty="0">
                <a:solidFill>
                  <a:srgbClr val="000000">
                    <a:alpha val="100000"/>
                  </a:srgbClr>
                </a:solidFill>
                <a:latin typeface="KaiTi"/>
                <a:ea typeface="KaiTi"/>
                <a:cs typeface="KaiTi"/>
              </a:rPr>
              <a:t>南通市水利勘测设计研究院有限公司</a:t>
            </a:r>
            <a:endParaRPr lang="KaiTi" altLang="KaiTi" sz="1000" dirty="0"/>
          </a:p>
        </p:txBody>
      </p:sp>
      <p:sp>
        <p:nvSpPr>
          <p:cNvPr id="45" name="path"/>
          <p:cNvSpPr/>
          <p:nvPr/>
        </p:nvSpPr>
        <p:spPr>
          <a:xfrm>
            <a:off x="916305" y="725805"/>
            <a:ext cx="13293089" cy="9143"/>
          </a:xfrm>
          <a:custGeom>
            <a:avLst/>
            <a:gdLst/>
            <a:ahLst/>
            <a:cxnLst/>
            <a:rect l="0" t="0" r="0" b="0"/>
            <a:pathLst>
              <a:path w="20933" h="14">
                <a:moveTo>
                  <a:pt x="0" y="0"/>
                </a:moveTo>
                <a:lnTo>
                  <a:pt x="20933" y="0"/>
                </a:lnTo>
                <a:lnTo>
                  <a:pt x="20933" y="14"/>
                </a:lnTo>
                <a:lnTo>
                  <a:pt x="0" y="14"/>
                </a:lnTo>
                <a:lnTo>
                  <a:pt x="0" y="0"/>
                </a:lnTo>
                <a:close/>
              </a:path>
            </a:pathLst>
          </a:custGeom>
          <a:solidFill>
            <a:srgbClr val="000000">
              <a:alpha val="100000"/>
            </a:srgbClr>
          </a:solidFill>
          <a:ln cap="flat">
            <a:miter lim="0"/>
            <a:noFill/>
            <a:prstDash val="solid"/>
          </a:ln>
        </p:spPr>
        <p:txBody>
          <a:bodyPr rtlCol="0"/>
          <a:lstStyle/>
          <a:p>
            <a:pPr algn="ctr"/>
            <a:endParaRPr lang="zh-CN" altLang="en-US"/>
          </a:p>
        </p:txBody>
      </p:sp>
      <p:sp>
        <p:nvSpPr>
          <p:cNvPr id="46" name="textbox 46"/>
          <p:cNvSpPr/>
          <p:nvPr/>
        </p:nvSpPr>
        <p:spPr>
          <a:xfrm>
            <a:off x="7581912" y="9912819"/>
            <a:ext cx="273050" cy="163829"/>
          </a:xfrm>
          <a:prstGeom prst="rect">
            <a:avLst/>
          </a:prstGeom>
        </p:spPr>
        <p:txBody>
          <a:bodyPr vert="horz" wrap="square" lIns="0" tIns="0" rIns="0" bIns="0"/>
          <a:lstStyle/>
          <a:p>
            <a:pPr algn="l" rtl="0" eaLnBrk="0">
              <a:lnSpc>
                <a:spcPct val="87664"/>
              </a:lnSpc>
              <a:tabLst/>
            </a:pPr>
            <a:endParaRPr lang="Arial" altLang="Arial" sz="100" dirty="0"/>
          </a:p>
          <a:p>
            <a:pPr indent="12700" algn="l" rtl="0" eaLnBrk="0">
              <a:lnSpc>
                <a:spcPct val="82000"/>
              </a:lnSpc>
              <a:tabLst/>
            </a:pPr>
            <a:r>
              <a:rPr sz="1100" spc="-10" dirty="0">
                <a:solidFill>
                  <a:srgbClr val="000000">
                    <a:alpha val="100000"/>
                  </a:srgbClr>
                </a:solidFill>
                <a:latin typeface="Times New Roman"/>
                <a:ea typeface="Times New Roman"/>
                <a:cs typeface="Times New Roman"/>
              </a:rPr>
              <a:t>-</a:t>
            </a:r>
            <a:r>
              <a:rPr sz="1100" spc="8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6</a:t>
            </a:r>
            <a:r>
              <a:rPr sz="1100" spc="70" dirty="0">
                <a:solidFill>
                  <a:srgbClr val="000000">
                    <a:alpha val="100000"/>
                  </a:srgbClr>
                </a:solidFill>
                <a:latin typeface="Times New Roman"/>
                <a:ea typeface="Times New Roman"/>
                <a:cs typeface="Times New Roman"/>
              </a:rPr>
              <a:t> </a:t>
            </a:r>
            <a:r>
              <a:rPr sz="1100" spc="-10" dirty="0">
                <a:solidFill>
                  <a:srgbClr val="000000">
                    <a:alpha val="100000"/>
                  </a:srgbClr>
                </a:solidFill>
                <a:latin typeface="Times New Roman"/>
                <a:ea typeface="Times New Roman"/>
                <a:cs typeface="Times New Roman"/>
              </a:rPr>
              <a:t>-</a:t>
            </a:r>
            <a:endParaRPr lang="Times New Roman" altLang="Times New Roman" sz="1100" dirty="0"/>
          </a:p>
        </p:txBody>
      </p:sp>
      <p:sp>
        <p:nvSpPr>
          <p:cNvPr id="47" name="textbox 47"/>
          <p:cNvSpPr/>
          <p:nvPr/>
        </p:nvSpPr>
        <p:spPr>
          <a:xfrm>
            <a:off x="10377995" y="7541031"/>
            <a:ext cx="101600" cy="230504"/>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613"/>
              </a:lnSpc>
              <a:tabLst/>
            </a:pPr>
            <a:r>
              <a:rPr sz="1100" spc="40" dirty="0">
                <a:solidFill>
                  <a:srgbClr val="000000">
                    <a:alpha val="100000"/>
                  </a:srgbClr>
                </a:solidFill>
                <a:latin typeface="Times New Roman"/>
                <a:ea typeface="Times New Roman"/>
                <a:cs typeface="Times New Roman"/>
              </a:rPr>
              <a:t>k</a:t>
            </a:r>
            <a:endParaRPr lang="Times New Roman" altLang="Times New Roman" sz="1100" dirty="0"/>
          </a:p>
        </p:txBody>
      </p:sp>
      <p:sp>
        <p:nvSpPr>
          <p:cNvPr id="48" name="textbox 48"/>
          <p:cNvSpPr/>
          <p:nvPr/>
        </p:nvSpPr>
        <p:spPr>
          <a:xfrm>
            <a:off x="10377995" y="8229879"/>
            <a:ext cx="101600" cy="230504"/>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613"/>
              </a:lnSpc>
              <a:tabLst/>
            </a:pPr>
            <a:r>
              <a:rPr sz="1100" spc="40" dirty="0">
                <a:solidFill>
                  <a:srgbClr val="000000">
                    <a:alpha val="100000"/>
                  </a:srgbClr>
                </a:solidFill>
                <a:latin typeface="Times New Roman"/>
                <a:ea typeface="Times New Roman"/>
                <a:cs typeface="Times New Roman"/>
              </a:rPr>
              <a:t>k</a:t>
            </a:r>
            <a:endParaRPr lang="Times New Roman" altLang="Times New Roman" sz="1100" dirty="0"/>
          </a:p>
        </p:txBody>
      </p:sp>
      <p:sp>
        <p:nvSpPr>
          <p:cNvPr id="49" name="textbox 49"/>
          <p:cNvSpPr/>
          <p:nvPr/>
        </p:nvSpPr>
        <p:spPr>
          <a:xfrm>
            <a:off x="10377995" y="5821959"/>
            <a:ext cx="101600" cy="230504"/>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613"/>
              </a:lnSpc>
              <a:tabLst/>
            </a:pPr>
            <a:r>
              <a:rPr sz="1100" spc="40" dirty="0">
                <a:solidFill>
                  <a:srgbClr val="000000">
                    <a:alpha val="100000"/>
                  </a:srgbClr>
                </a:solidFill>
                <a:latin typeface="Times New Roman"/>
                <a:ea typeface="Times New Roman"/>
                <a:cs typeface="Times New Roman"/>
              </a:rPr>
              <a:t>k</a:t>
            </a:r>
            <a:endParaRPr lang="Times New Roman" altLang="Times New Roman" sz="1100" dirty="0"/>
          </a:p>
        </p:txBody>
      </p:sp>
      <p:sp>
        <p:nvSpPr>
          <p:cNvPr id="50" name="textbox 50"/>
          <p:cNvSpPr/>
          <p:nvPr/>
        </p:nvSpPr>
        <p:spPr>
          <a:xfrm>
            <a:off x="10377995" y="6166370"/>
            <a:ext cx="101600" cy="230504"/>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613"/>
              </a:lnSpc>
              <a:tabLst/>
            </a:pPr>
            <a:r>
              <a:rPr sz="1100" spc="40" dirty="0">
                <a:solidFill>
                  <a:srgbClr val="000000">
                    <a:alpha val="100000"/>
                  </a:srgbClr>
                </a:solidFill>
                <a:latin typeface="Times New Roman"/>
                <a:ea typeface="Times New Roman"/>
                <a:cs typeface="Times New Roman"/>
              </a:rPr>
              <a:t>k</a:t>
            </a:r>
            <a:endParaRPr lang="Times New Roman" altLang="Times New Roman" sz="1100" dirty="0"/>
          </a:p>
        </p:txBody>
      </p:sp>
      <p:sp>
        <p:nvSpPr>
          <p:cNvPr id="51" name="textbox 51"/>
          <p:cNvSpPr/>
          <p:nvPr/>
        </p:nvSpPr>
        <p:spPr>
          <a:xfrm>
            <a:off x="10377995" y="6911619"/>
            <a:ext cx="101600" cy="230504"/>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613"/>
              </a:lnSpc>
              <a:tabLst/>
            </a:pPr>
            <a:r>
              <a:rPr sz="1100" spc="40" dirty="0">
                <a:solidFill>
                  <a:srgbClr val="000000">
                    <a:alpha val="100000"/>
                  </a:srgbClr>
                </a:solidFill>
                <a:latin typeface="Times New Roman"/>
                <a:ea typeface="Times New Roman"/>
                <a:cs typeface="Times New Roman"/>
              </a:rPr>
              <a:t>k</a:t>
            </a:r>
            <a:endParaRPr lang="Times New Roman" altLang="Times New Roman" sz="1100" dirty="0"/>
          </a:p>
        </p:txBody>
      </p:sp>
      <p:sp>
        <p:nvSpPr>
          <p:cNvPr id="52" name="textbox 52"/>
          <p:cNvSpPr/>
          <p:nvPr/>
        </p:nvSpPr>
        <p:spPr>
          <a:xfrm>
            <a:off x="10377995" y="7198131"/>
            <a:ext cx="101600" cy="230504"/>
          </a:xfrm>
          <a:prstGeom prst="rect">
            <a:avLst/>
          </a:prstGeom>
        </p:spPr>
        <p:txBody>
          <a:bodyPr vert="horz" wrap="square" lIns="0" tIns="0" rIns="0" bIns="0"/>
          <a:lstStyle/>
          <a:p>
            <a:pPr algn="l" rtl="0" eaLnBrk="0">
              <a:lnSpc>
                <a:spcPct val="83341"/>
              </a:lnSpc>
              <a:tabLst/>
            </a:pPr>
            <a:endParaRPr lang="Arial" altLang="Arial" sz="100" dirty="0"/>
          </a:p>
          <a:p>
            <a:pPr indent="12700" algn="l" rtl="0" eaLnBrk="0">
              <a:lnSpc>
                <a:spcPts val="1613"/>
              </a:lnSpc>
              <a:tabLst/>
            </a:pPr>
            <a:r>
              <a:rPr sz="1100" spc="40" dirty="0">
                <a:solidFill>
                  <a:srgbClr val="000000">
                    <a:alpha val="100000"/>
                  </a:srgbClr>
                </a:solidFill>
                <a:latin typeface="Times New Roman"/>
                <a:ea typeface="Times New Roman"/>
                <a:cs typeface="Times New Roman"/>
              </a:rPr>
              <a:t>k</a:t>
            </a:r>
            <a:endParaRPr lang="Times New Roman" altLang="Times New Roman" sz="11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 name="table 53"/>
          <p:cNvGraphicFramePr>
            <a:graphicFrameLocks noGrp="1"/>
          </p:cNvGraphicFramePr>
          <p:nvPr/>
        </p:nvGraphicFramePr>
        <p:xfrm>
          <a:off x="364236" y="258571"/>
          <a:ext cx="14396719" cy="10181590"/>
        </p:xfrm>
        <a:graphic>
          <a:graphicData uri="http://schemas.openxmlformats.org/drawingml/2006/table">
            <a:tbl>
              <a:tblPr/>
              <a:tblGrid>
                <a:gridCol w="14396719"/>
              </a:tblGrid>
              <a:tr h="10168890">
                <a:tc>
                  <a:txBody>
                    <a:bodyPr/>
                    <a:lstStyle/>
                    <a:p>
                      <a:pPr algn="l" rtl="0" eaLnBrk="0">
                        <a:lnSpc>
                          <a:spcPct val="100000"/>
                        </a:lnSpc>
                        <a:tabLst/>
                      </a:pPr>
                      <a:endParaRPr lang="Arial" altLang="Arial" sz="1000" dirty="0"/>
                    </a:p>
                  </a:txBody>
                  <a:tcPr marL="0" marR="0" marT="0" marB="0" vert="horz">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4" name="table 54"/>
          <p:cNvGraphicFramePr>
            <a:graphicFrameLocks noGrp="1"/>
          </p:cNvGraphicFramePr>
          <p:nvPr/>
        </p:nvGraphicFramePr>
        <p:xfrm>
          <a:off x="1204721" y="414781"/>
          <a:ext cx="13400405" cy="9869168"/>
        </p:xfrm>
        <a:graphic>
          <a:graphicData uri="http://schemas.openxmlformats.org/drawingml/2006/table">
            <a:tbl>
              <a:tblPr/>
              <a:tblGrid>
                <a:gridCol w="2418080"/>
                <a:gridCol w="1164590"/>
                <a:gridCol w="7915275"/>
                <a:gridCol w="685800"/>
                <a:gridCol w="1216660"/>
              </a:tblGrid>
              <a:tr h="7651750">
                <a:tc gridSpan="5">
                  <a:txBody>
                    <a:bodyPr/>
                    <a:lstStyle/>
                    <a:p>
                      <a:pPr algn="l" rtl="0" eaLnBrk="0">
                        <a:lnSpc>
                          <a:spcPct val="111000"/>
                        </a:lnSpc>
                        <a:tabLst/>
                      </a:pPr>
                      <a:endParaRPr lang="Arial" altLang="Arial" sz="1000" dirty="0"/>
                    </a:p>
                    <a:p>
                      <a:pPr algn="l" rtl="0" eaLnBrk="0">
                        <a:lnSpc>
                          <a:spcPct val="111000"/>
                        </a:lnSpc>
                        <a:tabLst/>
                      </a:pPr>
                      <a:endParaRPr lang="Arial" altLang="Arial" sz="1000" dirty="0"/>
                    </a:p>
                    <a:p>
                      <a:pPr algn="l" rtl="0" eaLnBrk="0">
                        <a:lnSpc>
                          <a:spcPct val="111000"/>
                        </a:lnSpc>
                        <a:tabLst/>
                      </a:pPr>
                      <a:endParaRPr lang="Arial" altLang="Arial" sz="1000" dirty="0"/>
                    </a:p>
                    <a:p>
                      <a:pPr algn="l" rtl="0" eaLnBrk="0">
                        <a:lnSpc>
                          <a:spcPct val="111000"/>
                        </a:lnSpc>
                        <a:tabLst/>
                      </a:pPr>
                      <a:endParaRPr lang="Arial" altLang="Arial" sz="1000" dirty="0"/>
                    </a:p>
                    <a:p>
                      <a:pPr algn="l" rtl="0" eaLnBrk="0">
                        <a:lnSpc>
                          <a:spcPct val="111000"/>
                        </a:lnSpc>
                        <a:tabLst/>
                      </a:pPr>
                      <a:endParaRPr lang="Arial" altLang="Arial" sz="1000" dirty="0"/>
                    </a:p>
                    <a:p>
                      <a:pPr algn="l" rtl="0" eaLnBrk="0">
                        <a:lnSpc>
                          <a:spcPct val="111000"/>
                        </a:lnSpc>
                        <a:tabLst/>
                      </a:pPr>
                      <a:endParaRPr lang="Arial" altLang="Arial" sz="1000" dirty="0"/>
                    </a:p>
                    <a:p>
                      <a:pPr algn="l" rtl="0" eaLnBrk="0">
                        <a:lnSpc>
                          <a:spcPct val="112000"/>
                        </a:lnSpc>
                        <a:tabLst/>
                      </a:pPr>
                      <a:endParaRPr lang="Arial" altLang="Arial" sz="1000" dirty="0"/>
                    </a:p>
                    <a:p>
                      <a:pPr algn="l" rtl="0" eaLnBrk="0">
                        <a:lnSpc>
                          <a:spcPct val="112000"/>
                        </a:lnSpc>
                        <a:tabLst/>
                      </a:pPr>
                      <a:endParaRPr lang="Arial" altLang="Arial" sz="1000" dirty="0"/>
                    </a:p>
                    <a:p>
                      <a:pPr indent="2169264" algn="l" rtl="0" eaLnBrk="0">
                        <a:lnSpc>
                          <a:spcPct val="97000"/>
                        </a:lnSpc>
                        <a:tabLst/>
                      </a:pPr>
                      <a:r>
                        <a:rPr sz="3800" spc="50" dirty="0">
                          <a:solidFill>
                            <a:srgbClr val="000000">
                              <a:alpha val="100000"/>
                            </a:srgbClr>
                          </a:solidFill>
                          <a:latin typeface="SimHei"/>
                          <a:ea typeface="SimHei"/>
                          <a:cs typeface="SimHei"/>
                        </a:rPr>
                        <a:t>旺浩家庭农场棚间生产道路项目规划图</a:t>
                      </a:r>
                      <a:endParaRPr lang="SimHei" altLang="SimHei" sz="38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2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03000"/>
                        </a:lnSpc>
                        <a:tabLst/>
                      </a:pPr>
                      <a:endParaRPr lang="Arial" altLang="Arial" sz="1000" dirty="0"/>
                    </a:p>
                    <a:p>
                      <a:pPr algn="l" rtl="0" eaLnBrk="0">
                        <a:lnSpc>
                          <a:spcPct val="119000"/>
                        </a:lnSpc>
                        <a:tabLst/>
                      </a:pPr>
                      <a:endParaRPr lang="Arial" altLang="Arial" sz="400" dirty="0"/>
                    </a:p>
                    <a:p>
                      <a:pPr indent="1407292" algn="l" rtl="0" eaLnBrk="0">
                        <a:lnSpc>
                          <a:spcPct val="96000"/>
                        </a:lnSpc>
                        <a:spcBef>
                          <a:spcPts val="1"/>
                        </a:spcBef>
                        <a:tabLst/>
                      </a:pPr>
                      <a:r>
                        <a:rPr sz="1900" spc="-130" dirty="0">
                          <a:solidFill>
                            <a:srgbClr val="000000">
                              <a:alpha val="100000"/>
                            </a:srgbClr>
                          </a:solidFill>
                          <a:latin typeface="SimSun"/>
                          <a:ea typeface="SimSun"/>
                          <a:cs typeface="SimSun"/>
                        </a:rPr>
                        <a:t>图</a:t>
                      </a:r>
                      <a:r>
                        <a:rPr sz="1900" spc="30" dirty="0">
                          <a:solidFill>
                            <a:srgbClr val="000000">
                              <a:alpha val="100000"/>
                            </a:srgbClr>
                          </a:solidFill>
                          <a:latin typeface="SimSun"/>
                          <a:ea typeface="SimSun"/>
                          <a:cs typeface="SimSun"/>
                        </a:rPr>
                        <a:t>    </a:t>
                      </a:r>
                      <a:r>
                        <a:rPr sz="1900" spc="-130" dirty="0">
                          <a:solidFill>
                            <a:srgbClr val="000000">
                              <a:alpha val="100000"/>
                            </a:srgbClr>
                          </a:solidFill>
                          <a:latin typeface="SimSun"/>
                          <a:ea typeface="SimSun"/>
                          <a:cs typeface="SimSun"/>
                        </a:rPr>
                        <a:t>例</a:t>
                      </a:r>
                      <a:endParaRPr lang="SimSun" altLang="SimSun" sz="19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a:noFill/>
                    </a:lnB>
                  </a:tcPr>
                </a:tc>
                <a:tc hMerge="1">
                  <a:txBody>
                    <a:bodyPr/>
                    <a:lstStyle/>
                    <a:p>
                      <a:endParaRPr/>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a:noFill/>
                    </a:lnB>
                  </a:tcPr>
                </a:tc>
                <a:tc hMerge="1">
                  <a:txBody>
                    <a:bodyPr/>
                    <a:lstStyle/>
                    <a:p>
                      <a:endParaRPr/>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a:noFill/>
                    </a:lnB>
                  </a:tcPr>
                </a:tc>
                <a:tc hMerge="1">
                  <a:txBody>
                    <a:bodyPr/>
                    <a:lstStyle/>
                    <a:p>
                      <a:endParaRPr/>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a:noFill/>
                    </a:lnB>
                  </a:tcPr>
                </a:tc>
                <a:tc hMerge="1">
                  <a:txBody>
                    <a:bodyPr/>
                    <a:lstStyle/>
                    <a:p>
                      <a:endParaRPr/>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a:noFill/>
                    </a:lnB>
                  </a:tcPr>
                </a:tc>
              </a:tr>
              <a:tr h="274319">
                <a:tc>
                  <a:txBody>
                    <a:bodyPr/>
                    <a:lstStyle/>
                    <a:p>
                      <a:pPr algn="l" rtl="0" eaLnBrk="0">
                        <a:lnSpc>
                          <a:spcPct val="106000"/>
                        </a:lnSpc>
                        <a:tabLst/>
                      </a:pPr>
                      <a:endParaRPr lang="Arial" altLang="Arial" sz="600" dirty="0"/>
                    </a:p>
                    <a:p>
                      <a:pPr indent="101748" algn="l" rtl="0" eaLnBrk="0">
                        <a:lnSpc>
                          <a:spcPts val="864"/>
                        </a:lnSpc>
                        <a:spcBef>
                          <a:spcPts val="1"/>
                        </a:spcBef>
                        <a:tabLst/>
                      </a:pPr>
                      <a:r>
                        <a:rPr sz="700" spc="50" dirty="0">
                          <a:solidFill>
                            <a:srgbClr val="000000">
                              <a:alpha val="100000"/>
                            </a:srgbClr>
                          </a:solidFill>
                          <a:latin typeface="SimSun"/>
                          <a:ea typeface="SimSun"/>
                          <a:cs typeface="SimSun"/>
                        </a:rPr>
                        <a:t>工程类型</a:t>
                      </a:r>
                      <a:endParaRPr lang="SimSun" altLang="SimSun" sz="7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9000"/>
                        </a:lnSpc>
                        <a:tabLst/>
                      </a:pPr>
                      <a:endParaRPr lang="Arial" altLang="Arial" sz="500" dirty="0"/>
                    </a:p>
                    <a:p>
                      <a:pPr indent="491644" algn="l" rtl="0" eaLnBrk="0">
                        <a:lnSpc>
                          <a:spcPts val="870"/>
                        </a:lnSpc>
                        <a:spcBef>
                          <a:spcPts val="2"/>
                        </a:spcBef>
                        <a:tabLst/>
                      </a:pPr>
                      <a:r>
                        <a:rPr sz="700" spc="10" dirty="0">
                          <a:solidFill>
                            <a:srgbClr val="000000">
                              <a:alpha val="100000"/>
                            </a:srgbClr>
                          </a:solidFill>
                          <a:latin typeface="SimSun"/>
                          <a:ea typeface="SimSun"/>
                          <a:cs typeface="SimSun"/>
                        </a:rPr>
                        <a:t>图例</a:t>
                      </a:r>
                      <a:endParaRPr lang="SimSun" altLang="SimSun" sz="7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rowSpan="1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gridSpan="2" rowSpan="4">
                  <a:txBody>
                    <a:bodyPr/>
                    <a:lstStyle/>
                    <a:p>
                      <a:pPr algn="l" rtl="0" eaLnBrk="0">
                        <a:lnSpc>
                          <a:spcPct val="100000"/>
                        </a:lnSpc>
                        <a:tabLst/>
                      </a:pPr>
                      <a:endParaRPr lang="Arial" altLang="Arial" sz="1000" dirty="0"/>
                    </a:p>
                  </a:txBody>
                  <a:tcPr marL="0" marR="0" marT="0" marB="0" vert="horz">
                    <a:lnL>
                      <a:noFill/>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hMerge="1" rowSpan="4">
                  <a:txBody>
                    <a:bodyPr/>
                    <a:lstStyle/>
                    <a:p>
                      <a:endParaRPr/>
                    </a:p>
                  </a:txBody>
                  <a:tcPr marL="0" marR="0" marT="0" marB="0" vert="horz">
                    <a:lnL>
                      <a:noFill/>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r>
              <a:tr h="274319">
                <a:tc>
                  <a:txBody>
                    <a:bodyPr/>
                    <a:lstStyle/>
                    <a:p>
                      <a:pPr algn="l" rtl="0" eaLnBrk="0">
                        <a:lnSpc>
                          <a:spcPct val="106000"/>
                        </a:lnSpc>
                        <a:tabLst/>
                      </a:pPr>
                      <a:endParaRPr lang="Arial" altLang="Arial" sz="600" dirty="0"/>
                    </a:p>
                    <a:p>
                      <a:pPr indent="111209" algn="l" rtl="0" eaLnBrk="0">
                        <a:lnSpc>
                          <a:spcPts val="862"/>
                        </a:lnSpc>
                        <a:spcBef>
                          <a:spcPts val="1"/>
                        </a:spcBef>
                        <a:tabLst/>
                      </a:pPr>
                      <a:r>
                        <a:rPr sz="700" spc="0" dirty="0">
                          <a:solidFill>
                            <a:srgbClr val="000000">
                              <a:alpha val="100000"/>
                            </a:srgbClr>
                          </a:solidFill>
                          <a:latin typeface="SimSun"/>
                          <a:ea typeface="SimSun"/>
                          <a:cs typeface="SimSun"/>
                        </a:rPr>
                        <a:t>比例尺</a:t>
                      </a:r>
                      <a:r>
                        <a:rPr sz="700" spc="180" dirty="0">
                          <a:solidFill>
                            <a:srgbClr val="000000">
                              <a:alpha val="100000"/>
                            </a:srgbClr>
                          </a:solidFill>
                          <a:latin typeface="SimSun"/>
                          <a:ea typeface="SimSun"/>
                          <a:cs typeface="SimSun"/>
                        </a:rPr>
                        <a:t> </a:t>
                      </a:r>
                      <a:r>
                        <a:rPr sz="700" spc="0" dirty="0">
                          <a:solidFill>
                            <a:srgbClr val="000000">
                              <a:alpha val="100000"/>
                            </a:srgbClr>
                          </a:solidFill>
                          <a:latin typeface="SimSun"/>
                          <a:ea typeface="SimSun"/>
                          <a:cs typeface="SimSun"/>
                        </a:rPr>
                        <a:t>1</a:t>
                      </a:r>
                      <a:r>
                        <a:rPr sz="700" spc="-210" dirty="0">
                          <a:solidFill>
                            <a:srgbClr val="000000">
                              <a:alpha val="100000"/>
                            </a:srgbClr>
                          </a:solidFill>
                          <a:latin typeface="SimSun"/>
                          <a:ea typeface="SimSun"/>
                          <a:cs typeface="SimSun"/>
                        </a:rPr>
                        <a:t> </a:t>
                      </a:r>
                      <a:r>
                        <a:rPr sz="700" spc="0" dirty="0">
                          <a:solidFill>
                            <a:srgbClr val="000000">
                              <a:alpha val="100000"/>
                            </a:srgbClr>
                          </a:solidFill>
                          <a:latin typeface="SimSun"/>
                          <a:ea typeface="SimSun"/>
                          <a:cs typeface="SimSun"/>
                        </a:rPr>
                        <a:t>:5000</a:t>
                      </a:r>
                      <a:endParaRPr lang="SimSun" altLang="SimSun" sz="7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gridSpan="2" vMerge="1">
                  <a:txBody>
                    <a:bodyPr/>
                    <a:lstStyle/>
                    <a:p>
                      <a:pPr algn="l" rtl="0" eaLnBrk="0">
                        <a:lnSpc>
                          <a:spcPct val="100000"/>
                        </a:lnSpc>
                        <a:tabLst/>
                      </a:pPr>
                      <a:endParaRPr lang="Arial" altLang="Arial" sz="1000" dirty="0"/>
                    </a:p>
                  </a:txBody>
                  <a:tcPr marL="0" marR="0" marT="0" marB="0" vert="horz">
                    <a:lnL>
                      <a:noFill/>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hMerge="1" vMerge="1">
                  <a:txBody>
                    <a:bodyPr/>
                    <a:lstStyle/>
                    <a:p>
                      <a:endParaRPr/>
                    </a:p>
                  </a:txBody>
                  <a:tcPr marL="0" marR="0" marT="0" marB="0" vert="horz">
                    <a:lnL>
                      <a:noFill/>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r>
              <a:tr h="274319">
                <a:tc>
                  <a:txBody>
                    <a:bodyPr/>
                    <a:lstStyle/>
                    <a:p>
                      <a:pPr algn="l" rtl="0" eaLnBrk="0">
                        <a:lnSpc>
                          <a:spcPct val="104000"/>
                        </a:lnSpc>
                        <a:tabLst/>
                      </a:pPr>
                      <a:endParaRPr lang="Arial" altLang="Arial" sz="600" dirty="0"/>
                    </a:p>
                    <a:p>
                      <a:pPr indent="102138" algn="l" rtl="0" eaLnBrk="0">
                        <a:lnSpc>
                          <a:spcPts val="867"/>
                        </a:lnSpc>
                        <a:spcBef>
                          <a:spcPts val="4"/>
                        </a:spcBef>
                        <a:tabLst/>
                      </a:pPr>
                      <a:r>
                        <a:rPr sz="700" spc="50" dirty="0">
                          <a:solidFill>
                            <a:srgbClr val="000000">
                              <a:alpha val="100000"/>
                            </a:srgbClr>
                          </a:solidFill>
                          <a:latin typeface="SimSun"/>
                          <a:ea typeface="SimSun"/>
                          <a:cs typeface="SimSun"/>
                        </a:rPr>
                        <a:t>项目区范围</a:t>
                      </a:r>
                      <a:endParaRPr lang="SimSun" altLang="SimSun" sz="7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gridSpan="2" vMerge="1">
                  <a:txBody>
                    <a:bodyPr/>
                    <a:lstStyle/>
                    <a:p>
                      <a:pPr algn="l" rtl="0" eaLnBrk="0">
                        <a:lnSpc>
                          <a:spcPct val="100000"/>
                        </a:lnSpc>
                        <a:tabLst/>
                      </a:pPr>
                      <a:endParaRPr lang="Arial" altLang="Arial" sz="1000" dirty="0"/>
                    </a:p>
                  </a:txBody>
                  <a:tcPr marL="0" marR="0" marT="0" marB="0" vert="horz">
                    <a:lnL>
                      <a:noFill/>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hMerge="1" vMerge="1">
                  <a:txBody>
                    <a:bodyPr/>
                    <a:lstStyle/>
                    <a:p>
                      <a:endParaRPr/>
                    </a:p>
                  </a:txBody>
                  <a:tcPr marL="0" marR="0" marT="0" marB="0" vert="horz">
                    <a:lnL>
                      <a:noFill/>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r>
              <a:tr h="192404">
                <a:tc rowSpan="2">
                  <a:txBody>
                    <a:bodyPr/>
                    <a:lstStyle/>
                    <a:p>
                      <a:pPr algn="l" rtl="0" eaLnBrk="0">
                        <a:lnSpc>
                          <a:spcPct val="102000"/>
                        </a:lnSpc>
                        <a:tabLst/>
                      </a:pPr>
                      <a:endParaRPr lang="Arial" altLang="Arial" sz="600" dirty="0"/>
                    </a:p>
                    <a:p>
                      <a:pPr indent="99078" algn="l" rtl="0" eaLnBrk="0">
                        <a:lnSpc>
                          <a:spcPts val="867"/>
                        </a:lnSpc>
                        <a:spcBef>
                          <a:spcPts val="6"/>
                        </a:spcBef>
                        <a:tabLst/>
                      </a:pPr>
                      <a:r>
                        <a:rPr sz="700" spc="40" dirty="0">
                          <a:solidFill>
                            <a:srgbClr val="000000">
                              <a:alpha val="100000"/>
                            </a:srgbClr>
                          </a:solidFill>
                          <a:latin typeface="SimSun"/>
                          <a:ea typeface="SimSun"/>
                          <a:cs typeface="SimSun"/>
                        </a:rPr>
                        <a:t>NQ-现有农桥：</a:t>
                      </a:r>
                      <a:endParaRPr lang="SimSun" altLang="SimSun" sz="7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rowSpan="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gridSpan="2" vMerge="1">
                  <a:txBody>
                    <a:bodyPr/>
                    <a:lstStyle/>
                    <a:p>
                      <a:pPr algn="l" rtl="0" eaLnBrk="0">
                        <a:lnSpc>
                          <a:spcPct val="100000"/>
                        </a:lnSpc>
                        <a:tabLst/>
                      </a:pPr>
                      <a:endParaRPr lang="Arial" altLang="Arial" sz="1000" dirty="0"/>
                    </a:p>
                  </a:txBody>
                  <a:tcPr marL="0" marR="0" marT="0" marB="0" vert="horz">
                    <a:lnL>
                      <a:noFill/>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hMerge="1" vMerge="1">
                  <a:txBody>
                    <a:bodyPr/>
                    <a:lstStyle/>
                    <a:p>
                      <a:endParaRPr/>
                    </a:p>
                  </a:txBody>
                  <a:tcPr marL="0" marR="0" marT="0" marB="0" vert="horz">
                    <a:lnL>
                      <a:noFill/>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r>
              <a:tr h="74295">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rowSpan="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ts val="584"/>
                        </a:lnSpc>
                        <a:tabLst/>
                      </a:pPr>
                      <a:endParaRPr lang="Arial" altLang="Arial" sz="4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a:noFill/>
                    </a:lnB>
                  </a:tcPr>
                </a:tc>
              </a:tr>
              <a:tr h="172720">
                <a:tc rowSpan="2">
                  <a:txBody>
                    <a:bodyPr/>
                    <a:lstStyle/>
                    <a:p>
                      <a:pPr algn="l" rtl="0" eaLnBrk="0">
                        <a:lnSpc>
                          <a:spcPct val="112000"/>
                        </a:lnSpc>
                        <a:tabLst/>
                      </a:pPr>
                      <a:endParaRPr lang="Arial" altLang="Arial" sz="600" dirty="0"/>
                    </a:p>
                    <a:p>
                      <a:pPr indent="98724" algn="l" rtl="0" eaLnBrk="0">
                        <a:lnSpc>
                          <a:spcPts val="864"/>
                        </a:lnSpc>
                        <a:spcBef>
                          <a:spcPts val="6"/>
                        </a:spcBef>
                        <a:tabLst/>
                      </a:pPr>
                      <a:r>
                        <a:rPr sz="700" spc="60" dirty="0">
                          <a:solidFill>
                            <a:srgbClr val="000000">
                              <a:alpha val="100000"/>
                            </a:srgbClr>
                          </a:solidFill>
                          <a:latin typeface="SimSun"/>
                          <a:ea typeface="SimSun"/>
                          <a:cs typeface="SimSun"/>
                        </a:rPr>
                        <a:t>DL-现有田间道路（硬质路</a:t>
                      </a:r>
                      <a:r>
                        <a:rPr sz="700" spc="-150" dirty="0">
                          <a:solidFill>
                            <a:srgbClr val="000000">
                              <a:alpha val="100000"/>
                            </a:srgbClr>
                          </a:solidFill>
                          <a:latin typeface="SimSun"/>
                          <a:ea typeface="SimSun"/>
                          <a:cs typeface="SimSun"/>
                        </a:rPr>
                        <a:t>）</a:t>
                      </a:r>
                      <a:r>
                        <a:rPr sz="700" spc="10" dirty="0">
                          <a:solidFill>
                            <a:srgbClr val="000000">
                              <a:alpha val="100000"/>
                            </a:srgbClr>
                          </a:solidFill>
                          <a:latin typeface="SimSun"/>
                          <a:ea typeface="SimSun"/>
                          <a:cs typeface="SimSun"/>
                        </a:rPr>
                        <a:t> </a:t>
                      </a:r>
                      <a:r>
                        <a:rPr sz="700" spc="-150" dirty="0">
                          <a:solidFill>
                            <a:srgbClr val="000000">
                              <a:alpha val="100000"/>
                            </a:srgbClr>
                          </a:solidFill>
                          <a:latin typeface="SimSun"/>
                          <a:ea typeface="SimSun"/>
                          <a:cs typeface="SimSun"/>
                        </a:rPr>
                        <a:t>：</a:t>
                      </a:r>
                      <a:endParaRPr lang="SimSun" altLang="SimSun" sz="7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rowSpan="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r>
              <a:tr h="99694">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rowSpan="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rowSpan="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140335">
                <a:tc rowSpan="2">
                  <a:txBody>
                    <a:bodyPr/>
                    <a:lstStyle/>
                    <a:p>
                      <a:pPr algn="l" rtl="0" eaLnBrk="0">
                        <a:lnSpc>
                          <a:spcPct val="114000"/>
                        </a:lnSpc>
                        <a:tabLst/>
                      </a:pPr>
                      <a:endParaRPr lang="Arial" altLang="Arial" sz="600" dirty="0"/>
                    </a:p>
                    <a:p>
                      <a:pPr indent="98724" algn="l" rtl="0" eaLnBrk="0">
                        <a:lnSpc>
                          <a:spcPts val="864"/>
                        </a:lnSpc>
                        <a:spcBef>
                          <a:spcPts val="7"/>
                        </a:spcBef>
                        <a:tabLst/>
                      </a:pPr>
                      <a:r>
                        <a:rPr sz="700" spc="40" dirty="0">
                          <a:solidFill>
                            <a:srgbClr val="FF0000">
                              <a:alpha val="100000"/>
                            </a:srgbClr>
                          </a:solidFill>
                          <a:latin typeface="SimSun"/>
                          <a:ea typeface="SimSun"/>
                          <a:cs typeface="SimSun"/>
                        </a:rPr>
                        <a:t>DL-新建或拆建（改造或维修）</a:t>
                      </a:r>
                      <a:r>
                        <a:rPr sz="700" spc="130" dirty="0">
                          <a:solidFill>
                            <a:srgbClr val="FF0000">
                              <a:alpha val="100000"/>
                            </a:srgbClr>
                          </a:solidFill>
                          <a:latin typeface="SimSun"/>
                          <a:ea typeface="SimSun"/>
                          <a:cs typeface="SimSun"/>
                        </a:rPr>
                        <a:t> </a:t>
                      </a:r>
                      <a:r>
                        <a:rPr sz="700" spc="40" dirty="0">
                          <a:solidFill>
                            <a:srgbClr val="FF0000">
                              <a:alpha val="100000"/>
                            </a:srgbClr>
                          </a:solidFill>
                          <a:latin typeface="SimSun"/>
                          <a:ea typeface="SimSun"/>
                          <a:cs typeface="SimSun"/>
                        </a:rPr>
                        <a:t>田间道路（硬质路</a:t>
                      </a:r>
                      <a:r>
                        <a:rPr sz="700" spc="-120" dirty="0">
                          <a:solidFill>
                            <a:srgbClr val="FF0000">
                              <a:alpha val="100000"/>
                            </a:srgbClr>
                          </a:solidFill>
                          <a:latin typeface="SimSun"/>
                          <a:ea typeface="SimSun"/>
                          <a:cs typeface="SimSun"/>
                        </a:rPr>
                        <a:t>）</a:t>
                      </a:r>
                      <a:r>
                        <a:rPr sz="700" spc="10" dirty="0">
                          <a:solidFill>
                            <a:srgbClr val="FF0000">
                              <a:alpha val="100000"/>
                            </a:srgbClr>
                          </a:solidFill>
                          <a:latin typeface="SimSun"/>
                          <a:ea typeface="SimSun"/>
                          <a:cs typeface="SimSun"/>
                        </a:rPr>
                        <a:t> </a:t>
                      </a:r>
                      <a:r>
                        <a:rPr sz="700" spc="-120" dirty="0">
                          <a:solidFill>
                            <a:srgbClr val="FF0000">
                              <a:alpha val="100000"/>
                            </a:srgbClr>
                          </a:solidFill>
                          <a:latin typeface="SimSun"/>
                          <a:ea typeface="SimSun"/>
                          <a:cs typeface="SimSun"/>
                        </a:rPr>
                        <a:t>：</a:t>
                      </a:r>
                      <a:endParaRPr lang="SimSun" altLang="SimSun" sz="7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rowSpan="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133350">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rowSpan="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rowSpan="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105410">
                <a:tc rowSpan="2">
                  <a:txBody>
                    <a:bodyPr/>
                    <a:lstStyle/>
                    <a:p>
                      <a:pPr algn="l" rtl="0" eaLnBrk="0">
                        <a:lnSpc>
                          <a:spcPct val="115000"/>
                        </a:lnSpc>
                        <a:tabLst/>
                      </a:pPr>
                      <a:endParaRPr lang="Arial" altLang="Arial" sz="600" dirty="0"/>
                    </a:p>
                    <a:p>
                      <a:pPr indent="98334" algn="l" rtl="0" eaLnBrk="0">
                        <a:lnSpc>
                          <a:spcPts val="867"/>
                        </a:lnSpc>
                        <a:spcBef>
                          <a:spcPts val="4"/>
                        </a:spcBef>
                        <a:tabLst/>
                      </a:pPr>
                      <a:r>
                        <a:rPr sz="700" spc="40" dirty="0">
                          <a:solidFill>
                            <a:srgbClr val="FF0000">
                              <a:alpha val="100000"/>
                            </a:srgbClr>
                          </a:solidFill>
                          <a:latin typeface="SimSun"/>
                          <a:ea typeface="SimSun"/>
                          <a:cs typeface="SimSun"/>
                        </a:rPr>
                        <a:t>HP-新建护坡：</a:t>
                      </a:r>
                      <a:endParaRPr lang="SimSun" altLang="SimSun" sz="7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rowSpan="2">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4470">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71779">
                <a:tc>
                  <a:txBody>
                    <a:bodyPr/>
                    <a:lstStyle/>
                    <a:p>
                      <a:pPr algn="l" rtl="0" eaLnBrk="0">
                        <a:lnSpc>
                          <a:spcPct val="115000"/>
                        </a:lnSpc>
                        <a:tabLst/>
                      </a:pPr>
                      <a:endParaRPr lang="Arial" altLang="Arial" sz="400" dirty="0"/>
                    </a:p>
                    <a:p>
                      <a:pPr indent="97554" algn="l" rtl="0" eaLnBrk="0">
                        <a:lnSpc>
                          <a:spcPts val="867"/>
                        </a:lnSpc>
                        <a:tabLst/>
                      </a:pPr>
                      <a:r>
                        <a:rPr sz="700" spc="40" dirty="0">
                          <a:solidFill>
                            <a:srgbClr val="00BFFF">
                              <a:alpha val="100000"/>
                            </a:srgbClr>
                          </a:solidFill>
                          <a:latin typeface="SimSun"/>
                          <a:ea typeface="SimSun"/>
                          <a:cs typeface="SimSun"/>
                        </a:rPr>
                        <a:t>NG-新建生态沟：</a:t>
                      </a:r>
                      <a:endParaRPr lang="SimSun" altLang="SimSun" sz="7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vMerge="1">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a:noFill/>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l" rtl="0" eaLnBrk="0">
                        <a:lnSpc>
                          <a:spcPct val="100000"/>
                        </a:lnSpc>
                        <a:tabLst/>
                      </a:pPr>
                      <a:endParaRPr lang="Arial" altLang="Arial" sz="1000" dirty="0"/>
                    </a:p>
                  </a:txBody>
                  <a:tcPr marL="0" marR="0" marT="0" marB="0" vert="horz">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sp>
        <p:nvSpPr>
          <p:cNvPr id="55" name="path"/>
          <p:cNvSpPr/>
          <p:nvPr/>
        </p:nvSpPr>
        <p:spPr>
          <a:xfrm>
            <a:off x="14570202" y="414781"/>
            <a:ext cx="35052" cy="9869423"/>
          </a:xfrm>
          <a:custGeom>
            <a:avLst/>
            <a:gdLst/>
            <a:ahLst/>
            <a:cxnLst/>
            <a:rect l="0" t="0" r="0" b="0"/>
            <a:pathLst>
              <a:path w="55" h="15542">
                <a:moveTo>
                  <a:pt x="1" y="15488"/>
                </a:moveTo>
                <a:lnTo>
                  <a:pt x="53" y="15541"/>
                </a:lnTo>
                <a:lnTo>
                  <a:pt x="1" y="54"/>
                </a:lnTo>
                <a:lnTo>
                  <a:pt x="1" y="15488"/>
                </a:lnTo>
                <a:lnTo>
                  <a:pt x="1" y="15488"/>
                </a:lnTo>
                <a:close/>
              </a:path>
              <a:path w="55" h="15542">
                <a:moveTo>
                  <a:pt x="53" y="15541"/>
                </a:moveTo>
                <a:lnTo>
                  <a:pt x="1" y="54"/>
                </a:lnTo>
                <a:lnTo>
                  <a:pt x="53" y="1"/>
                </a:lnTo>
                <a:lnTo>
                  <a:pt x="53" y="15541"/>
                </a:lnTo>
                <a:lnTo>
                  <a:pt x="53" y="1554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56" name="path"/>
          <p:cNvSpPr/>
          <p:nvPr/>
        </p:nvSpPr>
        <p:spPr>
          <a:xfrm>
            <a:off x="1204721" y="414781"/>
            <a:ext cx="13400532" cy="35052"/>
          </a:xfrm>
          <a:custGeom>
            <a:avLst/>
            <a:gdLst/>
            <a:ahLst/>
            <a:cxnLst/>
            <a:rect l="0" t="0" r="0" b="0"/>
            <a:pathLst>
              <a:path w="21103" h="55">
                <a:moveTo>
                  <a:pt x="21049" y="54"/>
                </a:moveTo>
                <a:lnTo>
                  <a:pt x="21101" y="1"/>
                </a:lnTo>
                <a:lnTo>
                  <a:pt x="56" y="54"/>
                </a:lnTo>
                <a:lnTo>
                  <a:pt x="21049" y="54"/>
                </a:lnTo>
                <a:lnTo>
                  <a:pt x="21049" y="54"/>
                </a:lnTo>
                <a:close/>
              </a:path>
              <a:path w="21103" h="55">
                <a:moveTo>
                  <a:pt x="21101" y="1"/>
                </a:moveTo>
                <a:lnTo>
                  <a:pt x="56" y="54"/>
                </a:lnTo>
                <a:lnTo>
                  <a:pt x="1" y="1"/>
                </a:lnTo>
                <a:lnTo>
                  <a:pt x="21101" y="1"/>
                </a:lnTo>
                <a:lnTo>
                  <a:pt x="21101"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57" name="path"/>
          <p:cNvSpPr/>
          <p:nvPr/>
        </p:nvSpPr>
        <p:spPr>
          <a:xfrm>
            <a:off x="1204721" y="414781"/>
            <a:ext cx="13400532" cy="9869423"/>
          </a:xfrm>
          <a:custGeom>
            <a:avLst/>
            <a:gdLst/>
            <a:ahLst/>
            <a:cxnLst/>
            <a:rect l="0" t="0" r="0" b="0"/>
            <a:pathLst>
              <a:path w="21103" h="15542">
                <a:moveTo>
                  <a:pt x="56" y="54"/>
                </a:moveTo>
                <a:lnTo>
                  <a:pt x="1" y="1"/>
                </a:lnTo>
                <a:lnTo>
                  <a:pt x="56" y="15488"/>
                </a:lnTo>
                <a:lnTo>
                  <a:pt x="56" y="54"/>
                </a:lnTo>
                <a:lnTo>
                  <a:pt x="56" y="54"/>
                </a:lnTo>
                <a:close/>
              </a:path>
              <a:path w="21103" h="15542">
                <a:moveTo>
                  <a:pt x="1" y="1"/>
                </a:moveTo>
                <a:lnTo>
                  <a:pt x="56" y="15488"/>
                </a:lnTo>
                <a:lnTo>
                  <a:pt x="1" y="15541"/>
                </a:lnTo>
                <a:lnTo>
                  <a:pt x="1" y="1"/>
                </a:lnTo>
                <a:lnTo>
                  <a:pt x="1" y="1"/>
                </a:lnTo>
                <a:close/>
              </a:path>
              <a:path w="21103" h="15542">
                <a:moveTo>
                  <a:pt x="56" y="15488"/>
                </a:moveTo>
                <a:lnTo>
                  <a:pt x="1" y="15541"/>
                </a:lnTo>
                <a:lnTo>
                  <a:pt x="21049" y="15488"/>
                </a:lnTo>
                <a:lnTo>
                  <a:pt x="56" y="15488"/>
                </a:lnTo>
                <a:lnTo>
                  <a:pt x="56" y="15488"/>
                </a:lnTo>
                <a:close/>
              </a:path>
              <a:path w="21103" h="15542">
                <a:moveTo>
                  <a:pt x="1" y="15541"/>
                </a:moveTo>
                <a:lnTo>
                  <a:pt x="21049" y="15488"/>
                </a:lnTo>
                <a:lnTo>
                  <a:pt x="21101" y="15541"/>
                </a:lnTo>
                <a:lnTo>
                  <a:pt x="1" y="15541"/>
                </a:lnTo>
                <a:lnTo>
                  <a:pt x="1" y="1554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pic>
        <p:nvPicPr>
          <p:cNvPr id="58" name="picture 58"/>
          <p:cNvPicPr>
            <a:picLocks noChangeAspect="1"/>
          </p:cNvPicPr>
          <p:nvPr/>
        </p:nvPicPr>
        <p:blipFill>
          <a:blip r:embed="rId2"/>
          <a:stretch>
            <a:fillRect/>
          </a:stretch>
        </p:blipFill>
        <p:spPr>
          <a:xfrm rot="21600000">
            <a:off x="1220723" y="3702050"/>
            <a:ext cx="12934188" cy="6567678"/>
          </a:xfrm>
          <a:prstGeom prst="rect">
            <a:avLst/>
          </a:prstGeom>
        </p:spPr>
      </p:pic>
      <p:grpSp>
        <p:nvGrpSpPr>
          <p:cNvPr id="2" name="group 2"/>
          <p:cNvGrpSpPr/>
          <p:nvPr/>
        </p:nvGrpSpPr>
        <p:grpSpPr>
          <a:xfrm rot="21600000">
            <a:off x="11878056" y="2286253"/>
            <a:ext cx="521207" cy="1259586"/>
            <a:chOff x="0" y="0"/>
            <a:chExt cx="521207" cy="1259586"/>
          </a:xfrm>
        </p:grpSpPr>
        <p:sp>
          <p:nvSpPr>
            <p:cNvPr id="59" name="path"/>
            <p:cNvSpPr/>
            <p:nvPr/>
          </p:nvSpPr>
          <p:spPr>
            <a:xfrm>
              <a:off x="259841" y="228600"/>
              <a:ext cx="193547" cy="1028700"/>
            </a:xfrm>
            <a:custGeom>
              <a:avLst/>
              <a:gdLst/>
              <a:ahLst/>
              <a:cxnLst/>
              <a:rect l="0" t="0" r="0" b="0"/>
              <a:pathLst>
                <a:path w="304" h="1620">
                  <a:moveTo>
                    <a:pt x="1" y="1"/>
                  </a:moveTo>
                  <a:lnTo>
                    <a:pt x="1" y="404"/>
                  </a:lnTo>
                  <a:lnTo>
                    <a:pt x="75" y="404"/>
                  </a:lnTo>
                  <a:lnTo>
                    <a:pt x="1" y="1"/>
                  </a:lnTo>
                  <a:lnTo>
                    <a:pt x="1" y="1"/>
                  </a:lnTo>
                  <a:close/>
                </a:path>
                <a:path w="304" h="1620">
                  <a:moveTo>
                    <a:pt x="1" y="404"/>
                  </a:moveTo>
                  <a:lnTo>
                    <a:pt x="1" y="406"/>
                  </a:lnTo>
                  <a:lnTo>
                    <a:pt x="39" y="406"/>
                  </a:lnTo>
                  <a:lnTo>
                    <a:pt x="1" y="404"/>
                  </a:lnTo>
                  <a:lnTo>
                    <a:pt x="1" y="404"/>
                  </a:lnTo>
                  <a:close/>
                </a:path>
                <a:path w="304" h="1620">
                  <a:moveTo>
                    <a:pt x="1" y="404"/>
                  </a:moveTo>
                  <a:lnTo>
                    <a:pt x="39" y="406"/>
                  </a:lnTo>
                  <a:lnTo>
                    <a:pt x="78" y="406"/>
                  </a:lnTo>
                  <a:lnTo>
                    <a:pt x="1" y="404"/>
                  </a:lnTo>
                  <a:lnTo>
                    <a:pt x="1" y="404"/>
                  </a:lnTo>
                  <a:close/>
                </a:path>
                <a:path w="304" h="1620">
                  <a:moveTo>
                    <a:pt x="1" y="404"/>
                  </a:moveTo>
                  <a:lnTo>
                    <a:pt x="75" y="404"/>
                  </a:lnTo>
                  <a:lnTo>
                    <a:pt x="78" y="406"/>
                  </a:lnTo>
                  <a:lnTo>
                    <a:pt x="1" y="404"/>
                  </a:lnTo>
                  <a:lnTo>
                    <a:pt x="1" y="404"/>
                  </a:lnTo>
                  <a:close/>
                </a:path>
                <a:path w="304" h="1620">
                  <a:moveTo>
                    <a:pt x="1" y="406"/>
                  </a:moveTo>
                  <a:lnTo>
                    <a:pt x="1" y="414"/>
                  </a:lnTo>
                  <a:lnTo>
                    <a:pt x="78" y="414"/>
                  </a:lnTo>
                  <a:lnTo>
                    <a:pt x="1" y="406"/>
                  </a:lnTo>
                  <a:lnTo>
                    <a:pt x="1" y="406"/>
                  </a:lnTo>
                  <a:close/>
                </a:path>
                <a:path w="304" h="1620">
                  <a:moveTo>
                    <a:pt x="1" y="406"/>
                  </a:moveTo>
                  <a:lnTo>
                    <a:pt x="39" y="406"/>
                  </a:lnTo>
                  <a:lnTo>
                    <a:pt x="78" y="414"/>
                  </a:lnTo>
                  <a:lnTo>
                    <a:pt x="1" y="406"/>
                  </a:lnTo>
                  <a:lnTo>
                    <a:pt x="1" y="406"/>
                  </a:lnTo>
                  <a:close/>
                </a:path>
                <a:path w="304" h="1620">
                  <a:moveTo>
                    <a:pt x="39" y="406"/>
                  </a:moveTo>
                  <a:lnTo>
                    <a:pt x="78" y="406"/>
                  </a:lnTo>
                  <a:lnTo>
                    <a:pt x="78" y="414"/>
                  </a:lnTo>
                  <a:lnTo>
                    <a:pt x="39" y="406"/>
                  </a:lnTo>
                  <a:lnTo>
                    <a:pt x="39" y="406"/>
                  </a:lnTo>
                  <a:close/>
                </a:path>
                <a:path w="304" h="1620">
                  <a:moveTo>
                    <a:pt x="1" y="414"/>
                  </a:moveTo>
                  <a:lnTo>
                    <a:pt x="1" y="992"/>
                  </a:lnTo>
                  <a:lnTo>
                    <a:pt x="186" y="992"/>
                  </a:lnTo>
                  <a:lnTo>
                    <a:pt x="1" y="414"/>
                  </a:lnTo>
                  <a:lnTo>
                    <a:pt x="1" y="414"/>
                  </a:lnTo>
                  <a:close/>
                </a:path>
                <a:path w="304" h="1620">
                  <a:moveTo>
                    <a:pt x="1" y="414"/>
                  </a:moveTo>
                  <a:lnTo>
                    <a:pt x="78" y="414"/>
                  </a:lnTo>
                  <a:lnTo>
                    <a:pt x="186" y="992"/>
                  </a:lnTo>
                  <a:lnTo>
                    <a:pt x="1" y="414"/>
                  </a:lnTo>
                  <a:lnTo>
                    <a:pt x="1" y="414"/>
                  </a:lnTo>
                  <a:close/>
                </a:path>
                <a:path w="304" h="1620">
                  <a:moveTo>
                    <a:pt x="1" y="992"/>
                  </a:moveTo>
                  <a:lnTo>
                    <a:pt x="78" y="1153"/>
                  </a:lnTo>
                  <a:lnTo>
                    <a:pt x="217" y="1153"/>
                  </a:lnTo>
                  <a:lnTo>
                    <a:pt x="1" y="992"/>
                  </a:lnTo>
                  <a:lnTo>
                    <a:pt x="1" y="992"/>
                  </a:lnTo>
                  <a:close/>
                </a:path>
                <a:path w="304" h="1620">
                  <a:moveTo>
                    <a:pt x="1" y="992"/>
                  </a:moveTo>
                  <a:lnTo>
                    <a:pt x="186" y="992"/>
                  </a:lnTo>
                  <a:lnTo>
                    <a:pt x="217" y="1153"/>
                  </a:lnTo>
                  <a:lnTo>
                    <a:pt x="1" y="992"/>
                  </a:lnTo>
                  <a:lnTo>
                    <a:pt x="1" y="992"/>
                  </a:lnTo>
                  <a:close/>
                </a:path>
                <a:path w="304" h="1620">
                  <a:moveTo>
                    <a:pt x="78" y="1153"/>
                  </a:moveTo>
                  <a:lnTo>
                    <a:pt x="92" y="1182"/>
                  </a:lnTo>
                  <a:lnTo>
                    <a:pt x="161" y="1182"/>
                  </a:lnTo>
                  <a:lnTo>
                    <a:pt x="78" y="1153"/>
                  </a:lnTo>
                  <a:lnTo>
                    <a:pt x="78" y="1153"/>
                  </a:lnTo>
                  <a:close/>
                </a:path>
                <a:path w="304" h="1620">
                  <a:moveTo>
                    <a:pt x="78" y="1153"/>
                  </a:moveTo>
                  <a:lnTo>
                    <a:pt x="217" y="1153"/>
                  </a:lnTo>
                  <a:lnTo>
                    <a:pt x="161" y="1182"/>
                  </a:lnTo>
                  <a:lnTo>
                    <a:pt x="78" y="1153"/>
                  </a:lnTo>
                  <a:lnTo>
                    <a:pt x="78" y="1153"/>
                  </a:lnTo>
                  <a:close/>
                </a:path>
                <a:path w="304" h="1620">
                  <a:moveTo>
                    <a:pt x="217" y="1153"/>
                  </a:moveTo>
                  <a:lnTo>
                    <a:pt x="161" y="1182"/>
                  </a:lnTo>
                  <a:lnTo>
                    <a:pt x="221" y="1182"/>
                  </a:lnTo>
                  <a:lnTo>
                    <a:pt x="217" y="1153"/>
                  </a:lnTo>
                  <a:lnTo>
                    <a:pt x="217" y="1153"/>
                  </a:lnTo>
                  <a:close/>
                </a:path>
                <a:path w="304" h="1620">
                  <a:moveTo>
                    <a:pt x="92" y="1182"/>
                  </a:moveTo>
                  <a:lnTo>
                    <a:pt x="161" y="1182"/>
                  </a:lnTo>
                  <a:lnTo>
                    <a:pt x="101" y="1201"/>
                  </a:lnTo>
                  <a:lnTo>
                    <a:pt x="92" y="1182"/>
                  </a:lnTo>
                  <a:lnTo>
                    <a:pt x="92" y="1182"/>
                  </a:lnTo>
                  <a:close/>
                </a:path>
                <a:path w="304" h="1620">
                  <a:moveTo>
                    <a:pt x="161" y="1182"/>
                  </a:moveTo>
                  <a:lnTo>
                    <a:pt x="101" y="1201"/>
                  </a:lnTo>
                  <a:lnTo>
                    <a:pt x="226" y="1201"/>
                  </a:lnTo>
                  <a:lnTo>
                    <a:pt x="161" y="1182"/>
                  </a:lnTo>
                  <a:lnTo>
                    <a:pt x="161" y="1182"/>
                  </a:lnTo>
                  <a:close/>
                </a:path>
                <a:path w="304" h="1620">
                  <a:moveTo>
                    <a:pt x="161" y="1182"/>
                  </a:moveTo>
                  <a:lnTo>
                    <a:pt x="221" y="1182"/>
                  </a:lnTo>
                  <a:lnTo>
                    <a:pt x="226" y="1201"/>
                  </a:lnTo>
                  <a:lnTo>
                    <a:pt x="161" y="1182"/>
                  </a:lnTo>
                  <a:lnTo>
                    <a:pt x="161" y="1182"/>
                  </a:lnTo>
                  <a:close/>
                </a:path>
                <a:path w="304" h="1620">
                  <a:moveTo>
                    <a:pt x="101" y="1201"/>
                  </a:moveTo>
                  <a:lnTo>
                    <a:pt x="226" y="1201"/>
                  </a:lnTo>
                  <a:lnTo>
                    <a:pt x="303" y="1618"/>
                  </a:lnTo>
                  <a:lnTo>
                    <a:pt x="101" y="1201"/>
                  </a:lnTo>
                  <a:lnTo>
                    <a:pt x="101" y="120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0" name="path"/>
            <p:cNvSpPr/>
            <p:nvPr/>
          </p:nvSpPr>
          <p:spPr>
            <a:xfrm>
              <a:off x="0" y="226314"/>
              <a:ext cx="521207" cy="1033272"/>
            </a:xfrm>
            <a:custGeom>
              <a:avLst/>
              <a:gdLst/>
              <a:ahLst/>
              <a:cxnLst/>
              <a:rect l="0" t="0" r="0" b="0"/>
              <a:pathLst>
                <a:path w="820" h="1627">
                  <a:moveTo>
                    <a:pt x="815" y="813"/>
                  </a:moveTo>
                  <a:lnTo>
                    <a:pt x="811" y="760"/>
                  </a:lnTo>
                  <a:lnTo>
                    <a:pt x="801" y="708"/>
                  </a:lnTo>
                  <a:lnTo>
                    <a:pt x="784" y="660"/>
                  </a:lnTo>
                  <a:lnTo>
                    <a:pt x="760" y="612"/>
                  </a:lnTo>
                  <a:lnTo>
                    <a:pt x="731" y="566"/>
                  </a:lnTo>
                  <a:lnTo>
                    <a:pt x="695" y="528"/>
                  </a:lnTo>
                  <a:lnTo>
                    <a:pt x="657" y="492"/>
                  </a:lnTo>
                  <a:lnTo>
                    <a:pt x="611" y="463"/>
                  </a:lnTo>
                  <a:lnTo>
                    <a:pt x="563" y="439"/>
                  </a:lnTo>
                  <a:lnTo>
                    <a:pt x="515" y="422"/>
                  </a:lnTo>
                  <a:lnTo>
                    <a:pt x="463" y="412"/>
                  </a:lnTo>
                  <a:lnTo>
                    <a:pt x="410" y="408"/>
                  </a:lnTo>
                  <a:lnTo>
                    <a:pt x="357" y="412"/>
                  </a:lnTo>
                  <a:lnTo>
                    <a:pt x="304" y="422"/>
                  </a:lnTo>
                  <a:lnTo>
                    <a:pt x="254" y="439"/>
                  </a:lnTo>
                  <a:lnTo>
                    <a:pt x="208" y="463"/>
                  </a:lnTo>
                  <a:lnTo>
                    <a:pt x="163" y="492"/>
                  </a:lnTo>
                  <a:lnTo>
                    <a:pt x="124" y="528"/>
                  </a:lnTo>
                  <a:lnTo>
                    <a:pt x="88" y="566"/>
                  </a:lnTo>
                  <a:lnTo>
                    <a:pt x="60" y="612"/>
                  </a:lnTo>
                  <a:lnTo>
                    <a:pt x="35" y="660"/>
                  </a:lnTo>
                  <a:lnTo>
                    <a:pt x="19" y="708"/>
                  </a:lnTo>
                  <a:lnTo>
                    <a:pt x="9" y="760"/>
                  </a:lnTo>
                  <a:lnTo>
                    <a:pt x="4" y="813"/>
                  </a:lnTo>
                  <a:lnTo>
                    <a:pt x="9" y="866"/>
                  </a:lnTo>
                  <a:lnTo>
                    <a:pt x="19" y="919"/>
                  </a:lnTo>
                  <a:lnTo>
                    <a:pt x="35" y="969"/>
                  </a:lnTo>
                  <a:lnTo>
                    <a:pt x="60" y="1015"/>
                  </a:lnTo>
                  <a:lnTo>
                    <a:pt x="88" y="1060"/>
                  </a:lnTo>
                  <a:lnTo>
                    <a:pt x="124" y="1099"/>
                  </a:lnTo>
                  <a:lnTo>
                    <a:pt x="163" y="1135"/>
                  </a:lnTo>
                  <a:lnTo>
                    <a:pt x="208" y="1164"/>
                  </a:lnTo>
                  <a:lnTo>
                    <a:pt x="254" y="1188"/>
                  </a:lnTo>
                  <a:lnTo>
                    <a:pt x="304" y="1204"/>
                  </a:lnTo>
                  <a:lnTo>
                    <a:pt x="357" y="1214"/>
                  </a:lnTo>
                  <a:lnTo>
                    <a:pt x="410" y="1219"/>
                  </a:lnTo>
                  <a:lnTo>
                    <a:pt x="463" y="1214"/>
                  </a:lnTo>
                  <a:lnTo>
                    <a:pt x="515" y="1204"/>
                  </a:lnTo>
                  <a:lnTo>
                    <a:pt x="563" y="1188"/>
                  </a:lnTo>
                  <a:lnTo>
                    <a:pt x="611" y="1164"/>
                  </a:lnTo>
                  <a:lnTo>
                    <a:pt x="657" y="1135"/>
                  </a:lnTo>
                  <a:lnTo>
                    <a:pt x="695" y="1099"/>
                  </a:lnTo>
                  <a:lnTo>
                    <a:pt x="731" y="1060"/>
                  </a:lnTo>
                  <a:lnTo>
                    <a:pt x="760" y="1015"/>
                  </a:lnTo>
                  <a:lnTo>
                    <a:pt x="784" y="969"/>
                  </a:lnTo>
                  <a:lnTo>
                    <a:pt x="801" y="919"/>
                  </a:lnTo>
                  <a:lnTo>
                    <a:pt x="811" y="866"/>
                  </a:lnTo>
                  <a:lnTo>
                    <a:pt x="815" y="813"/>
                  </a:lnTo>
                  <a:lnTo>
                    <a:pt x="815" y="813"/>
                  </a:lnTo>
                  <a:close/>
                  <a:moveTo>
                    <a:pt x="410" y="4"/>
                  </a:moveTo>
                  <a:lnTo>
                    <a:pt x="410" y="996"/>
                  </a:lnTo>
                  <a:lnTo>
                    <a:pt x="105" y="1622"/>
                  </a:lnTo>
                  <a:moveTo>
                    <a:pt x="712" y="1622"/>
                  </a:moveTo>
                  <a:lnTo>
                    <a:pt x="410" y="996"/>
                  </a:lnTo>
                </a:path>
              </a:pathLst>
            </a:custGeom>
            <a:noFill/>
            <a:ln w="6096" cap="rnd">
              <a:round/>
              <a:solidFill>
                <a:srgbClr val="000000">
                  <a:alpha val="100000"/>
                </a:srgbClr>
              </a:solidFill>
              <a:prstDash val="solid"/>
            </a:ln>
          </p:spPr>
          <p:txBody>
            <a:bodyPr rtlCol="0"/>
            <a:lstStyle/>
            <a:p>
              <a:pPr algn="ctr"/>
              <a:endParaRPr lang="zh-CN" altLang="en-US"/>
            </a:p>
          </p:txBody>
        </p:sp>
        <p:sp>
          <p:nvSpPr>
            <p:cNvPr id="61" name="path"/>
            <p:cNvSpPr/>
            <p:nvPr/>
          </p:nvSpPr>
          <p:spPr>
            <a:xfrm>
              <a:off x="214121" y="0"/>
              <a:ext cx="135635" cy="172211"/>
            </a:xfrm>
            <a:custGeom>
              <a:avLst/>
              <a:gdLst/>
              <a:ahLst/>
              <a:cxnLst/>
              <a:rect l="0" t="0" r="0" b="0"/>
              <a:pathLst>
                <a:path w="213" h="271">
                  <a:moveTo>
                    <a:pt x="212" y="1"/>
                  </a:moveTo>
                  <a:lnTo>
                    <a:pt x="178" y="1"/>
                  </a:lnTo>
                  <a:lnTo>
                    <a:pt x="178" y="212"/>
                  </a:lnTo>
                  <a:lnTo>
                    <a:pt x="176" y="270"/>
                  </a:lnTo>
                  <a:lnTo>
                    <a:pt x="212" y="270"/>
                  </a:lnTo>
                  <a:lnTo>
                    <a:pt x="212" y="1"/>
                  </a:lnTo>
                  <a:lnTo>
                    <a:pt x="212" y="1"/>
                  </a:lnTo>
                  <a:close/>
                </a:path>
                <a:path w="213" h="271">
                  <a:moveTo>
                    <a:pt x="37" y="1"/>
                  </a:moveTo>
                  <a:lnTo>
                    <a:pt x="1" y="1"/>
                  </a:lnTo>
                  <a:lnTo>
                    <a:pt x="1" y="270"/>
                  </a:lnTo>
                  <a:lnTo>
                    <a:pt x="34" y="270"/>
                  </a:lnTo>
                  <a:lnTo>
                    <a:pt x="34" y="58"/>
                  </a:lnTo>
                  <a:lnTo>
                    <a:pt x="37" y="1"/>
                  </a:lnTo>
                  <a:lnTo>
                    <a:pt x="37" y="1"/>
                  </a:lnTo>
                  <a:close/>
                </a:path>
                <a:path w="213" h="271">
                  <a:moveTo>
                    <a:pt x="37" y="1"/>
                  </a:moveTo>
                  <a:lnTo>
                    <a:pt x="34" y="58"/>
                  </a:lnTo>
                  <a:lnTo>
                    <a:pt x="176" y="270"/>
                  </a:lnTo>
                  <a:lnTo>
                    <a:pt x="178" y="212"/>
                  </a:lnTo>
                  <a:lnTo>
                    <a:pt x="37" y="1"/>
                  </a:lnTo>
                  <a:lnTo>
                    <a:pt x="37"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2" name="path"/>
            <p:cNvSpPr/>
            <p:nvPr/>
          </p:nvSpPr>
          <p:spPr>
            <a:xfrm>
              <a:off x="64007" y="226314"/>
              <a:ext cx="391668" cy="1033272"/>
            </a:xfrm>
            <a:custGeom>
              <a:avLst/>
              <a:gdLst/>
              <a:ahLst/>
              <a:cxnLst/>
              <a:rect l="0" t="0" r="0" b="0"/>
              <a:pathLst>
                <a:path w="616" h="1627">
                  <a:moveTo>
                    <a:pt x="4" y="1622"/>
                  </a:moveTo>
                  <a:lnTo>
                    <a:pt x="309" y="4"/>
                  </a:lnTo>
                  <a:lnTo>
                    <a:pt x="611" y="1622"/>
                  </a:lnTo>
                </a:path>
              </a:pathLst>
            </a:custGeom>
            <a:noFill/>
            <a:ln w="6096" cap="rnd">
              <a:round/>
              <a:solidFill>
                <a:srgbClr val="000000">
                  <a:alpha val="100000"/>
                </a:srgbClr>
              </a:solidFill>
              <a:prstDash val="solid"/>
            </a:ln>
          </p:spPr>
          <p:txBody>
            <a:bodyPr rtlCol="0"/>
            <a:lstStyle/>
            <a:p>
              <a:pPr algn="ctr"/>
              <a:endParaRPr lang="zh-CN" altLang="en-US"/>
            </a:p>
          </p:txBody>
        </p:sp>
      </p:grpSp>
      <p:sp>
        <p:nvSpPr>
          <p:cNvPr id="63" name="path"/>
          <p:cNvSpPr/>
          <p:nvPr/>
        </p:nvSpPr>
        <p:spPr>
          <a:xfrm>
            <a:off x="13404341" y="9106154"/>
            <a:ext cx="1161288" cy="160019"/>
          </a:xfrm>
          <a:custGeom>
            <a:avLst/>
            <a:gdLst/>
            <a:ahLst/>
            <a:cxnLst/>
            <a:rect l="0" t="0" r="0" b="0"/>
            <a:pathLst>
              <a:path w="1828" h="251">
                <a:moveTo>
                  <a:pt x="56" y="217"/>
                </a:moveTo>
                <a:lnTo>
                  <a:pt x="56" y="221"/>
                </a:lnTo>
                <a:lnTo>
                  <a:pt x="70" y="219"/>
                </a:lnTo>
                <a:lnTo>
                  <a:pt x="61" y="219"/>
                </a:lnTo>
                <a:lnTo>
                  <a:pt x="61" y="217"/>
                </a:lnTo>
                <a:lnTo>
                  <a:pt x="56" y="217"/>
                </a:lnTo>
                <a:lnTo>
                  <a:pt x="56" y="217"/>
                </a:lnTo>
                <a:close/>
              </a:path>
              <a:path w="1828" h="251">
                <a:moveTo>
                  <a:pt x="44" y="178"/>
                </a:moveTo>
                <a:lnTo>
                  <a:pt x="37" y="178"/>
                </a:lnTo>
                <a:lnTo>
                  <a:pt x="37" y="241"/>
                </a:lnTo>
                <a:lnTo>
                  <a:pt x="44" y="233"/>
                </a:lnTo>
                <a:lnTo>
                  <a:pt x="44" y="178"/>
                </a:lnTo>
                <a:lnTo>
                  <a:pt x="44" y="178"/>
                </a:lnTo>
                <a:close/>
              </a:path>
              <a:path w="1828" h="251">
                <a:moveTo>
                  <a:pt x="66" y="159"/>
                </a:moveTo>
                <a:lnTo>
                  <a:pt x="58" y="171"/>
                </a:lnTo>
                <a:lnTo>
                  <a:pt x="10" y="171"/>
                </a:lnTo>
                <a:lnTo>
                  <a:pt x="15" y="181"/>
                </a:lnTo>
                <a:lnTo>
                  <a:pt x="18" y="181"/>
                </a:lnTo>
                <a:lnTo>
                  <a:pt x="20" y="178"/>
                </a:lnTo>
                <a:lnTo>
                  <a:pt x="73" y="178"/>
                </a:lnTo>
                <a:lnTo>
                  <a:pt x="66" y="159"/>
                </a:lnTo>
                <a:lnTo>
                  <a:pt x="66" y="159"/>
                </a:lnTo>
                <a:close/>
              </a:path>
              <a:path w="1828" h="251">
                <a:moveTo>
                  <a:pt x="44" y="171"/>
                </a:moveTo>
                <a:lnTo>
                  <a:pt x="44" y="145"/>
                </a:lnTo>
                <a:lnTo>
                  <a:pt x="37" y="145"/>
                </a:lnTo>
                <a:lnTo>
                  <a:pt x="37" y="171"/>
                </a:lnTo>
                <a:lnTo>
                  <a:pt x="44" y="171"/>
                </a:lnTo>
                <a:close/>
              </a:path>
              <a:path w="1828" h="251">
                <a:moveTo>
                  <a:pt x="61" y="128"/>
                </a:moveTo>
                <a:lnTo>
                  <a:pt x="56" y="137"/>
                </a:lnTo>
                <a:lnTo>
                  <a:pt x="15" y="137"/>
                </a:lnTo>
                <a:lnTo>
                  <a:pt x="18" y="147"/>
                </a:lnTo>
                <a:lnTo>
                  <a:pt x="22" y="147"/>
                </a:lnTo>
                <a:lnTo>
                  <a:pt x="22" y="145"/>
                </a:lnTo>
                <a:lnTo>
                  <a:pt x="70" y="145"/>
                </a:lnTo>
                <a:lnTo>
                  <a:pt x="61" y="128"/>
                </a:lnTo>
                <a:lnTo>
                  <a:pt x="61" y="128"/>
                </a:lnTo>
                <a:close/>
              </a:path>
              <a:path w="1828" h="251">
                <a:moveTo>
                  <a:pt x="22" y="94"/>
                </a:moveTo>
                <a:lnTo>
                  <a:pt x="20" y="97"/>
                </a:lnTo>
                <a:lnTo>
                  <a:pt x="22" y="97"/>
                </a:lnTo>
                <a:lnTo>
                  <a:pt x="22" y="101"/>
                </a:lnTo>
                <a:lnTo>
                  <a:pt x="25" y="104"/>
                </a:lnTo>
                <a:lnTo>
                  <a:pt x="25" y="109"/>
                </a:lnTo>
                <a:lnTo>
                  <a:pt x="27" y="113"/>
                </a:lnTo>
                <a:lnTo>
                  <a:pt x="27" y="123"/>
                </a:lnTo>
                <a:lnTo>
                  <a:pt x="30" y="128"/>
                </a:lnTo>
                <a:lnTo>
                  <a:pt x="30" y="135"/>
                </a:lnTo>
                <a:lnTo>
                  <a:pt x="32" y="137"/>
                </a:lnTo>
                <a:lnTo>
                  <a:pt x="32" y="135"/>
                </a:lnTo>
                <a:lnTo>
                  <a:pt x="34" y="130"/>
                </a:lnTo>
                <a:lnTo>
                  <a:pt x="34" y="113"/>
                </a:lnTo>
                <a:lnTo>
                  <a:pt x="32" y="109"/>
                </a:lnTo>
                <a:lnTo>
                  <a:pt x="32" y="106"/>
                </a:lnTo>
                <a:lnTo>
                  <a:pt x="30" y="104"/>
                </a:lnTo>
                <a:lnTo>
                  <a:pt x="27" y="101"/>
                </a:lnTo>
                <a:lnTo>
                  <a:pt x="27" y="99"/>
                </a:lnTo>
                <a:lnTo>
                  <a:pt x="25" y="97"/>
                </a:lnTo>
                <a:lnTo>
                  <a:pt x="22" y="94"/>
                </a:lnTo>
                <a:lnTo>
                  <a:pt x="22" y="94"/>
                </a:lnTo>
                <a:close/>
              </a:path>
              <a:path w="1828" h="251">
                <a:moveTo>
                  <a:pt x="54" y="92"/>
                </a:moveTo>
                <a:lnTo>
                  <a:pt x="54" y="94"/>
                </a:lnTo>
                <a:lnTo>
                  <a:pt x="51" y="99"/>
                </a:lnTo>
                <a:lnTo>
                  <a:pt x="51" y="111"/>
                </a:lnTo>
                <a:lnTo>
                  <a:pt x="49" y="113"/>
                </a:lnTo>
                <a:lnTo>
                  <a:pt x="49" y="118"/>
                </a:lnTo>
                <a:lnTo>
                  <a:pt x="46" y="123"/>
                </a:lnTo>
                <a:lnTo>
                  <a:pt x="46" y="130"/>
                </a:lnTo>
                <a:lnTo>
                  <a:pt x="44" y="135"/>
                </a:lnTo>
                <a:lnTo>
                  <a:pt x="44" y="137"/>
                </a:lnTo>
                <a:lnTo>
                  <a:pt x="46" y="137"/>
                </a:lnTo>
                <a:lnTo>
                  <a:pt x="46" y="135"/>
                </a:lnTo>
                <a:lnTo>
                  <a:pt x="49" y="133"/>
                </a:lnTo>
                <a:lnTo>
                  <a:pt x="51" y="128"/>
                </a:lnTo>
                <a:lnTo>
                  <a:pt x="51" y="125"/>
                </a:lnTo>
                <a:lnTo>
                  <a:pt x="54" y="123"/>
                </a:lnTo>
                <a:lnTo>
                  <a:pt x="54" y="118"/>
                </a:lnTo>
                <a:lnTo>
                  <a:pt x="56" y="116"/>
                </a:lnTo>
                <a:lnTo>
                  <a:pt x="56" y="111"/>
                </a:lnTo>
                <a:lnTo>
                  <a:pt x="58" y="109"/>
                </a:lnTo>
                <a:lnTo>
                  <a:pt x="61" y="106"/>
                </a:lnTo>
                <a:lnTo>
                  <a:pt x="54" y="92"/>
                </a:lnTo>
                <a:lnTo>
                  <a:pt x="54" y="92"/>
                </a:lnTo>
                <a:close/>
              </a:path>
              <a:path w="1828" h="251">
                <a:moveTo>
                  <a:pt x="1" y="87"/>
                </a:moveTo>
                <a:lnTo>
                  <a:pt x="1" y="205"/>
                </a:lnTo>
                <a:lnTo>
                  <a:pt x="1" y="209"/>
                </a:lnTo>
                <a:lnTo>
                  <a:pt x="1" y="245"/>
                </a:lnTo>
                <a:lnTo>
                  <a:pt x="8" y="238"/>
                </a:lnTo>
                <a:lnTo>
                  <a:pt x="8" y="89"/>
                </a:lnTo>
                <a:lnTo>
                  <a:pt x="75" y="89"/>
                </a:lnTo>
                <a:lnTo>
                  <a:pt x="1" y="87"/>
                </a:lnTo>
                <a:lnTo>
                  <a:pt x="1" y="87"/>
                </a:lnTo>
                <a:close/>
              </a:path>
              <a:path w="1828" h="251">
                <a:moveTo>
                  <a:pt x="1" y="73"/>
                </a:moveTo>
                <a:lnTo>
                  <a:pt x="1" y="82"/>
                </a:lnTo>
                <a:lnTo>
                  <a:pt x="42" y="82"/>
                </a:lnTo>
                <a:lnTo>
                  <a:pt x="8" y="82"/>
                </a:lnTo>
                <a:lnTo>
                  <a:pt x="1" y="73"/>
                </a:lnTo>
                <a:lnTo>
                  <a:pt x="1" y="73"/>
                </a:lnTo>
                <a:close/>
              </a:path>
              <a:path w="1828" h="251">
                <a:moveTo>
                  <a:pt x="78" y="73"/>
                </a:moveTo>
                <a:lnTo>
                  <a:pt x="75" y="82"/>
                </a:lnTo>
                <a:lnTo>
                  <a:pt x="1" y="82"/>
                </a:lnTo>
                <a:lnTo>
                  <a:pt x="1" y="87"/>
                </a:lnTo>
                <a:lnTo>
                  <a:pt x="75" y="89"/>
                </a:lnTo>
                <a:lnTo>
                  <a:pt x="75" y="217"/>
                </a:lnTo>
                <a:lnTo>
                  <a:pt x="73" y="219"/>
                </a:lnTo>
                <a:lnTo>
                  <a:pt x="70" y="219"/>
                </a:lnTo>
                <a:lnTo>
                  <a:pt x="56" y="221"/>
                </a:lnTo>
                <a:lnTo>
                  <a:pt x="58" y="224"/>
                </a:lnTo>
                <a:lnTo>
                  <a:pt x="61" y="224"/>
                </a:lnTo>
                <a:lnTo>
                  <a:pt x="63" y="226"/>
                </a:lnTo>
                <a:lnTo>
                  <a:pt x="66" y="229"/>
                </a:lnTo>
                <a:lnTo>
                  <a:pt x="66" y="231"/>
                </a:lnTo>
                <a:lnTo>
                  <a:pt x="68" y="233"/>
                </a:lnTo>
                <a:lnTo>
                  <a:pt x="68" y="236"/>
                </a:lnTo>
                <a:lnTo>
                  <a:pt x="70" y="238"/>
                </a:lnTo>
                <a:lnTo>
                  <a:pt x="70" y="245"/>
                </a:lnTo>
                <a:lnTo>
                  <a:pt x="73" y="245"/>
                </a:lnTo>
                <a:lnTo>
                  <a:pt x="73" y="243"/>
                </a:lnTo>
                <a:lnTo>
                  <a:pt x="75" y="241"/>
                </a:lnTo>
                <a:lnTo>
                  <a:pt x="78" y="238"/>
                </a:lnTo>
                <a:lnTo>
                  <a:pt x="78" y="236"/>
                </a:lnTo>
                <a:lnTo>
                  <a:pt x="80" y="233"/>
                </a:lnTo>
                <a:lnTo>
                  <a:pt x="80" y="226"/>
                </a:lnTo>
                <a:lnTo>
                  <a:pt x="82" y="224"/>
                </a:lnTo>
                <a:lnTo>
                  <a:pt x="82" y="92"/>
                </a:lnTo>
                <a:lnTo>
                  <a:pt x="85" y="85"/>
                </a:lnTo>
                <a:lnTo>
                  <a:pt x="78" y="73"/>
                </a:lnTo>
                <a:lnTo>
                  <a:pt x="78" y="73"/>
                </a:lnTo>
                <a:close/>
              </a:path>
              <a:path w="1828" h="251">
                <a:moveTo>
                  <a:pt x="44" y="49"/>
                </a:moveTo>
                <a:lnTo>
                  <a:pt x="37" y="49"/>
                </a:lnTo>
                <a:lnTo>
                  <a:pt x="37" y="82"/>
                </a:lnTo>
                <a:lnTo>
                  <a:pt x="8" y="82"/>
                </a:lnTo>
                <a:lnTo>
                  <a:pt x="42" y="82"/>
                </a:lnTo>
                <a:lnTo>
                  <a:pt x="44" y="49"/>
                </a:lnTo>
                <a:lnTo>
                  <a:pt x="44" y="49"/>
                </a:lnTo>
                <a:close/>
              </a:path>
              <a:path w="1828" h="251">
                <a:moveTo>
                  <a:pt x="212" y="217"/>
                </a:moveTo>
                <a:lnTo>
                  <a:pt x="202" y="217"/>
                </a:lnTo>
                <a:lnTo>
                  <a:pt x="200" y="219"/>
                </a:lnTo>
                <a:lnTo>
                  <a:pt x="178" y="219"/>
                </a:lnTo>
                <a:lnTo>
                  <a:pt x="210" y="221"/>
                </a:lnTo>
                <a:lnTo>
                  <a:pt x="212" y="219"/>
                </a:lnTo>
                <a:lnTo>
                  <a:pt x="212" y="217"/>
                </a:lnTo>
                <a:lnTo>
                  <a:pt x="212" y="217"/>
                </a:lnTo>
                <a:close/>
              </a:path>
              <a:path w="1828" h="251">
                <a:moveTo>
                  <a:pt x="118" y="195"/>
                </a:moveTo>
                <a:lnTo>
                  <a:pt x="116" y="197"/>
                </a:lnTo>
                <a:lnTo>
                  <a:pt x="114" y="200"/>
                </a:lnTo>
                <a:lnTo>
                  <a:pt x="114" y="202"/>
                </a:lnTo>
                <a:lnTo>
                  <a:pt x="111" y="205"/>
                </a:lnTo>
                <a:lnTo>
                  <a:pt x="109" y="207"/>
                </a:lnTo>
                <a:lnTo>
                  <a:pt x="109" y="209"/>
                </a:lnTo>
                <a:lnTo>
                  <a:pt x="106" y="212"/>
                </a:lnTo>
                <a:lnTo>
                  <a:pt x="106" y="214"/>
                </a:lnTo>
                <a:lnTo>
                  <a:pt x="104" y="217"/>
                </a:lnTo>
                <a:lnTo>
                  <a:pt x="111" y="231"/>
                </a:lnTo>
                <a:lnTo>
                  <a:pt x="111" y="226"/>
                </a:lnTo>
                <a:lnTo>
                  <a:pt x="114" y="224"/>
                </a:lnTo>
                <a:lnTo>
                  <a:pt x="114" y="219"/>
                </a:lnTo>
                <a:lnTo>
                  <a:pt x="116" y="217"/>
                </a:lnTo>
                <a:lnTo>
                  <a:pt x="116" y="212"/>
                </a:lnTo>
                <a:lnTo>
                  <a:pt x="118" y="207"/>
                </a:lnTo>
                <a:lnTo>
                  <a:pt x="118" y="205"/>
                </a:lnTo>
                <a:lnTo>
                  <a:pt x="121" y="202"/>
                </a:lnTo>
                <a:lnTo>
                  <a:pt x="123" y="197"/>
                </a:lnTo>
                <a:lnTo>
                  <a:pt x="126" y="195"/>
                </a:lnTo>
                <a:lnTo>
                  <a:pt x="118" y="195"/>
                </a:lnTo>
                <a:lnTo>
                  <a:pt x="118" y="195"/>
                </a:lnTo>
                <a:close/>
              </a:path>
              <a:path w="1828" h="251">
                <a:moveTo>
                  <a:pt x="181" y="188"/>
                </a:moveTo>
                <a:lnTo>
                  <a:pt x="181" y="193"/>
                </a:lnTo>
                <a:lnTo>
                  <a:pt x="183" y="193"/>
                </a:lnTo>
                <a:lnTo>
                  <a:pt x="186" y="195"/>
                </a:lnTo>
                <a:lnTo>
                  <a:pt x="188" y="197"/>
                </a:lnTo>
                <a:lnTo>
                  <a:pt x="188" y="200"/>
                </a:lnTo>
                <a:lnTo>
                  <a:pt x="190" y="202"/>
                </a:lnTo>
                <a:lnTo>
                  <a:pt x="190" y="207"/>
                </a:lnTo>
                <a:lnTo>
                  <a:pt x="193" y="209"/>
                </a:lnTo>
                <a:lnTo>
                  <a:pt x="195" y="207"/>
                </a:lnTo>
                <a:lnTo>
                  <a:pt x="195" y="205"/>
                </a:lnTo>
                <a:lnTo>
                  <a:pt x="198" y="202"/>
                </a:lnTo>
                <a:lnTo>
                  <a:pt x="198" y="200"/>
                </a:lnTo>
                <a:lnTo>
                  <a:pt x="200" y="197"/>
                </a:lnTo>
                <a:lnTo>
                  <a:pt x="200" y="188"/>
                </a:lnTo>
                <a:lnTo>
                  <a:pt x="190" y="188"/>
                </a:lnTo>
                <a:lnTo>
                  <a:pt x="181" y="188"/>
                </a:lnTo>
                <a:lnTo>
                  <a:pt x="181" y="188"/>
                </a:lnTo>
                <a:close/>
              </a:path>
              <a:path w="1828" h="251">
                <a:moveTo>
                  <a:pt x="174" y="147"/>
                </a:moveTo>
                <a:lnTo>
                  <a:pt x="166" y="147"/>
                </a:lnTo>
                <a:lnTo>
                  <a:pt x="166" y="200"/>
                </a:lnTo>
                <a:lnTo>
                  <a:pt x="174" y="195"/>
                </a:lnTo>
                <a:lnTo>
                  <a:pt x="174" y="147"/>
                </a:lnTo>
                <a:lnTo>
                  <a:pt x="174" y="147"/>
                </a:lnTo>
                <a:close/>
              </a:path>
              <a:path w="1828" h="251">
                <a:moveTo>
                  <a:pt x="142" y="145"/>
                </a:moveTo>
                <a:lnTo>
                  <a:pt x="142" y="173"/>
                </a:lnTo>
                <a:lnTo>
                  <a:pt x="140" y="178"/>
                </a:lnTo>
                <a:lnTo>
                  <a:pt x="140" y="205"/>
                </a:lnTo>
                <a:lnTo>
                  <a:pt x="147" y="197"/>
                </a:lnTo>
                <a:lnTo>
                  <a:pt x="147" y="147"/>
                </a:lnTo>
                <a:lnTo>
                  <a:pt x="166" y="147"/>
                </a:lnTo>
                <a:lnTo>
                  <a:pt x="195" y="147"/>
                </a:lnTo>
                <a:lnTo>
                  <a:pt x="142" y="145"/>
                </a:lnTo>
                <a:lnTo>
                  <a:pt x="142" y="145"/>
                </a:lnTo>
                <a:close/>
              </a:path>
              <a:path w="1828" h="251">
                <a:moveTo>
                  <a:pt x="166" y="109"/>
                </a:moveTo>
                <a:lnTo>
                  <a:pt x="166" y="140"/>
                </a:lnTo>
                <a:lnTo>
                  <a:pt x="174" y="140"/>
                </a:lnTo>
                <a:lnTo>
                  <a:pt x="174" y="109"/>
                </a:lnTo>
                <a:lnTo>
                  <a:pt x="195" y="109"/>
                </a:lnTo>
                <a:lnTo>
                  <a:pt x="166" y="109"/>
                </a:lnTo>
                <a:lnTo>
                  <a:pt x="166" y="109"/>
                </a:lnTo>
                <a:close/>
              </a:path>
              <a:path w="1828" h="251">
                <a:moveTo>
                  <a:pt x="142" y="104"/>
                </a:moveTo>
                <a:lnTo>
                  <a:pt x="142" y="145"/>
                </a:lnTo>
                <a:lnTo>
                  <a:pt x="147" y="140"/>
                </a:lnTo>
                <a:lnTo>
                  <a:pt x="147" y="109"/>
                </a:lnTo>
                <a:lnTo>
                  <a:pt x="166" y="109"/>
                </a:lnTo>
                <a:lnTo>
                  <a:pt x="142" y="104"/>
                </a:lnTo>
                <a:lnTo>
                  <a:pt x="142" y="104"/>
                </a:lnTo>
                <a:close/>
              </a:path>
              <a:path w="1828" h="251">
                <a:moveTo>
                  <a:pt x="133" y="97"/>
                </a:moveTo>
                <a:lnTo>
                  <a:pt x="123" y="101"/>
                </a:lnTo>
                <a:lnTo>
                  <a:pt x="123" y="190"/>
                </a:lnTo>
                <a:lnTo>
                  <a:pt x="121" y="190"/>
                </a:lnTo>
                <a:lnTo>
                  <a:pt x="118" y="193"/>
                </a:lnTo>
                <a:lnTo>
                  <a:pt x="118" y="195"/>
                </a:lnTo>
                <a:lnTo>
                  <a:pt x="126" y="195"/>
                </a:lnTo>
                <a:lnTo>
                  <a:pt x="128" y="197"/>
                </a:lnTo>
                <a:lnTo>
                  <a:pt x="128" y="200"/>
                </a:lnTo>
                <a:lnTo>
                  <a:pt x="130" y="205"/>
                </a:lnTo>
                <a:lnTo>
                  <a:pt x="133" y="207"/>
                </a:lnTo>
                <a:lnTo>
                  <a:pt x="133" y="209"/>
                </a:lnTo>
                <a:lnTo>
                  <a:pt x="135" y="212"/>
                </a:lnTo>
                <a:lnTo>
                  <a:pt x="135" y="214"/>
                </a:lnTo>
                <a:lnTo>
                  <a:pt x="138" y="217"/>
                </a:lnTo>
                <a:lnTo>
                  <a:pt x="140" y="219"/>
                </a:lnTo>
                <a:lnTo>
                  <a:pt x="140" y="221"/>
                </a:lnTo>
                <a:lnTo>
                  <a:pt x="142" y="224"/>
                </a:lnTo>
                <a:lnTo>
                  <a:pt x="145" y="226"/>
                </a:lnTo>
                <a:lnTo>
                  <a:pt x="147" y="226"/>
                </a:lnTo>
                <a:lnTo>
                  <a:pt x="147" y="229"/>
                </a:lnTo>
                <a:lnTo>
                  <a:pt x="150" y="229"/>
                </a:lnTo>
                <a:lnTo>
                  <a:pt x="150" y="231"/>
                </a:lnTo>
                <a:lnTo>
                  <a:pt x="152" y="231"/>
                </a:lnTo>
                <a:lnTo>
                  <a:pt x="154" y="231"/>
                </a:lnTo>
                <a:lnTo>
                  <a:pt x="154" y="233"/>
                </a:lnTo>
                <a:lnTo>
                  <a:pt x="157" y="233"/>
                </a:lnTo>
                <a:lnTo>
                  <a:pt x="159" y="233"/>
                </a:lnTo>
                <a:lnTo>
                  <a:pt x="162" y="236"/>
                </a:lnTo>
                <a:lnTo>
                  <a:pt x="171" y="236"/>
                </a:lnTo>
                <a:lnTo>
                  <a:pt x="174" y="238"/>
                </a:lnTo>
                <a:lnTo>
                  <a:pt x="202" y="238"/>
                </a:lnTo>
                <a:lnTo>
                  <a:pt x="202" y="233"/>
                </a:lnTo>
                <a:lnTo>
                  <a:pt x="202" y="231"/>
                </a:lnTo>
                <a:lnTo>
                  <a:pt x="205" y="229"/>
                </a:lnTo>
                <a:lnTo>
                  <a:pt x="205" y="226"/>
                </a:lnTo>
                <a:lnTo>
                  <a:pt x="207" y="224"/>
                </a:lnTo>
                <a:lnTo>
                  <a:pt x="210" y="221"/>
                </a:lnTo>
                <a:lnTo>
                  <a:pt x="178" y="219"/>
                </a:lnTo>
                <a:lnTo>
                  <a:pt x="157" y="219"/>
                </a:lnTo>
                <a:lnTo>
                  <a:pt x="154" y="217"/>
                </a:lnTo>
                <a:lnTo>
                  <a:pt x="150" y="217"/>
                </a:lnTo>
                <a:lnTo>
                  <a:pt x="147" y="214"/>
                </a:lnTo>
                <a:lnTo>
                  <a:pt x="145" y="214"/>
                </a:lnTo>
                <a:lnTo>
                  <a:pt x="145" y="212"/>
                </a:lnTo>
                <a:lnTo>
                  <a:pt x="142" y="212"/>
                </a:lnTo>
                <a:lnTo>
                  <a:pt x="142" y="209"/>
                </a:lnTo>
                <a:lnTo>
                  <a:pt x="140" y="209"/>
                </a:lnTo>
                <a:lnTo>
                  <a:pt x="138" y="207"/>
                </a:lnTo>
                <a:lnTo>
                  <a:pt x="138" y="205"/>
                </a:lnTo>
                <a:lnTo>
                  <a:pt x="135" y="202"/>
                </a:lnTo>
                <a:lnTo>
                  <a:pt x="133" y="200"/>
                </a:lnTo>
                <a:lnTo>
                  <a:pt x="133" y="197"/>
                </a:lnTo>
                <a:lnTo>
                  <a:pt x="130" y="195"/>
                </a:lnTo>
                <a:lnTo>
                  <a:pt x="130" y="190"/>
                </a:lnTo>
                <a:lnTo>
                  <a:pt x="128" y="188"/>
                </a:lnTo>
                <a:lnTo>
                  <a:pt x="128" y="104"/>
                </a:lnTo>
                <a:lnTo>
                  <a:pt x="133" y="97"/>
                </a:lnTo>
                <a:lnTo>
                  <a:pt x="133" y="97"/>
                </a:lnTo>
                <a:close/>
              </a:path>
              <a:path w="1828" h="251">
                <a:moveTo>
                  <a:pt x="126" y="85"/>
                </a:moveTo>
                <a:lnTo>
                  <a:pt x="121" y="94"/>
                </a:lnTo>
                <a:lnTo>
                  <a:pt x="104" y="94"/>
                </a:lnTo>
                <a:lnTo>
                  <a:pt x="109" y="104"/>
                </a:lnTo>
                <a:lnTo>
                  <a:pt x="111" y="104"/>
                </a:lnTo>
                <a:lnTo>
                  <a:pt x="114" y="101"/>
                </a:lnTo>
                <a:lnTo>
                  <a:pt x="123" y="101"/>
                </a:lnTo>
                <a:lnTo>
                  <a:pt x="133" y="97"/>
                </a:lnTo>
                <a:lnTo>
                  <a:pt x="126" y="85"/>
                </a:lnTo>
                <a:lnTo>
                  <a:pt x="126" y="85"/>
                </a:lnTo>
                <a:close/>
              </a:path>
              <a:path w="1828" h="251">
                <a:moveTo>
                  <a:pt x="166" y="70"/>
                </a:moveTo>
                <a:lnTo>
                  <a:pt x="166" y="101"/>
                </a:lnTo>
                <a:lnTo>
                  <a:pt x="147" y="101"/>
                </a:lnTo>
                <a:lnTo>
                  <a:pt x="174" y="101"/>
                </a:lnTo>
                <a:lnTo>
                  <a:pt x="174" y="70"/>
                </a:lnTo>
                <a:lnTo>
                  <a:pt x="195" y="70"/>
                </a:lnTo>
                <a:lnTo>
                  <a:pt x="166" y="70"/>
                </a:lnTo>
                <a:lnTo>
                  <a:pt x="166" y="70"/>
                </a:lnTo>
                <a:close/>
              </a:path>
              <a:path w="1828" h="251">
                <a:moveTo>
                  <a:pt x="140" y="68"/>
                </a:moveTo>
                <a:lnTo>
                  <a:pt x="140" y="77"/>
                </a:lnTo>
                <a:lnTo>
                  <a:pt x="142" y="80"/>
                </a:lnTo>
                <a:lnTo>
                  <a:pt x="142" y="104"/>
                </a:lnTo>
                <a:lnTo>
                  <a:pt x="174" y="101"/>
                </a:lnTo>
                <a:lnTo>
                  <a:pt x="147" y="101"/>
                </a:lnTo>
                <a:lnTo>
                  <a:pt x="147" y="70"/>
                </a:lnTo>
                <a:lnTo>
                  <a:pt x="166" y="70"/>
                </a:lnTo>
                <a:lnTo>
                  <a:pt x="140" y="68"/>
                </a:lnTo>
                <a:lnTo>
                  <a:pt x="140" y="68"/>
                </a:lnTo>
                <a:close/>
              </a:path>
              <a:path w="1828" h="251">
                <a:moveTo>
                  <a:pt x="198" y="53"/>
                </a:moveTo>
                <a:lnTo>
                  <a:pt x="193" y="65"/>
                </a:lnTo>
                <a:lnTo>
                  <a:pt x="140" y="65"/>
                </a:lnTo>
                <a:lnTo>
                  <a:pt x="140" y="68"/>
                </a:lnTo>
                <a:lnTo>
                  <a:pt x="166" y="70"/>
                </a:lnTo>
                <a:lnTo>
                  <a:pt x="195" y="70"/>
                </a:lnTo>
                <a:lnTo>
                  <a:pt x="195" y="101"/>
                </a:lnTo>
                <a:lnTo>
                  <a:pt x="174" y="101"/>
                </a:lnTo>
                <a:lnTo>
                  <a:pt x="142" y="104"/>
                </a:lnTo>
                <a:lnTo>
                  <a:pt x="166" y="109"/>
                </a:lnTo>
                <a:lnTo>
                  <a:pt x="195" y="109"/>
                </a:lnTo>
                <a:lnTo>
                  <a:pt x="195" y="140"/>
                </a:lnTo>
                <a:lnTo>
                  <a:pt x="147" y="140"/>
                </a:lnTo>
                <a:lnTo>
                  <a:pt x="142" y="145"/>
                </a:lnTo>
                <a:lnTo>
                  <a:pt x="195" y="147"/>
                </a:lnTo>
                <a:lnTo>
                  <a:pt x="195" y="181"/>
                </a:lnTo>
                <a:lnTo>
                  <a:pt x="193" y="185"/>
                </a:lnTo>
                <a:lnTo>
                  <a:pt x="193" y="188"/>
                </a:lnTo>
                <a:lnTo>
                  <a:pt x="190" y="188"/>
                </a:lnTo>
                <a:lnTo>
                  <a:pt x="200" y="188"/>
                </a:lnTo>
                <a:lnTo>
                  <a:pt x="200" y="185"/>
                </a:lnTo>
                <a:lnTo>
                  <a:pt x="200" y="73"/>
                </a:lnTo>
                <a:lnTo>
                  <a:pt x="202" y="65"/>
                </a:lnTo>
                <a:lnTo>
                  <a:pt x="198" y="53"/>
                </a:lnTo>
                <a:lnTo>
                  <a:pt x="198" y="53"/>
                </a:lnTo>
                <a:close/>
              </a:path>
              <a:path w="1828" h="251">
                <a:moveTo>
                  <a:pt x="140" y="53"/>
                </a:moveTo>
                <a:lnTo>
                  <a:pt x="140" y="65"/>
                </a:lnTo>
                <a:lnTo>
                  <a:pt x="150" y="65"/>
                </a:lnTo>
                <a:lnTo>
                  <a:pt x="140" y="53"/>
                </a:lnTo>
                <a:lnTo>
                  <a:pt x="140" y="53"/>
                </a:lnTo>
                <a:close/>
              </a:path>
              <a:path w="1828" h="251">
                <a:moveTo>
                  <a:pt x="286" y="195"/>
                </a:moveTo>
                <a:lnTo>
                  <a:pt x="286" y="197"/>
                </a:lnTo>
                <a:lnTo>
                  <a:pt x="289" y="200"/>
                </a:lnTo>
                <a:lnTo>
                  <a:pt x="291" y="202"/>
                </a:lnTo>
                <a:lnTo>
                  <a:pt x="291" y="205"/>
                </a:lnTo>
                <a:lnTo>
                  <a:pt x="294" y="207"/>
                </a:lnTo>
                <a:lnTo>
                  <a:pt x="296" y="207"/>
                </a:lnTo>
                <a:lnTo>
                  <a:pt x="296" y="209"/>
                </a:lnTo>
                <a:lnTo>
                  <a:pt x="298" y="214"/>
                </a:lnTo>
                <a:lnTo>
                  <a:pt x="298" y="221"/>
                </a:lnTo>
                <a:lnTo>
                  <a:pt x="301" y="221"/>
                </a:lnTo>
                <a:lnTo>
                  <a:pt x="303" y="219"/>
                </a:lnTo>
                <a:lnTo>
                  <a:pt x="303" y="217"/>
                </a:lnTo>
                <a:lnTo>
                  <a:pt x="306" y="214"/>
                </a:lnTo>
                <a:lnTo>
                  <a:pt x="306" y="212"/>
                </a:lnTo>
                <a:lnTo>
                  <a:pt x="308" y="207"/>
                </a:lnTo>
                <a:lnTo>
                  <a:pt x="308" y="197"/>
                </a:lnTo>
                <a:lnTo>
                  <a:pt x="298" y="197"/>
                </a:lnTo>
                <a:lnTo>
                  <a:pt x="296" y="197"/>
                </a:lnTo>
                <a:lnTo>
                  <a:pt x="294" y="195"/>
                </a:lnTo>
                <a:lnTo>
                  <a:pt x="291" y="195"/>
                </a:lnTo>
                <a:lnTo>
                  <a:pt x="286" y="195"/>
                </a:lnTo>
                <a:lnTo>
                  <a:pt x="286" y="195"/>
                </a:lnTo>
                <a:close/>
              </a:path>
              <a:path w="1828" h="251">
                <a:moveTo>
                  <a:pt x="277" y="97"/>
                </a:moveTo>
                <a:lnTo>
                  <a:pt x="270" y="97"/>
                </a:lnTo>
                <a:lnTo>
                  <a:pt x="270" y="197"/>
                </a:lnTo>
                <a:lnTo>
                  <a:pt x="270" y="250"/>
                </a:lnTo>
                <a:lnTo>
                  <a:pt x="277" y="243"/>
                </a:lnTo>
                <a:lnTo>
                  <a:pt x="277" y="97"/>
                </a:lnTo>
                <a:lnTo>
                  <a:pt x="277" y="97"/>
                </a:lnTo>
                <a:close/>
              </a:path>
              <a:path w="1828" h="251">
                <a:moveTo>
                  <a:pt x="238" y="97"/>
                </a:moveTo>
                <a:lnTo>
                  <a:pt x="238" y="209"/>
                </a:lnTo>
                <a:lnTo>
                  <a:pt x="238" y="214"/>
                </a:lnTo>
                <a:lnTo>
                  <a:pt x="238" y="224"/>
                </a:lnTo>
                <a:lnTo>
                  <a:pt x="246" y="217"/>
                </a:lnTo>
                <a:lnTo>
                  <a:pt x="246" y="97"/>
                </a:lnTo>
                <a:lnTo>
                  <a:pt x="270" y="97"/>
                </a:lnTo>
                <a:lnTo>
                  <a:pt x="303" y="97"/>
                </a:lnTo>
                <a:lnTo>
                  <a:pt x="238" y="97"/>
                </a:lnTo>
                <a:lnTo>
                  <a:pt x="238" y="97"/>
                </a:lnTo>
                <a:close/>
              </a:path>
              <a:path w="1828" h="251">
                <a:moveTo>
                  <a:pt x="238" y="82"/>
                </a:moveTo>
                <a:lnTo>
                  <a:pt x="238" y="92"/>
                </a:lnTo>
                <a:lnTo>
                  <a:pt x="246" y="92"/>
                </a:lnTo>
                <a:lnTo>
                  <a:pt x="238" y="82"/>
                </a:lnTo>
                <a:lnTo>
                  <a:pt x="238" y="82"/>
                </a:lnTo>
                <a:close/>
              </a:path>
              <a:path w="1828" h="251">
                <a:moveTo>
                  <a:pt x="306" y="80"/>
                </a:moveTo>
                <a:lnTo>
                  <a:pt x="301" y="92"/>
                </a:lnTo>
                <a:lnTo>
                  <a:pt x="238" y="92"/>
                </a:lnTo>
                <a:lnTo>
                  <a:pt x="238" y="97"/>
                </a:lnTo>
                <a:lnTo>
                  <a:pt x="303" y="97"/>
                </a:lnTo>
                <a:lnTo>
                  <a:pt x="303" y="183"/>
                </a:lnTo>
                <a:lnTo>
                  <a:pt x="303" y="190"/>
                </a:lnTo>
                <a:lnTo>
                  <a:pt x="301" y="195"/>
                </a:lnTo>
                <a:lnTo>
                  <a:pt x="298" y="197"/>
                </a:lnTo>
                <a:lnTo>
                  <a:pt x="308" y="197"/>
                </a:lnTo>
                <a:lnTo>
                  <a:pt x="310" y="193"/>
                </a:lnTo>
                <a:lnTo>
                  <a:pt x="310" y="101"/>
                </a:lnTo>
                <a:lnTo>
                  <a:pt x="313" y="94"/>
                </a:lnTo>
                <a:lnTo>
                  <a:pt x="306" y="80"/>
                </a:lnTo>
                <a:lnTo>
                  <a:pt x="306" y="80"/>
                </a:lnTo>
                <a:close/>
              </a:path>
              <a:path w="1828" h="251">
                <a:moveTo>
                  <a:pt x="277" y="92"/>
                </a:moveTo>
                <a:lnTo>
                  <a:pt x="277" y="53"/>
                </a:lnTo>
                <a:lnTo>
                  <a:pt x="270" y="53"/>
                </a:lnTo>
                <a:lnTo>
                  <a:pt x="270" y="92"/>
                </a:lnTo>
                <a:lnTo>
                  <a:pt x="277" y="92"/>
                </a:lnTo>
                <a:close/>
              </a:path>
              <a:path w="1828" h="251">
                <a:moveTo>
                  <a:pt x="368" y="221"/>
                </a:moveTo>
                <a:lnTo>
                  <a:pt x="368" y="226"/>
                </a:lnTo>
                <a:lnTo>
                  <a:pt x="370" y="229"/>
                </a:lnTo>
                <a:lnTo>
                  <a:pt x="373" y="231"/>
                </a:lnTo>
                <a:lnTo>
                  <a:pt x="375" y="233"/>
                </a:lnTo>
                <a:lnTo>
                  <a:pt x="378" y="233"/>
                </a:lnTo>
                <a:lnTo>
                  <a:pt x="380" y="236"/>
                </a:lnTo>
                <a:lnTo>
                  <a:pt x="380" y="241"/>
                </a:lnTo>
                <a:lnTo>
                  <a:pt x="382" y="243"/>
                </a:lnTo>
                <a:lnTo>
                  <a:pt x="382" y="250"/>
                </a:lnTo>
                <a:lnTo>
                  <a:pt x="385" y="248"/>
                </a:lnTo>
                <a:lnTo>
                  <a:pt x="385" y="245"/>
                </a:lnTo>
                <a:lnTo>
                  <a:pt x="387" y="243"/>
                </a:lnTo>
                <a:lnTo>
                  <a:pt x="390" y="241"/>
                </a:lnTo>
                <a:lnTo>
                  <a:pt x="390" y="236"/>
                </a:lnTo>
                <a:lnTo>
                  <a:pt x="392" y="233"/>
                </a:lnTo>
                <a:lnTo>
                  <a:pt x="392" y="226"/>
                </a:lnTo>
                <a:lnTo>
                  <a:pt x="382" y="224"/>
                </a:lnTo>
                <a:lnTo>
                  <a:pt x="380" y="224"/>
                </a:lnTo>
                <a:lnTo>
                  <a:pt x="378" y="224"/>
                </a:lnTo>
                <a:lnTo>
                  <a:pt x="373" y="224"/>
                </a:lnTo>
                <a:lnTo>
                  <a:pt x="370" y="221"/>
                </a:lnTo>
                <a:lnTo>
                  <a:pt x="368" y="221"/>
                </a:lnTo>
                <a:lnTo>
                  <a:pt x="368" y="221"/>
                </a:lnTo>
                <a:close/>
              </a:path>
              <a:path w="1828" h="251">
                <a:moveTo>
                  <a:pt x="380" y="87"/>
                </a:moveTo>
                <a:lnTo>
                  <a:pt x="368" y="89"/>
                </a:lnTo>
                <a:lnTo>
                  <a:pt x="368" y="106"/>
                </a:lnTo>
                <a:lnTo>
                  <a:pt x="366" y="111"/>
                </a:lnTo>
                <a:lnTo>
                  <a:pt x="366" y="123"/>
                </a:lnTo>
                <a:lnTo>
                  <a:pt x="363" y="128"/>
                </a:lnTo>
                <a:lnTo>
                  <a:pt x="363" y="140"/>
                </a:lnTo>
                <a:lnTo>
                  <a:pt x="361" y="145"/>
                </a:lnTo>
                <a:lnTo>
                  <a:pt x="361" y="152"/>
                </a:lnTo>
                <a:lnTo>
                  <a:pt x="358" y="157"/>
                </a:lnTo>
                <a:lnTo>
                  <a:pt x="358" y="164"/>
                </a:lnTo>
                <a:lnTo>
                  <a:pt x="356" y="169"/>
                </a:lnTo>
                <a:lnTo>
                  <a:pt x="356" y="171"/>
                </a:lnTo>
                <a:lnTo>
                  <a:pt x="354" y="176"/>
                </a:lnTo>
                <a:lnTo>
                  <a:pt x="354" y="183"/>
                </a:lnTo>
                <a:lnTo>
                  <a:pt x="351" y="185"/>
                </a:lnTo>
                <a:lnTo>
                  <a:pt x="351" y="190"/>
                </a:lnTo>
                <a:lnTo>
                  <a:pt x="349" y="193"/>
                </a:lnTo>
                <a:lnTo>
                  <a:pt x="349" y="195"/>
                </a:lnTo>
                <a:lnTo>
                  <a:pt x="346" y="200"/>
                </a:lnTo>
                <a:lnTo>
                  <a:pt x="346" y="202"/>
                </a:lnTo>
                <a:lnTo>
                  <a:pt x="344" y="207"/>
                </a:lnTo>
                <a:lnTo>
                  <a:pt x="344" y="209"/>
                </a:lnTo>
                <a:lnTo>
                  <a:pt x="342" y="212"/>
                </a:lnTo>
                <a:lnTo>
                  <a:pt x="342" y="217"/>
                </a:lnTo>
                <a:lnTo>
                  <a:pt x="339" y="219"/>
                </a:lnTo>
                <a:lnTo>
                  <a:pt x="339" y="221"/>
                </a:lnTo>
                <a:lnTo>
                  <a:pt x="337" y="224"/>
                </a:lnTo>
                <a:lnTo>
                  <a:pt x="339" y="229"/>
                </a:lnTo>
                <a:lnTo>
                  <a:pt x="339" y="226"/>
                </a:lnTo>
                <a:lnTo>
                  <a:pt x="342" y="224"/>
                </a:lnTo>
                <a:lnTo>
                  <a:pt x="342" y="221"/>
                </a:lnTo>
                <a:lnTo>
                  <a:pt x="344" y="219"/>
                </a:lnTo>
                <a:lnTo>
                  <a:pt x="344" y="217"/>
                </a:lnTo>
                <a:lnTo>
                  <a:pt x="346" y="214"/>
                </a:lnTo>
                <a:lnTo>
                  <a:pt x="349" y="212"/>
                </a:lnTo>
                <a:lnTo>
                  <a:pt x="349" y="209"/>
                </a:lnTo>
                <a:lnTo>
                  <a:pt x="351" y="207"/>
                </a:lnTo>
                <a:lnTo>
                  <a:pt x="351" y="202"/>
                </a:lnTo>
                <a:lnTo>
                  <a:pt x="354" y="200"/>
                </a:lnTo>
                <a:lnTo>
                  <a:pt x="354" y="197"/>
                </a:lnTo>
                <a:lnTo>
                  <a:pt x="356" y="195"/>
                </a:lnTo>
                <a:lnTo>
                  <a:pt x="356" y="188"/>
                </a:lnTo>
                <a:lnTo>
                  <a:pt x="358" y="185"/>
                </a:lnTo>
                <a:lnTo>
                  <a:pt x="358" y="181"/>
                </a:lnTo>
                <a:lnTo>
                  <a:pt x="361" y="178"/>
                </a:lnTo>
                <a:lnTo>
                  <a:pt x="361" y="173"/>
                </a:lnTo>
                <a:lnTo>
                  <a:pt x="363" y="171"/>
                </a:lnTo>
                <a:lnTo>
                  <a:pt x="363" y="164"/>
                </a:lnTo>
                <a:lnTo>
                  <a:pt x="366" y="159"/>
                </a:lnTo>
                <a:lnTo>
                  <a:pt x="366" y="157"/>
                </a:lnTo>
                <a:lnTo>
                  <a:pt x="368" y="152"/>
                </a:lnTo>
                <a:lnTo>
                  <a:pt x="368" y="142"/>
                </a:lnTo>
                <a:lnTo>
                  <a:pt x="370" y="140"/>
                </a:lnTo>
                <a:lnTo>
                  <a:pt x="370" y="130"/>
                </a:lnTo>
                <a:lnTo>
                  <a:pt x="373" y="125"/>
                </a:lnTo>
                <a:lnTo>
                  <a:pt x="373" y="113"/>
                </a:lnTo>
                <a:lnTo>
                  <a:pt x="375" y="109"/>
                </a:lnTo>
                <a:lnTo>
                  <a:pt x="375" y="94"/>
                </a:lnTo>
                <a:lnTo>
                  <a:pt x="380" y="87"/>
                </a:lnTo>
                <a:lnTo>
                  <a:pt x="380" y="87"/>
                </a:lnTo>
                <a:close/>
              </a:path>
              <a:path w="1828" h="251">
                <a:moveTo>
                  <a:pt x="373" y="70"/>
                </a:moveTo>
                <a:lnTo>
                  <a:pt x="368" y="85"/>
                </a:lnTo>
                <a:lnTo>
                  <a:pt x="339" y="85"/>
                </a:lnTo>
                <a:lnTo>
                  <a:pt x="344" y="94"/>
                </a:lnTo>
                <a:lnTo>
                  <a:pt x="346" y="92"/>
                </a:lnTo>
                <a:lnTo>
                  <a:pt x="349" y="92"/>
                </a:lnTo>
                <a:lnTo>
                  <a:pt x="351" y="89"/>
                </a:lnTo>
                <a:lnTo>
                  <a:pt x="368" y="89"/>
                </a:lnTo>
                <a:lnTo>
                  <a:pt x="380" y="87"/>
                </a:lnTo>
                <a:lnTo>
                  <a:pt x="373" y="70"/>
                </a:lnTo>
                <a:lnTo>
                  <a:pt x="373" y="70"/>
                </a:lnTo>
                <a:close/>
              </a:path>
              <a:path w="1828" h="251">
                <a:moveTo>
                  <a:pt x="394" y="68"/>
                </a:moveTo>
                <a:lnTo>
                  <a:pt x="392" y="68"/>
                </a:lnTo>
                <a:lnTo>
                  <a:pt x="394" y="73"/>
                </a:lnTo>
                <a:lnTo>
                  <a:pt x="394" y="89"/>
                </a:lnTo>
                <a:lnTo>
                  <a:pt x="397" y="94"/>
                </a:lnTo>
                <a:lnTo>
                  <a:pt x="397" y="106"/>
                </a:lnTo>
                <a:lnTo>
                  <a:pt x="399" y="111"/>
                </a:lnTo>
                <a:lnTo>
                  <a:pt x="399" y="121"/>
                </a:lnTo>
                <a:lnTo>
                  <a:pt x="402" y="125"/>
                </a:lnTo>
                <a:lnTo>
                  <a:pt x="402" y="133"/>
                </a:lnTo>
                <a:lnTo>
                  <a:pt x="404" y="137"/>
                </a:lnTo>
                <a:lnTo>
                  <a:pt x="404" y="145"/>
                </a:lnTo>
                <a:lnTo>
                  <a:pt x="406" y="149"/>
                </a:lnTo>
                <a:lnTo>
                  <a:pt x="406" y="157"/>
                </a:lnTo>
                <a:lnTo>
                  <a:pt x="409" y="161"/>
                </a:lnTo>
                <a:lnTo>
                  <a:pt x="409" y="164"/>
                </a:lnTo>
                <a:lnTo>
                  <a:pt x="411" y="169"/>
                </a:lnTo>
                <a:lnTo>
                  <a:pt x="411" y="171"/>
                </a:lnTo>
                <a:lnTo>
                  <a:pt x="411" y="176"/>
                </a:lnTo>
                <a:lnTo>
                  <a:pt x="414" y="178"/>
                </a:lnTo>
                <a:lnTo>
                  <a:pt x="414" y="181"/>
                </a:lnTo>
                <a:lnTo>
                  <a:pt x="416" y="185"/>
                </a:lnTo>
                <a:lnTo>
                  <a:pt x="416" y="188"/>
                </a:lnTo>
                <a:lnTo>
                  <a:pt x="418" y="190"/>
                </a:lnTo>
                <a:lnTo>
                  <a:pt x="418" y="195"/>
                </a:lnTo>
                <a:lnTo>
                  <a:pt x="421" y="197"/>
                </a:lnTo>
                <a:lnTo>
                  <a:pt x="421" y="200"/>
                </a:lnTo>
                <a:lnTo>
                  <a:pt x="423" y="202"/>
                </a:lnTo>
                <a:lnTo>
                  <a:pt x="423" y="205"/>
                </a:lnTo>
                <a:lnTo>
                  <a:pt x="426" y="207"/>
                </a:lnTo>
                <a:lnTo>
                  <a:pt x="426" y="212"/>
                </a:lnTo>
                <a:lnTo>
                  <a:pt x="428" y="214"/>
                </a:lnTo>
                <a:lnTo>
                  <a:pt x="428" y="217"/>
                </a:lnTo>
                <a:lnTo>
                  <a:pt x="430" y="219"/>
                </a:lnTo>
                <a:lnTo>
                  <a:pt x="430" y="221"/>
                </a:lnTo>
                <a:lnTo>
                  <a:pt x="433" y="224"/>
                </a:lnTo>
                <a:lnTo>
                  <a:pt x="433" y="217"/>
                </a:lnTo>
                <a:lnTo>
                  <a:pt x="435" y="214"/>
                </a:lnTo>
                <a:lnTo>
                  <a:pt x="438" y="214"/>
                </a:lnTo>
                <a:lnTo>
                  <a:pt x="438" y="212"/>
                </a:lnTo>
                <a:lnTo>
                  <a:pt x="440" y="212"/>
                </a:lnTo>
                <a:lnTo>
                  <a:pt x="442" y="209"/>
                </a:lnTo>
                <a:lnTo>
                  <a:pt x="442" y="205"/>
                </a:lnTo>
                <a:lnTo>
                  <a:pt x="440" y="205"/>
                </a:lnTo>
                <a:lnTo>
                  <a:pt x="440" y="202"/>
                </a:lnTo>
                <a:lnTo>
                  <a:pt x="438" y="202"/>
                </a:lnTo>
                <a:lnTo>
                  <a:pt x="435" y="200"/>
                </a:lnTo>
                <a:lnTo>
                  <a:pt x="435" y="197"/>
                </a:lnTo>
                <a:lnTo>
                  <a:pt x="433" y="197"/>
                </a:lnTo>
                <a:lnTo>
                  <a:pt x="433" y="195"/>
                </a:lnTo>
                <a:lnTo>
                  <a:pt x="430" y="193"/>
                </a:lnTo>
                <a:lnTo>
                  <a:pt x="430" y="190"/>
                </a:lnTo>
                <a:lnTo>
                  <a:pt x="428" y="188"/>
                </a:lnTo>
                <a:lnTo>
                  <a:pt x="428" y="185"/>
                </a:lnTo>
                <a:lnTo>
                  <a:pt x="426" y="183"/>
                </a:lnTo>
                <a:lnTo>
                  <a:pt x="423" y="181"/>
                </a:lnTo>
                <a:lnTo>
                  <a:pt x="423" y="178"/>
                </a:lnTo>
                <a:lnTo>
                  <a:pt x="421" y="173"/>
                </a:lnTo>
                <a:lnTo>
                  <a:pt x="421" y="171"/>
                </a:lnTo>
                <a:lnTo>
                  <a:pt x="418" y="169"/>
                </a:lnTo>
                <a:lnTo>
                  <a:pt x="418" y="164"/>
                </a:lnTo>
                <a:lnTo>
                  <a:pt x="416" y="161"/>
                </a:lnTo>
                <a:lnTo>
                  <a:pt x="416" y="157"/>
                </a:lnTo>
                <a:lnTo>
                  <a:pt x="414" y="154"/>
                </a:lnTo>
                <a:lnTo>
                  <a:pt x="414" y="149"/>
                </a:lnTo>
                <a:lnTo>
                  <a:pt x="411" y="147"/>
                </a:lnTo>
                <a:lnTo>
                  <a:pt x="411" y="142"/>
                </a:lnTo>
                <a:lnTo>
                  <a:pt x="409" y="137"/>
                </a:lnTo>
                <a:lnTo>
                  <a:pt x="409" y="133"/>
                </a:lnTo>
                <a:lnTo>
                  <a:pt x="406" y="128"/>
                </a:lnTo>
                <a:lnTo>
                  <a:pt x="406" y="125"/>
                </a:lnTo>
                <a:lnTo>
                  <a:pt x="404" y="121"/>
                </a:lnTo>
                <a:lnTo>
                  <a:pt x="404" y="116"/>
                </a:lnTo>
                <a:lnTo>
                  <a:pt x="402" y="111"/>
                </a:lnTo>
                <a:lnTo>
                  <a:pt x="404" y="109"/>
                </a:lnTo>
                <a:lnTo>
                  <a:pt x="406" y="106"/>
                </a:lnTo>
                <a:lnTo>
                  <a:pt x="402" y="104"/>
                </a:lnTo>
                <a:lnTo>
                  <a:pt x="402" y="99"/>
                </a:lnTo>
                <a:lnTo>
                  <a:pt x="399" y="94"/>
                </a:lnTo>
                <a:lnTo>
                  <a:pt x="399" y="87"/>
                </a:lnTo>
                <a:lnTo>
                  <a:pt x="397" y="82"/>
                </a:lnTo>
                <a:lnTo>
                  <a:pt x="397" y="75"/>
                </a:lnTo>
                <a:lnTo>
                  <a:pt x="394" y="70"/>
                </a:lnTo>
                <a:lnTo>
                  <a:pt x="394" y="68"/>
                </a:lnTo>
                <a:lnTo>
                  <a:pt x="394" y="68"/>
                </a:lnTo>
                <a:close/>
              </a:path>
              <a:path w="1828" h="251">
                <a:moveTo>
                  <a:pt x="426" y="46"/>
                </a:moveTo>
                <a:lnTo>
                  <a:pt x="426" y="51"/>
                </a:lnTo>
                <a:lnTo>
                  <a:pt x="423" y="53"/>
                </a:lnTo>
                <a:lnTo>
                  <a:pt x="423" y="58"/>
                </a:lnTo>
                <a:lnTo>
                  <a:pt x="421" y="61"/>
                </a:lnTo>
                <a:lnTo>
                  <a:pt x="421" y="65"/>
                </a:lnTo>
                <a:lnTo>
                  <a:pt x="418" y="68"/>
                </a:lnTo>
                <a:lnTo>
                  <a:pt x="418" y="70"/>
                </a:lnTo>
                <a:lnTo>
                  <a:pt x="416" y="73"/>
                </a:lnTo>
                <a:lnTo>
                  <a:pt x="416" y="77"/>
                </a:lnTo>
                <a:lnTo>
                  <a:pt x="414" y="80"/>
                </a:lnTo>
                <a:lnTo>
                  <a:pt x="411" y="85"/>
                </a:lnTo>
                <a:lnTo>
                  <a:pt x="411" y="87"/>
                </a:lnTo>
                <a:lnTo>
                  <a:pt x="409" y="89"/>
                </a:lnTo>
                <a:lnTo>
                  <a:pt x="406" y="94"/>
                </a:lnTo>
                <a:lnTo>
                  <a:pt x="406" y="97"/>
                </a:lnTo>
                <a:lnTo>
                  <a:pt x="404" y="101"/>
                </a:lnTo>
                <a:lnTo>
                  <a:pt x="402" y="104"/>
                </a:lnTo>
                <a:lnTo>
                  <a:pt x="406" y="106"/>
                </a:lnTo>
                <a:lnTo>
                  <a:pt x="406" y="101"/>
                </a:lnTo>
                <a:lnTo>
                  <a:pt x="409" y="99"/>
                </a:lnTo>
                <a:lnTo>
                  <a:pt x="411" y="97"/>
                </a:lnTo>
                <a:lnTo>
                  <a:pt x="414" y="94"/>
                </a:lnTo>
                <a:lnTo>
                  <a:pt x="414" y="92"/>
                </a:lnTo>
                <a:lnTo>
                  <a:pt x="416" y="89"/>
                </a:lnTo>
                <a:lnTo>
                  <a:pt x="416" y="87"/>
                </a:lnTo>
                <a:lnTo>
                  <a:pt x="418" y="85"/>
                </a:lnTo>
                <a:lnTo>
                  <a:pt x="421" y="82"/>
                </a:lnTo>
                <a:lnTo>
                  <a:pt x="421" y="80"/>
                </a:lnTo>
                <a:lnTo>
                  <a:pt x="423" y="77"/>
                </a:lnTo>
                <a:lnTo>
                  <a:pt x="423" y="75"/>
                </a:lnTo>
                <a:lnTo>
                  <a:pt x="426" y="73"/>
                </a:lnTo>
                <a:lnTo>
                  <a:pt x="428" y="70"/>
                </a:lnTo>
                <a:lnTo>
                  <a:pt x="428" y="68"/>
                </a:lnTo>
                <a:lnTo>
                  <a:pt x="430" y="68"/>
                </a:lnTo>
                <a:lnTo>
                  <a:pt x="433" y="65"/>
                </a:lnTo>
                <a:lnTo>
                  <a:pt x="426" y="46"/>
                </a:lnTo>
                <a:lnTo>
                  <a:pt x="426" y="46"/>
                </a:lnTo>
                <a:close/>
              </a:path>
              <a:path w="1828" h="251">
                <a:moveTo>
                  <a:pt x="385" y="3"/>
                </a:moveTo>
                <a:lnTo>
                  <a:pt x="385" y="224"/>
                </a:lnTo>
                <a:lnTo>
                  <a:pt x="382" y="224"/>
                </a:lnTo>
                <a:lnTo>
                  <a:pt x="392" y="226"/>
                </a:lnTo>
                <a:lnTo>
                  <a:pt x="392" y="68"/>
                </a:lnTo>
                <a:lnTo>
                  <a:pt x="394" y="68"/>
                </a:lnTo>
                <a:lnTo>
                  <a:pt x="394" y="51"/>
                </a:lnTo>
                <a:lnTo>
                  <a:pt x="392" y="46"/>
                </a:lnTo>
                <a:lnTo>
                  <a:pt x="392" y="22"/>
                </a:lnTo>
                <a:lnTo>
                  <a:pt x="397" y="15"/>
                </a:lnTo>
                <a:lnTo>
                  <a:pt x="385" y="3"/>
                </a:lnTo>
                <a:lnTo>
                  <a:pt x="385" y="3"/>
                </a:lnTo>
                <a:close/>
              </a:path>
              <a:path w="1828" h="251">
                <a:moveTo>
                  <a:pt x="524" y="217"/>
                </a:moveTo>
                <a:lnTo>
                  <a:pt x="524" y="219"/>
                </a:lnTo>
                <a:lnTo>
                  <a:pt x="526" y="221"/>
                </a:lnTo>
                <a:lnTo>
                  <a:pt x="529" y="221"/>
                </a:lnTo>
                <a:lnTo>
                  <a:pt x="531" y="224"/>
                </a:lnTo>
                <a:lnTo>
                  <a:pt x="534" y="226"/>
                </a:lnTo>
                <a:lnTo>
                  <a:pt x="536" y="229"/>
                </a:lnTo>
                <a:lnTo>
                  <a:pt x="538" y="231"/>
                </a:lnTo>
                <a:lnTo>
                  <a:pt x="538" y="233"/>
                </a:lnTo>
                <a:lnTo>
                  <a:pt x="541" y="236"/>
                </a:lnTo>
                <a:lnTo>
                  <a:pt x="541" y="245"/>
                </a:lnTo>
                <a:lnTo>
                  <a:pt x="543" y="245"/>
                </a:lnTo>
                <a:lnTo>
                  <a:pt x="546" y="243"/>
                </a:lnTo>
                <a:lnTo>
                  <a:pt x="546" y="241"/>
                </a:lnTo>
                <a:lnTo>
                  <a:pt x="548" y="238"/>
                </a:lnTo>
                <a:lnTo>
                  <a:pt x="548" y="236"/>
                </a:lnTo>
                <a:lnTo>
                  <a:pt x="550" y="233"/>
                </a:lnTo>
                <a:lnTo>
                  <a:pt x="550" y="226"/>
                </a:lnTo>
                <a:lnTo>
                  <a:pt x="553" y="221"/>
                </a:lnTo>
                <a:lnTo>
                  <a:pt x="553" y="219"/>
                </a:lnTo>
                <a:lnTo>
                  <a:pt x="541" y="217"/>
                </a:lnTo>
                <a:lnTo>
                  <a:pt x="541" y="217"/>
                </a:lnTo>
                <a:lnTo>
                  <a:pt x="524" y="217"/>
                </a:lnTo>
                <a:lnTo>
                  <a:pt x="524" y="217"/>
                </a:lnTo>
                <a:close/>
              </a:path>
              <a:path w="1828" h="251">
                <a:moveTo>
                  <a:pt x="478" y="121"/>
                </a:moveTo>
                <a:lnTo>
                  <a:pt x="478" y="125"/>
                </a:lnTo>
                <a:lnTo>
                  <a:pt x="476" y="128"/>
                </a:lnTo>
                <a:lnTo>
                  <a:pt x="476" y="133"/>
                </a:lnTo>
                <a:lnTo>
                  <a:pt x="474" y="135"/>
                </a:lnTo>
                <a:lnTo>
                  <a:pt x="474" y="142"/>
                </a:lnTo>
                <a:lnTo>
                  <a:pt x="471" y="147"/>
                </a:lnTo>
                <a:lnTo>
                  <a:pt x="471" y="149"/>
                </a:lnTo>
                <a:lnTo>
                  <a:pt x="469" y="154"/>
                </a:lnTo>
                <a:lnTo>
                  <a:pt x="469" y="157"/>
                </a:lnTo>
                <a:lnTo>
                  <a:pt x="466" y="161"/>
                </a:lnTo>
                <a:lnTo>
                  <a:pt x="466" y="164"/>
                </a:lnTo>
                <a:lnTo>
                  <a:pt x="464" y="169"/>
                </a:lnTo>
                <a:lnTo>
                  <a:pt x="464" y="171"/>
                </a:lnTo>
                <a:lnTo>
                  <a:pt x="462" y="176"/>
                </a:lnTo>
                <a:lnTo>
                  <a:pt x="462" y="178"/>
                </a:lnTo>
                <a:lnTo>
                  <a:pt x="459" y="183"/>
                </a:lnTo>
                <a:lnTo>
                  <a:pt x="457" y="185"/>
                </a:lnTo>
                <a:lnTo>
                  <a:pt x="457" y="190"/>
                </a:lnTo>
                <a:lnTo>
                  <a:pt x="454" y="193"/>
                </a:lnTo>
                <a:lnTo>
                  <a:pt x="452" y="197"/>
                </a:lnTo>
                <a:lnTo>
                  <a:pt x="454" y="200"/>
                </a:lnTo>
                <a:lnTo>
                  <a:pt x="457" y="195"/>
                </a:lnTo>
                <a:lnTo>
                  <a:pt x="459" y="193"/>
                </a:lnTo>
                <a:lnTo>
                  <a:pt x="459" y="190"/>
                </a:lnTo>
                <a:lnTo>
                  <a:pt x="462" y="188"/>
                </a:lnTo>
                <a:lnTo>
                  <a:pt x="462" y="185"/>
                </a:lnTo>
                <a:lnTo>
                  <a:pt x="464" y="183"/>
                </a:lnTo>
                <a:lnTo>
                  <a:pt x="466" y="178"/>
                </a:lnTo>
                <a:lnTo>
                  <a:pt x="466" y="176"/>
                </a:lnTo>
                <a:lnTo>
                  <a:pt x="469" y="173"/>
                </a:lnTo>
                <a:lnTo>
                  <a:pt x="469" y="171"/>
                </a:lnTo>
                <a:lnTo>
                  <a:pt x="471" y="166"/>
                </a:lnTo>
                <a:lnTo>
                  <a:pt x="471" y="164"/>
                </a:lnTo>
                <a:lnTo>
                  <a:pt x="474" y="161"/>
                </a:lnTo>
                <a:lnTo>
                  <a:pt x="474" y="157"/>
                </a:lnTo>
                <a:lnTo>
                  <a:pt x="476" y="154"/>
                </a:lnTo>
                <a:lnTo>
                  <a:pt x="476" y="149"/>
                </a:lnTo>
                <a:lnTo>
                  <a:pt x="478" y="147"/>
                </a:lnTo>
                <a:lnTo>
                  <a:pt x="478" y="142"/>
                </a:lnTo>
                <a:lnTo>
                  <a:pt x="481" y="140"/>
                </a:lnTo>
                <a:lnTo>
                  <a:pt x="481" y="135"/>
                </a:lnTo>
                <a:lnTo>
                  <a:pt x="483" y="133"/>
                </a:lnTo>
                <a:lnTo>
                  <a:pt x="483" y="128"/>
                </a:lnTo>
                <a:lnTo>
                  <a:pt x="486" y="123"/>
                </a:lnTo>
                <a:lnTo>
                  <a:pt x="478" y="121"/>
                </a:lnTo>
                <a:lnTo>
                  <a:pt x="478" y="121"/>
                </a:lnTo>
                <a:close/>
              </a:path>
              <a:path w="1828" h="251">
                <a:moveTo>
                  <a:pt x="478" y="116"/>
                </a:moveTo>
                <a:lnTo>
                  <a:pt x="478" y="121"/>
                </a:lnTo>
                <a:lnTo>
                  <a:pt x="486" y="123"/>
                </a:lnTo>
                <a:lnTo>
                  <a:pt x="486" y="241"/>
                </a:lnTo>
                <a:lnTo>
                  <a:pt x="483" y="245"/>
                </a:lnTo>
                <a:lnTo>
                  <a:pt x="493" y="238"/>
                </a:lnTo>
                <a:lnTo>
                  <a:pt x="490" y="236"/>
                </a:lnTo>
                <a:lnTo>
                  <a:pt x="490" y="205"/>
                </a:lnTo>
                <a:lnTo>
                  <a:pt x="490" y="118"/>
                </a:lnTo>
                <a:lnTo>
                  <a:pt x="478" y="116"/>
                </a:lnTo>
                <a:lnTo>
                  <a:pt x="478" y="116"/>
                </a:lnTo>
                <a:close/>
              </a:path>
              <a:path w="1828" h="251">
                <a:moveTo>
                  <a:pt x="490" y="87"/>
                </a:moveTo>
                <a:lnTo>
                  <a:pt x="483" y="87"/>
                </a:lnTo>
                <a:lnTo>
                  <a:pt x="483" y="89"/>
                </a:lnTo>
                <a:lnTo>
                  <a:pt x="483" y="99"/>
                </a:lnTo>
                <a:lnTo>
                  <a:pt x="481" y="101"/>
                </a:lnTo>
                <a:lnTo>
                  <a:pt x="481" y="113"/>
                </a:lnTo>
                <a:lnTo>
                  <a:pt x="478" y="116"/>
                </a:lnTo>
                <a:lnTo>
                  <a:pt x="490" y="118"/>
                </a:lnTo>
                <a:lnTo>
                  <a:pt x="493" y="121"/>
                </a:lnTo>
                <a:lnTo>
                  <a:pt x="495" y="125"/>
                </a:lnTo>
                <a:lnTo>
                  <a:pt x="495" y="128"/>
                </a:lnTo>
                <a:lnTo>
                  <a:pt x="498" y="130"/>
                </a:lnTo>
                <a:lnTo>
                  <a:pt x="500" y="135"/>
                </a:lnTo>
                <a:lnTo>
                  <a:pt x="500" y="137"/>
                </a:lnTo>
                <a:lnTo>
                  <a:pt x="502" y="140"/>
                </a:lnTo>
                <a:lnTo>
                  <a:pt x="502" y="145"/>
                </a:lnTo>
                <a:lnTo>
                  <a:pt x="505" y="147"/>
                </a:lnTo>
                <a:lnTo>
                  <a:pt x="505" y="152"/>
                </a:lnTo>
                <a:lnTo>
                  <a:pt x="507" y="154"/>
                </a:lnTo>
                <a:lnTo>
                  <a:pt x="507" y="159"/>
                </a:lnTo>
                <a:lnTo>
                  <a:pt x="510" y="161"/>
                </a:lnTo>
                <a:lnTo>
                  <a:pt x="510" y="164"/>
                </a:lnTo>
                <a:lnTo>
                  <a:pt x="510" y="161"/>
                </a:lnTo>
                <a:lnTo>
                  <a:pt x="512" y="159"/>
                </a:lnTo>
                <a:lnTo>
                  <a:pt x="512" y="135"/>
                </a:lnTo>
                <a:lnTo>
                  <a:pt x="510" y="135"/>
                </a:lnTo>
                <a:lnTo>
                  <a:pt x="510" y="133"/>
                </a:lnTo>
                <a:lnTo>
                  <a:pt x="507" y="130"/>
                </a:lnTo>
                <a:lnTo>
                  <a:pt x="505" y="128"/>
                </a:lnTo>
                <a:lnTo>
                  <a:pt x="505" y="125"/>
                </a:lnTo>
                <a:lnTo>
                  <a:pt x="502" y="123"/>
                </a:lnTo>
                <a:lnTo>
                  <a:pt x="500" y="121"/>
                </a:lnTo>
                <a:lnTo>
                  <a:pt x="498" y="118"/>
                </a:lnTo>
                <a:lnTo>
                  <a:pt x="495" y="116"/>
                </a:lnTo>
                <a:lnTo>
                  <a:pt x="490" y="113"/>
                </a:lnTo>
                <a:lnTo>
                  <a:pt x="490" y="87"/>
                </a:lnTo>
                <a:lnTo>
                  <a:pt x="490" y="87"/>
                </a:lnTo>
                <a:close/>
              </a:path>
              <a:path w="1828" h="251">
                <a:moveTo>
                  <a:pt x="510" y="68"/>
                </a:moveTo>
                <a:lnTo>
                  <a:pt x="502" y="82"/>
                </a:lnTo>
                <a:lnTo>
                  <a:pt x="452" y="82"/>
                </a:lnTo>
                <a:lnTo>
                  <a:pt x="457" y="92"/>
                </a:lnTo>
                <a:lnTo>
                  <a:pt x="459" y="89"/>
                </a:lnTo>
                <a:lnTo>
                  <a:pt x="462" y="89"/>
                </a:lnTo>
                <a:lnTo>
                  <a:pt x="464" y="87"/>
                </a:lnTo>
                <a:lnTo>
                  <a:pt x="517" y="87"/>
                </a:lnTo>
                <a:lnTo>
                  <a:pt x="510" y="68"/>
                </a:lnTo>
                <a:lnTo>
                  <a:pt x="510" y="68"/>
                </a:lnTo>
                <a:close/>
              </a:path>
              <a:path w="1828" h="251">
                <a:moveTo>
                  <a:pt x="522" y="34"/>
                </a:moveTo>
                <a:lnTo>
                  <a:pt x="522" y="140"/>
                </a:lnTo>
                <a:lnTo>
                  <a:pt x="522" y="145"/>
                </a:lnTo>
                <a:lnTo>
                  <a:pt x="522" y="183"/>
                </a:lnTo>
                <a:lnTo>
                  <a:pt x="529" y="176"/>
                </a:lnTo>
                <a:lnTo>
                  <a:pt x="529" y="56"/>
                </a:lnTo>
                <a:lnTo>
                  <a:pt x="531" y="49"/>
                </a:lnTo>
                <a:lnTo>
                  <a:pt x="522" y="34"/>
                </a:lnTo>
                <a:lnTo>
                  <a:pt x="522" y="34"/>
                </a:lnTo>
                <a:close/>
              </a:path>
              <a:path w="1828" h="251">
                <a:moveTo>
                  <a:pt x="505" y="1"/>
                </a:moveTo>
                <a:lnTo>
                  <a:pt x="505" y="3"/>
                </a:lnTo>
                <a:lnTo>
                  <a:pt x="502" y="3"/>
                </a:lnTo>
                <a:lnTo>
                  <a:pt x="502" y="5"/>
                </a:lnTo>
                <a:lnTo>
                  <a:pt x="500" y="8"/>
                </a:lnTo>
                <a:lnTo>
                  <a:pt x="498" y="10"/>
                </a:lnTo>
                <a:lnTo>
                  <a:pt x="498" y="13"/>
                </a:lnTo>
                <a:lnTo>
                  <a:pt x="495" y="13"/>
                </a:lnTo>
                <a:lnTo>
                  <a:pt x="493" y="15"/>
                </a:lnTo>
                <a:lnTo>
                  <a:pt x="490" y="17"/>
                </a:lnTo>
                <a:lnTo>
                  <a:pt x="488" y="17"/>
                </a:lnTo>
                <a:lnTo>
                  <a:pt x="486" y="20"/>
                </a:lnTo>
                <a:lnTo>
                  <a:pt x="483" y="20"/>
                </a:lnTo>
                <a:lnTo>
                  <a:pt x="483" y="22"/>
                </a:lnTo>
                <a:lnTo>
                  <a:pt x="478" y="22"/>
                </a:lnTo>
                <a:lnTo>
                  <a:pt x="476" y="25"/>
                </a:lnTo>
                <a:lnTo>
                  <a:pt x="474" y="25"/>
                </a:lnTo>
                <a:lnTo>
                  <a:pt x="471" y="27"/>
                </a:lnTo>
                <a:lnTo>
                  <a:pt x="466" y="27"/>
                </a:lnTo>
                <a:lnTo>
                  <a:pt x="466" y="29"/>
                </a:lnTo>
                <a:lnTo>
                  <a:pt x="464" y="29"/>
                </a:lnTo>
                <a:lnTo>
                  <a:pt x="486" y="29"/>
                </a:lnTo>
                <a:lnTo>
                  <a:pt x="486" y="82"/>
                </a:lnTo>
                <a:lnTo>
                  <a:pt x="490" y="82"/>
                </a:lnTo>
                <a:lnTo>
                  <a:pt x="490" y="27"/>
                </a:lnTo>
                <a:lnTo>
                  <a:pt x="495" y="27"/>
                </a:lnTo>
                <a:lnTo>
                  <a:pt x="498" y="25"/>
                </a:lnTo>
                <a:lnTo>
                  <a:pt x="502" y="25"/>
                </a:lnTo>
                <a:lnTo>
                  <a:pt x="505" y="22"/>
                </a:lnTo>
                <a:lnTo>
                  <a:pt x="512" y="22"/>
                </a:lnTo>
                <a:lnTo>
                  <a:pt x="505" y="1"/>
                </a:lnTo>
                <a:lnTo>
                  <a:pt x="505" y="1"/>
                </a:lnTo>
                <a:close/>
              </a:path>
              <a:path w="1828" h="251">
                <a:moveTo>
                  <a:pt x="546" y="1"/>
                </a:moveTo>
                <a:lnTo>
                  <a:pt x="546" y="214"/>
                </a:lnTo>
                <a:lnTo>
                  <a:pt x="543" y="217"/>
                </a:lnTo>
                <a:lnTo>
                  <a:pt x="541" y="217"/>
                </a:lnTo>
                <a:lnTo>
                  <a:pt x="553" y="219"/>
                </a:lnTo>
                <a:lnTo>
                  <a:pt x="553" y="17"/>
                </a:lnTo>
                <a:lnTo>
                  <a:pt x="555" y="10"/>
                </a:lnTo>
                <a:lnTo>
                  <a:pt x="546" y="1"/>
                </a:lnTo>
                <a:lnTo>
                  <a:pt x="546" y="1"/>
                </a:lnTo>
                <a:close/>
              </a:path>
              <a:path w="1828" h="251">
                <a:moveTo>
                  <a:pt x="642" y="217"/>
                </a:moveTo>
                <a:lnTo>
                  <a:pt x="642" y="221"/>
                </a:lnTo>
                <a:lnTo>
                  <a:pt x="644" y="224"/>
                </a:lnTo>
                <a:lnTo>
                  <a:pt x="646" y="226"/>
                </a:lnTo>
                <a:lnTo>
                  <a:pt x="649" y="231"/>
                </a:lnTo>
                <a:lnTo>
                  <a:pt x="651" y="233"/>
                </a:lnTo>
                <a:lnTo>
                  <a:pt x="651" y="236"/>
                </a:lnTo>
                <a:lnTo>
                  <a:pt x="654" y="236"/>
                </a:lnTo>
                <a:lnTo>
                  <a:pt x="654" y="243"/>
                </a:lnTo>
                <a:lnTo>
                  <a:pt x="656" y="243"/>
                </a:lnTo>
                <a:lnTo>
                  <a:pt x="658" y="241"/>
                </a:lnTo>
                <a:lnTo>
                  <a:pt x="658" y="238"/>
                </a:lnTo>
                <a:lnTo>
                  <a:pt x="661" y="236"/>
                </a:lnTo>
                <a:lnTo>
                  <a:pt x="663" y="233"/>
                </a:lnTo>
                <a:lnTo>
                  <a:pt x="663" y="226"/>
                </a:lnTo>
                <a:lnTo>
                  <a:pt x="666" y="221"/>
                </a:lnTo>
                <a:lnTo>
                  <a:pt x="651" y="221"/>
                </a:lnTo>
                <a:lnTo>
                  <a:pt x="651" y="221"/>
                </a:lnTo>
                <a:lnTo>
                  <a:pt x="649" y="221"/>
                </a:lnTo>
                <a:lnTo>
                  <a:pt x="646" y="219"/>
                </a:lnTo>
                <a:lnTo>
                  <a:pt x="644" y="219"/>
                </a:lnTo>
                <a:lnTo>
                  <a:pt x="642" y="217"/>
                </a:lnTo>
                <a:lnTo>
                  <a:pt x="642" y="217"/>
                </a:lnTo>
                <a:close/>
              </a:path>
              <a:path w="1828" h="251">
                <a:moveTo>
                  <a:pt x="618" y="205"/>
                </a:moveTo>
                <a:lnTo>
                  <a:pt x="613" y="217"/>
                </a:lnTo>
                <a:lnTo>
                  <a:pt x="584" y="217"/>
                </a:lnTo>
                <a:lnTo>
                  <a:pt x="574" y="219"/>
                </a:lnTo>
                <a:lnTo>
                  <a:pt x="582" y="231"/>
                </a:lnTo>
                <a:lnTo>
                  <a:pt x="584" y="224"/>
                </a:lnTo>
                <a:lnTo>
                  <a:pt x="625" y="224"/>
                </a:lnTo>
                <a:lnTo>
                  <a:pt x="625" y="221"/>
                </a:lnTo>
                <a:lnTo>
                  <a:pt x="618" y="205"/>
                </a:lnTo>
                <a:lnTo>
                  <a:pt x="618" y="205"/>
                </a:lnTo>
                <a:close/>
              </a:path>
              <a:path w="1828" h="251">
                <a:moveTo>
                  <a:pt x="610" y="164"/>
                </a:moveTo>
                <a:lnTo>
                  <a:pt x="610" y="169"/>
                </a:lnTo>
                <a:lnTo>
                  <a:pt x="613" y="173"/>
                </a:lnTo>
                <a:lnTo>
                  <a:pt x="613" y="176"/>
                </a:lnTo>
                <a:lnTo>
                  <a:pt x="615" y="181"/>
                </a:lnTo>
                <a:lnTo>
                  <a:pt x="618" y="183"/>
                </a:lnTo>
                <a:lnTo>
                  <a:pt x="618" y="190"/>
                </a:lnTo>
                <a:lnTo>
                  <a:pt x="620" y="193"/>
                </a:lnTo>
                <a:lnTo>
                  <a:pt x="620" y="200"/>
                </a:lnTo>
                <a:lnTo>
                  <a:pt x="622" y="200"/>
                </a:lnTo>
                <a:lnTo>
                  <a:pt x="622" y="197"/>
                </a:lnTo>
                <a:lnTo>
                  <a:pt x="625" y="193"/>
                </a:lnTo>
                <a:lnTo>
                  <a:pt x="625" y="181"/>
                </a:lnTo>
                <a:lnTo>
                  <a:pt x="622" y="178"/>
                </a:lnTo>
                <a:lnTo>
                  <a:pt x="622" y="176"/>
                </a:lnTo>
                <a:lnTo>
                  <a:pt x="620" y="173"/>
                </a:lnTo>
                <a:lnTo>
                  <a:pt x="618" y="171"/>
                </a:lnTo>
                <a:lnTo>
                  <a:pt x="615" y="169"/>
                </a:lnTo>
                <a:lnTo>
                  <a:pt x="613" y="166"/>
                </a:lnTo>
                <a:lnTo>
                  <a:pt x="610" y="164"/>
                </a:lnTo>
                <a:lnTo>
                  <a:pt x="610" y="164"/>
                </a:lnTo>
                <a:close/>
              </a:path>
              <a:path w="1828" h="251">
                <a:moveTo>
                  <a:pt x="598" y="159"/>
                </a:moveTo>
                <a:lnTo>
                  <a:pt x="596" y="164"/>
                </a:lnTo>
                <a:lnTo>
                  <a:pt x="596" y="171"/>
                </a:lnTo>
                <a:lnTo>
                  <a:pt x="594" y="173"/>
                </a:lnTo>
                <a:lnTo>
                  <a:pt x="594" y="178"/>
                </a:lnTo>
                <a:lnTo>
                  <a:pt x="591" y="181"/>
                </a:lnTo>
                <a:lnTo>
                  <a:pt x="591" y="185"/>
                </a:lnTo>
                <a:lnTo>
                  <a:pt x="589" y="188"/>
                </a:lnTo>
                <a:lnTo>
                  <a:pt x="589" y="193"/>
                </a:lnTo>
                <a:lnTo>
                  <a:pt x="586" y="195"/>
                </a:lnTo>
                <a:lnTo>
                  <a:pt x="586" y="200"/>
                </a:lnTo>
                <a:lnTo>
                  <a:pt x="584" y="202"/>
                </a:lnTo>
                <a:lnTo>
                  <a:pt x="586" y="207"/>
                </a:lnTo>
                <a:lnTo>
                  <a:pt x="586" y="202"/>
                </a:lnTo>
                <a:lnTo>
                  <a:pt x="589" y="200"/>
                </a:lnTo>
                <a:lnTo>
                  <a:pt x="591" y="197"/>
                </a:lnTo>
                <a:lnTo>
                  <a:pt x="591" y="195"/>
                </a:lnTo>
                <a:lnTo>
                  <a:pt x="594" y="193"/>
                </a:lnTo>
                <a:lnTo>
                  <a:pt x="594" y="188"/>
                </a:lnTo>
                <a:lnTo>
                  <a:pt x="596" y="185"/>
                </a:lnTo>
                <a:lnTo>
                  <a:pt x="598" y="181"/>
                </a:lnTo>
                <a:lnTo>
                  <a:pt x="601" y="178"/>
                </a:lnTo>
                <a:lnTo>
                  <a:pt x="601" y="176"/>
                </a:lnTo>
                <a:lnTo>
                  <a:pt x="603" y="173"/>
                </a:lnTo>
                <a:lnTo>
                  <a:pt x="603" y="171"/>
                </a:lnTo>
                <a:lnTo>
                  <a:pt x="598" y="159"/>
                </a:lnTo>
                <a:lnTo>
                  <a:pt x="598" y="159"/>
                </a:lnTo>
                <a:close/>
              </a:path>
              <a:path w="1828" h="251">
                <a:moveTo>
                  <a:pt x="584" y="152"/>
                </a:moveTo>
                <a:lnTo>
                  <a:pt x="579" y="152"/>
                </a:lnTo>
                <a:lnTo>
                  <a:pt x="579" y="214"/>
                </a:lnTo>
                <a:lnTo>
                  <a:pt x="574" y="219"/>
                </a:lnTo>
                <a:lnTo>
                  <a:pt x="584" y="217"/>
                </a:lnTo>
                <a:lnTo>
                  <a:pt x="584" y="152"/>
                </a:lnTo>
                <a:lnTo>
                  <a:pt x="584" y="152"/>
                </a:lnTo>
                <a:close/>
              </a:path>
              <a:path w="1828" h="251">
                <a:moveTo>
                  <a:pt x="625" y="133"/>
                </a:moveTo>
                <a:lnTo>
                  <a:pt x="620" y="145"/>
                </a:lnTo>
                <a:lnTo>
                  <a:pt x="567" y="145"/>
                </a:lnTo>
                <a:lnTo>
                  <a:pt x="572" y="154"/>
                </a:lnTo>
                <a:lnTo>
                  <a:pt x="574" y="152"/>
                </a:lnTo>
                <a:lnTo>
                  <a:pt x="634" y="152"/>
                </a:lnTo>
                <a:lnTo>
                  <a:pt x="625" y="133"/>
                </a:lnTo>
                <a:lnTo>
                  <a:pt x="625" y="133"/>
                </a:lnTo>
                <a:close/>
              </a:path>
              <a:path w="1828" h="251">
                <a:moveTo>
                  <a:pt x="646" y="82"/>
                </a:moveTo>
                <a:lnTo>
                  <a:pt x="639" y="82"/>
                </a:lnTo>
                <a:lnTo>
                  <a:pt x="639" y="87"/>
                </a:lnTo>
                <a:lnTo>
                  <a:pt x="639" y="145"/>
                </a:lnTo>
                <a:lnTo>
                  <a:pt x="637" y="149"/>
                </a:lnTo>
                <a:lnTo>
                  <a:pt x="637" y="171"/>
                </a:lnTo>
                <a:lnTo>
                  <a:pt x="634" y="176"/>
                </a:lnTo>
                <a:lnTo>
                  <a:pt x="634" y="188"/>
                </a:lnTo>
                <a:lnTo>
                  <a:pt x="632" y="193"/>
                </a:lnTo>
                <a:lnTo>
                  <a:pt x="632" y="205"/>
                </a:lnTo>
                <a:lnTo>
                  <a:pt x="630" y="207"/>
                </a:lnTo>
                <a:lnTo>
                  <a:pt x="630" y="212"/>
                </a:lnTo>
                <a:lnTo>
                  <a:pt x="627" y="214"/>
                </a:lnTo>
                <a:lnTo>
                  <a:pt x="627" y="219"/>
                </a:lnTo>
                <a:lnTo>
                  <a:pt x="625" y="221"/>
                </a:lnTo>
                <a:lnTo>
                  <a:pt x="625" y="224"/>
                </a:lnTo>
                <a:lnTo>
                  <a:pt x="622" y="229"/>
                </a:lnTo>
                <a:lnTo>
                  <a:pt x="622" y="231"/>
                </a:lnTo>
                <a:lnTo>
                  <a:pt x="620" y="233"/>
                </a:lnTo>
                <a:lnTo>
                  <a:pt x="618" y="236"/>
                </a:lnTo>
                <a:lnTo>
                  <a:pt x="618" y="238"/>
                </a:lnTo>
                <a:lnTo>
                  <a:pt x="615" y="241"/>
                </a:lnTo>
                <a:lnTo>
                  <a:pt x="613" y="243"/>
                </a:lnTo>
                <a:lnTo>
                  <a:pt x="610" y="245"/>
                </a:lnTo>
                <a:lnTo>
                  <a:pt x="613" y="250"/>
                </a:lnTo>
                <a:lnTo>
                  <a:pt x="613" y="248"/>
                </a:lnTo>
                <a:lnTo>
                  <a:pt x="615" y="245"/>
                </a:lnTo>
                <a:lnTo>
                  <a:pt x="618" y="243"/>
                </a:lnTo>
                <a:lnTo>
                  <a:pt x="620" y="241"/>
                </a:lnTo>
                <a:lnTo>
                  <a:pt x="620" y="238"/>
                </a:lnTo>
                <a:lnTo>
                  <a:pt x="622" y="236"/>
                </a:lnTo>
                <a:lnTo>
                  <a:pt x="625" y="233"/>
                </a:lnTo>
                <a:lnTo>
                  <a:pt x="625" y="231"/>
                </a:lnTo>
                <a:lnTo>
                  <a:pt x="627" y="229"/>
                </a:lnTo>
                <a:lnTo>
                  <a:pt x="630" y="226"/>
                </a:lnTo>
                <a:lnTo>
                  <a:pt x="630" y="224"/>
                </a:lnTo>
                <a:lnTo>
                  <a:pt x="632" y="221"/>
                </a:lnTo>
                <a:lnTo>
                  <a:pt x="632" y="217"/>
                </a:lnTo>
                <a:lnTo>
                  <a:pt x="634" y="214"/>
                </a:lnTo>
                <a:lnTo>
                  <a:pt x="634" y="207"/>
                </a:lnTo>
                <a:lnTo>
                  <a:pt x="637" y="207"/>
                </a:lnTo>
                <a:lnTo>
                  <a:pt x="637" y="200"/>
                </a:lnTo>
                <a:lnTo>
                  <a:pt x="639" y="195"/>
                </a:lnTo>
                <a:lnTo>
                  <a:pt x="639" y="188"/>
                </a:lnTo>
                <a:lnTo>
                  <a:pt x="642" y="183"/>
                </a:lnTo>
                <a:lnTo>
                  <a:pt x="642" y="166"/>
                </a:lnTo>
                <a:lnTo>
                  <a:pt x="644" y="161"/>
                </a:lnTo>
                <a:lnTo>
                  <a:pt x="644" y="113"/>
                </a:lnTo>
                <a:lnTo>
                  <a:pt x="646" y="109"/>
                </a:lnTo>
                <a:lnTo>
                  <a:pt x="646" y="82"/>
                </a:lnTo>
                <a:lnTo>
                  <a:pt x="646" y="82"/>
                </a:lnTo>
                <a:close/>
              </a:path>
              <a:path w="1828" h="251">
                <a:moveTo>
                  <a:pt x="673" y="77"/>
                </a:moveTo>
                <a:lnTo>
                  <a:pt x="663" y="82"/>
                </a:lnTo>
                <a:lnTo>
                  <a:pt x="663" y="183"/>
                </a:lnTo>
                <a:lnTo>
                  <a:pt x="661" y="185"/>
                </a:lnTo>
                <a:lnTo>
                  <a:pt x="661" y="193"/>
                </a:lnTo>
                <a:lnTo>
                  <a:pt x="661" y="195"/>
                </a:lnTo>
                <a:lnTo>
                  <a:pt x="661" y="212"/>
                </a:lnTo>
                <a:lnTo>
                  <a:pt x="658" y="214"/>
                </a:lnTo>
                <a:lnTo>
                  <a:pt x="658" y="221"/>
                </a:lnTo>
                <a:lnTo>
                  <a:pt x="656" y="221"/>
                </a:lnTo>
                <a:lnTo>
                  <a:pt x="666" y="221"/>
                </a:lnTo>
                <a:lnTo>
                  <a:pt x="666" y="219"/>
                </a:lnTo>
                <a:lnTo>
                  <a:pt x="666" y="209"/>
                </a:lnTo>
                <a:lnTo>
                  <a:pt x="668" y="207"/>
                </a:lnTo>
                <a:lnTo>
                  <a:pt x="668" y="130"/>
                </a:lnTo>
                <a:lnTo>
                  <a:pt x="670" y="125"/>
                </a:lnTo>
                <a:lnTo>
                  <a:pt x="670" y="85"/>
                </a:lnTo>
                <a:lnTo>
                  <a:pt x="673" y="77"/>
                </a:lnTo>
                <a:lnTo>
                  <a:pt x="673" y="77"/>
                </a:lnTo>
                <a:close/>
              </a:path>
              <a:path w="1828" h="251">
                <a:moveTo>
                  <a:pt x="666" y="65"/>
                </a:moveTo>
                <a:lnTo>
                  <a:pt x="663" y="75"/>
                </a:lnTo>
                <a:lnTo>
                  <a:pt x="622" y="75"/>
                </a:lnTo>
                <a:lnTo>
                  <a:pt x="627" y="85"/>
                </a:lnTo>
                <a:lnTo>
                  <a:pt x="630" y="85"/>
                </a:lnTo>
                <a:lnTo>
                  <a:pt x="632" y="82"/>
                </a:lnTo>
                <a:lnTo>
                  <a:pt x="663" y="82"/>
                </a:lnTo>
                <a:lnTo>
                  <a:pt x="673" y="77"/>
                </a:lnTo>
                <a:lnTo>
                  <a:pt x="666" y="65"/>
                </a:lnTo>
                <a:lnTo>
                  <a:pt x="666" y="65"/>
                </a:lnTo>
                <a:close/>
              </a:path>
              <a:path w="1828" h="251">
                <a:moveTo>
                  <a:pt x="584" y="51"/>
                </a:moveTo>
                <a:lnTo>
                  <a:pt x="584" y="145"/>
                </a:lnTo>
                <a:lnTo>
                  <a:pt x="591" y="145"/>
                </a:lnTo>
                <a:lnTo>
                  <a:pt x="591" y="118"/>
                </a:lnTo>
                <a:lnTo>
                  <a:pt x="610" y="118"/>
                </a:lnTo>
                <a:lnTo>
                  <a:pt x="591" y="111"/>
                </a:lnTo>
                <a:lnTo>
                  <a:pt x="591" y="85"/>
                </a:lnTo>
                <a:lnTo>
                  <a:pt x="610" y="85"/>
                </a:lnTo>
                <a:lnTo>
                  <a:pt x="591" y="77"/>
                </a:lnTo>
                <a:lnTo>
                  <a:pt x="591" y="51"/>
                </a:lnTo>
                <a:lnTo>
                  <a:pt x="610" y="51"/>
                </a:lnTo>
                <a:lnTo>
                  <a:pt x="584" y="51"/>
                </a:lnTo>
                <a:lnTo>
                  <a:pt x="584" y="51"/>
                </a:lnTo>
                <a:close/>
              </a:path>
              <a:path w="1828" h="251">
                <a:moveTo>
                  <a:pt x="615" y="51"/>
                </a:moveTo>
                <a:lnTo>
                  <a:pt x="584" y="51"/>
                </a:lnTo>
                <a:lnTo>
                  <a:pt x="610" y="51"/>
                </a:lnTo>
                <a:lnTo>
                  <a:pt x="610" y="77"/>
                </a:lnTo>
                <a:lnTo>
                  <a:pt x="591" y="77"/>
                </a:lnTo>
                <a:lnTo>
                  <a:pt x="610" y="85"/>
                </a:lnTo>
                <a:lnTo>
                  <a:pt x="610" y="111"/>
                </a:lnTo>
                <a:lnTo>
                  <a:pt x="591" y="111"/>
                </a:lnTo>
                <a:lnTo>
                  <a:pt x="610" y="118"/>
                </a:lnTo>
                <a:lnTo>
                  <a:pt x="610" y="145"/>
                </a:lnTo>
                <a:lnTo>
                  <a:pt x="591" y="145"/>
                </a:lnTo>
                <a:lnTo>
                  <a:pt x="584" y="145"/>
                </a:lnTo>
                <a:lnTo>
                  <a:pt x="615" y="145"/>
                </a:lnTo>
                <a:lnTo>
                  <a:pt x="615" y="51"/>
                </a:lnTo>
                <a:lnTo>
                  <a:pt x="615" y="51"/>
                </a:lnTo>
                <a:close/>
              </a:path>
              <a:path w="1828" h="251">
                <a:moveTo>
                  <a:pt x="762" y="219"/>
                </a:moveTo>
                <a:lnTo>
                  <a:pt x="762" y="224"/>
                </a:lnTo>
                <a:lnTo>
                  <a:pt x="764" y="226"/>
                </a:lnTo>
                <a:lnTo>
                  <a:pt x="766" y="229"/>
                </a:lnTo>
                <a:lnTo>
                  <a:pt x="769" y="231"/>
                </a:lnTo>
                <a:lnTo>
                  <a:pt x="769" y="233"/>
                </a:lnTo>
                <a:lnTo>
                  <a:pt x="771" y="236"/>
                </a:lnTo>
                <a:lnTo>
                  <a:pt x="771" y="238"/>
                </a:lnTo>
                <a:lnTo>
                  <a:pt x="774" y="241"/>
                </a:lnTo>
                <a:lnTo>
                  <a:pt x="774" y="248"/>
                </a:lnTo>
                <a:lnTo>
                  <a:pt x="776" y="245"/>
                </a:lnTo>
                <a:lnTo>
                  <a:pt x="778" y="243"/>
                </a:lnTo>
                <a:lnTo>
                  <a:pt x="781" y="241"/>
                </a:lnTo>
                <a:lnTo>
                  <a:pt x="781" y="238"/>
                </a:lnTo>
                <a:lnTo>
                  <a:pt x="783" y="236"/>
                </a:lnTo>
                <a:lnTo>
                  <a:pt x="783" y="224"/>
                </a:lnTo>
                <a:lnTo>
                  <a:pt x="774" y="224"/>
                </a:lnTo>
                <a:lnTo>
                  <a:pt x="771" y="224"/>
                </a:lnTo>
                <a:lnTo>
                  <a:pt x="769" y="221"/>
                </a:lnTo>
                <a:lnTo>
                  <a:pt x="766" y="221"/>
                </a:lnTo>
                <a:lnTo>
                  <a:pt x="764" y="221"/>
                </a:lnTo>
                <a:lnTo>
                  <a:pt x="762" y="219"/>
                </a:lnTo>
                <a:lnTo>
                  <a:pt x="762" y="219"/>
                </a:lnTo>
                <a:close/>
              </a:path>
              <a:path w="1828" h="251">
                <a:moveTo>
                  <a:pt x="738" y="181"/>
                </a:moveTo>
                <a:lnTo>
                  <a:pt x="735" y="185"/>
                </a:lnTo>
                <a:lnTo>
                  <a:pt x="738" y="188"/>
                </a:lnTo>
                <a:lnTo>
                  <a:pt x="738" y="193"/>
                </a:lnTo>
                <a:lnTo>
                  <a:pt x="740" y="195"/>
                </a:lnTo>
                <a:lnTo>
                  <a:pt x="740" y="200"/>
                </a:lnTo>
                <a:lnTo>
                  <a:pt x="742" y="202"/>
                </a:lnTo>
                <a:lnTo>
                  <a:pt x="742" y="207"/>
                </a:lnTo>
                <a:lnTo>
                  <a:pt x="745" y="209"/>
                </a:lnTo>
                <a:lnTo>
                  <a:pt x="745" y="219"/>
                </a:lnTo>
                <a:lnTo>
                  <a:pt x="747" y="221"/>
                </a:lnTo>
                <a:lnTo>
                  <a:pt x="747" y="233"/>
                </a:lnTo>
                <a:lnTo>
                  <a:pt x="750" y="236"/>
                </a:lnTo>
                <a:lnTo>
                  <a:pt x="750" y="238"/>
                </a:lnTo>
                <a:lnTo>
                  <a:pt x="752" y="236"/>
                </a:lnTo>
                <a:lnTo>
                  <a:pt x="752" y="231"/>
                </a:lnTo>
                <a:lnTo>
                  <a:pt x="754" y="226"/>
                </a:lnTo>
                <a:lnTo>
                  <a:pt x="754" y="219"/>
                </a:lnTo>
                <a:lnTo>
                  <a:pt x="752" y="214"/>
                </a:lnTo>
                <a:lnTo>
                  <a:pt x="752" y="209"/>
                </a:lnTo>
                <a:lnTo>
                  <a:pt x="752" y="209"/>
                </a:lnTo>
                <a:lnTo>
                  <a:pt x="752" y="207"/>
                </a:lnTo>
                <a:lnTo>
                  <a:pt x="750" y="207"/>
                </a:lnTo>
                <a:lnTo>
                  <a:pt x="750" y="205"/>
                </a:lnTo>
                <a:lnTo>
                  <a:pt x="747" y="202"/>
                </a:lnTo>
                <a:lnTo>
                  <a:pt x="747" y="200"/>
                </a:lnTo>
                <a:lnTo>
                  <a:pt x="745" y="195"/>
                </a:lnTo>
                <a:lnTo>
                  <a:pt x="742" y="193"/>
                </a:lnTo>
                <a:lnTo>
                  <a:pt x="742" y="190"/>
                </a:lnTo>
                <a:lnTo>
                  <a:pt x="740" y="185"/>
                </a:lnTo>
                <a:lnTo>
                  <a:pt x="738" y="181"/>
                </a:lnTo>
                <a:lnTo>
                  <a:pt x="738" y="181"/>
                </a:lnTo>
                <a:close/>
              </a:path>
              <a:path w="1828" h="251">
                <a:moveTo>
                  <a:pt x="685" y="164"/>
                </a:moveTo>
                <a:lnTo>
                  <a:pt x="685" y="169"/>
                </a:lnTo>
                <a:lnTo>
                  <a:pt x="687" y="171"/>
                </a:lnTo>
                <a:lnTo>
                  <a:pt x="690" y="173"/>
                </a:lnTo>
                <a:lnTo>
                  <a:pt x="692" y="173"/>
                </a:lnTo>
                <a:lnTo>
                  <a:pt x="694" y="176"/>
                </a:lnTo>
                <a:lnTo>
                  <a:pt x="694" y="181"/>
                </a:lnTo>
                <a:lnTo>
                  <a:pt x="697" y="185"/>
                </a:lnTo>
                <a:lnTo>
                  <a:pt x="697" y="197"/>
                </a:lnTo>
                <a:lnTo>
                  <a:pt x="694" y="200"/>
                </a:lnTo>
                <a:lnTo>
                  <a:pt x="694" y="229"/>
                </a:lnTo>
                <a:lnTo>
                  <a:pt x="697" y="231"/>
                </a:lnTo>
                <a:lnTo>
                  <a:pt x="699" y="233"/>
                </a:lnTo>
                <a:lnTo>
                  <a:pt x="702" y="233"/>
                </a:lnTo>
                <a:lnTo>
                  <a:pt x="704" y="229"/>
                </a:lnTo>
                <a:lnTo>
                  <a:pt x="704" y="224"/>
                </a:lnTo>
                <a:lnTo>
                  <a:pt x="702" y="219"/>
                </a:lnTo>
                <a:lnTo>
                  <a:pt x="702" y="185"/>
                </a:lnTo>
                <a:lnTo>
                  <a:pt x="704" y="183"/>
                </a:lnTo>
                <a:lnTo>
                  <a:pt x="704" y="166"/>
                </a:lnTo>
                <a:lnTo>
                  <a:pt x="694" y="166"/>
                </a:lnTo>
                <a:lnTo>
                  <a:pt x="687" y="166"/>
                </a:lnTo>
                <a:lnTo>
                  <a:pt x="685" y="164"/>
                </a:lnTo>
                <a:lnTo>
                  <a:pt x="685" y="164"/>
                </a:lnTo>
                <a:close/>
              </a:path>
              <a:path w="1828" h="251">
                <a:moveTo>
                  <a:pt x="711" y="73"/>
                </a:moveTo>
                <a:lnTo>
                  <a:pt x="711" y="87"/>
                </a:lnTo>
                <a:lnTo>
                  <a:pt x="709" y="92"/>
                </a:lnTo>
                <a:lnTo>
                  <a:pt x="709" y="106"/>
                </a:lnTo>
                <a:lnTo>
                  <a:pt x="706" y="111"/>
                </a:lnTo>
                <a:lnTo>
                  <a:pt x="706" y="121"/>
                </a:lnTo>
                <a:lnTo>
                  <a:pt x="704" y="125"/>
                </a:lnTo>
                <a:lnTo>
                  <a:pt x="704" y="142"/>
                </a:lnTo>
                <a:lnTo>
                  <a:pt x="702" y="145"/>
                </a:lnTo>
                <a:lnTo>
                  <a:pt x="702" y="154"/>
                </a:lnTo>
                <a:lnTo>
                  <a:pt x="699" y="157"/>
                </a:lnTo>
                <a:lnTo>
                  <a:pt x="699" y="161"/>
                </a:lnTo>
                <a:lnTo>
                  <a:pt x="697" y="166"/>
                </a:lnTo>
                <a:lnTo>
                  <a:pt x="694" y="166"/>
                </a:lnTo>
                <a:lnTo>
                  <a:pt x="694" y="166"/>
                </a:lnTo>
                <a:lnTo>
                  <a:pt x="704" y="166"/>
                </a:lnTo>
                <a:lnTo>
                  <a:pt x="704" y="164"/>
                </a:lnTo>
                <a:lnTo>
                  <a:pt x="704" y="159"/>
                </a:lnTo>
                <a:lnTo>
                  <a:pt x="706" y="157"/>
                </a:lnTo>
                <a:lnTo>
                  <a:pt x="706" y="140"/>
                </a:lnTo>
                <a:lnTo>
                  <a:pt x="709" y="135"/>
                </a:lnTo>
                <a:lnTo>
                  <a:pt x="709" y="113"/>
                </a:lnTo>
                <a:lnTo>
                  <a:pt x="711" y="109"/>
                </a:lnTo>
                <a:lnTo>
                  <a:pt x="711" y="94"/>
                </a:lnTo>
                <a:lnTo>
                  <a:pt x="714" y="89"/>
                </a:lnTo>
                <a:lnTo>
                  <a:pt x="714" y="75"/>
                </a:lnTo>
                <a:lnTo>
                  <a:pt x="711" y="73"/>
                </a:lnTo>
                <a:lnTo>
                  <a:pt x="711" y="73"/>
                </a:lnTo>
                <a:close/>
              </a:path>
              <a:path w="1828" h="251">
                <a:moveTo>
                  <a:pt x="687" y="63"/>
                </a:moveTo>
                <a:lnTo>
                  <a:pt x="687" y="70"/>
                </a:lnTo>
                <a:lnTo>
                  <a:pt x="690" y="73"/>
                </a:lnTo>
                <a:lnTo>
                  <a:pt x="690" y="80"/>
                </a:lnTo>
                <a:lnTo>
                  <a:pt x="692" y="85"/>
                </a:lnTo>
                <a:lnTo>
                  <a:pt x="692" y="92"/>
                </a:lnTo>
                <a:lnTo>
                  <a:pt x="694" y="97"/>
                </a:lnTo>
                <a:lnTo>
                  <a:pt x="694" y="104"/>
                </a:lnTo>
                <a:lnTo>
                  <a:pt x="697" y="106"/>
                </a:lnTo>
                <a:lnTo>
                  <a:pt x="697" y="109"/>
                </a:lnTo>
                <a:lnTo>
                  <a:pt x="697" y="106"/>
                </a:lnTo>
                <a:lnTo>
                  <a:pt x="699" y="104"/>
                </a:lnTo>
                <a:lnTo>
                  <a:pt x="702" y="101"/>
                </a:lnTo>
                <a:lnTo>
                  <a:pt x="702" y="89"/>
                </a:lnTo>
                <a:lnTo>
                  <a:pt x="699" y="87"/>
                </a:lnTo>
                <a:lnTo>
                  <a:pt x="699" y="82"/>
                </a:lnTo>
                <a:lnTo>
                  <a:pt x="697" y="77"/>
                </a:lnTo>
                <a:lnTo>
                  <a:pt x="694" y="75"/>
                </a:lnTo>
                <a:lnTo>
                  <a:pt x="694" y="73"/>
                </a:lnTo>
                <a:lnTo>
                  <a:pt x="692" y="70"/>
                </a:lnTo>
                <a:lnTo>
                  <a:pt x="690" y="65"/>
                </a:lnTo>
                <a:lnTo>
                  <a:pt x="687" y="63"/>
                </a:lnTo>
                <a:lnTo>
                  <a:pt x="687" y="63"/>
                </a:lnTo>
                <a:close/>
              </a:path>
              <a:path w="1828" h="251">
                <a:moveTo>
                  <a:pt x="730" y="53"/>
                </a:moveTo>
                <a:lnTo>
                  <a:pt x="730" y="159"/>
                </a:lnTo>
                <a:lnTo>
                  <a:pt x="728" y="164"/>
                </a:lnTo>
                <a:lnTo>
                  <a:pt x="728" y="169"/>
                </a:lnTo>
                <a:lnTo>
                  <a:pt x="728" y="181"/>
                </a:lnTo>
                <a:lnTo>
                  <a:pt x="726" y="183"/>
                </a:lnTo>
                <a:lnTo>
                  <a:pt x="726" y="195"/>
                </a:lnTo>
                <a:lnTo>
                  <a:pt x="723" y="200"/>
                </a:lnTo>
                <a:lnTo>
                  <a:pt x="723" y="202"/>
                </a:lnTo>
                <a:lnTo>
                  <a:pt x="721" y="205"/>
                </a:lnTo>
                <a:lnTo>
                  <a:pt x="721" y="212"/>
                </a:lnTo>
                <a:lnTo>
                  <a:pt x="718" y="214"/>
                </a:lnTo>
                <a:lnTo>
                  <a:pt x="718" y="219"/>
                </a:lnTo>
                <a:lnTo>
                  <a:pt x="716" y="221"/>
                </a:lnTo>
                <a:lnTo>
                  <a:pt x="714" y="224"/>
                </a:lnTo>
                <a:lnTo>
                  <a:pt x="714" y="226"/>
                </a:lnTo>
                <a:lnTo>
                  <a:pt x="711" y="231"/>
                </a:lnTo>
                <a:lnTo>
                  <a:pt x="709" y="233"/>
                </a:lnTo>
                <a:lnTo>
                  <a:pt x="709" y="236"/>
                </a:lnTo>
                <a:lnTo>
                  <a:pt x="706" y="241"/>
                </a:lnTo>
                <a:lnTo>
                  <a:pt x="704" y="243"/>
                </a:lnTo>
                <a:lnTo>
                  <a:pt x="706" y="248"/>
                </a:lnTo>
                <a:lnTo>
                  <a:pt x="706" y="245"/>
                </a:lnTo>
                <a:lnTo>
                  <a:pt x="709" y="243"/>
                </a:lnTo>
                <a:lnTo>
                  <a:pt x="711" y="241"/>
                </a:lnTo>
                <a:lnTo>
                  <a:pt x="711" y="238"/>
                </a:lnTo>
                <a:lnTo>
                  <a:pt x="714" y="236"/>
                </a:lnTo>
                <a:lnTo>
                  <a:pt x="716" y="233"/>
                </a:lnTo>
                <a:lnTo>
                  <a:pt x="718" y="229"/>
                </a:lnTo>
                <a:lnTo>
                  <a:pt x="718" y="226"/>
                </a:lnTo>
                <a:lnTo>
                  <a:pt x="721" y="224"/>
                </a:lnTo>
                <a:lnTo>
                  <a:pt x="721" y="221"/>
                </a:lnTo>
                <a:lnTo>
                  <a:pt x="723" y="217"/>
                </a:lnTo>
                <a:lnTo>
                  <a:pt x="723" y="214"/>
                </a:lnTo>
                <a:lnTo>
                  <a:pt x="726" y="212"/>
                </a:lnTo>
                <a:lnTo>
                  <a:pt x="726" y="209"/>
                </a:lnTo>
                <a:lnTo>
                  <a:pt x="728" y="205"/>
                </a:lnTo>
                <a:lnTo>
                  <a:pt x="728" y="202"/>
                </a:lnTo>
                <a:lnTo>
                  <a:pt x="730" y="200"/>
                </a:lnTo>
                <a:lnTo>
                  <a:pt x="730" y="188"/>
                </a:lnTo>
                <a:lnTo>
                  <a:pt x="733" y="185"/>
                </a:lnTo>
                <a:lnTo>
                  <a:pt x="733" y="169"/>
                </a:lnTo>
                <a:lnTo>
                  <a:pt x="735" y="166"/>
                </a:lnTo>
                <a:lnTo>
                  <a:pt x="735" y="135"/>
                </a:lnTo>
                <a:lnTo>
                  <a:pt x="738" y="130"/>
                </a:lnTo>
                <a:lnTo>
                  <a:pt x="738" y="73"/>
                </a:lnTo>
                <a:lnTo>
                  <a:pt x="740" y="65"/>
                </a:lnTo>
                <a:lnTo>
                  <a:pt x="730" y="53"/>
                </a:lnTo>
                <a:lnTo>
                  <a:pt x="730" y="53"/>
                </a:lnTo>
                <a:close/>
              </a:path>
              <a:path w="1828" h="251">
                <a:moveTo>
                  <a:pt x="762" y="41"/>
                </a:moveTo>
                <a:lnTo>
                  <a:pt x="762" y="188"/>
                </a:lnTo>
                <a:lnTo>
                  <a:pt x="769" y="181"/>
                </a:lnTo>
                <a:lnTo>
                  <a:pt x="769" y="164"/>
                </a:lnTo>
                <a:lnTo>
                  <a:pt x="769" y="159"/>
                </a:lnTo>
                <a:lnTo>
                  <a:pt x="769" y="61"/>
                </a:lnTo>
                <a:lnTo>
                  <a:pt x="771" y="51"/>
                </a:lnTo>
                <a:lnTo>
                  <a:pt x="762" y="41"/>
                </a:lnTo>
                <a:lnTo>
                  <a:pt x="762" y="41"/>
                </a:lnTo>
                <a:close/>
              </a:path>
              <a:path w="1828" h="251">
                <a:moveTo>
                  <a:pt x="754" y="25"/>
                </a:moveTo>
                <a:lnTo>
                  <a:pt x="745" y="27"/>
                </a:lnTo>
                <a:lnTo>
                  <a:pt x="745" y="171"/>
                </a:lnTo>
                <a:lnTo>
                  <a:pt x="752" y="164"/>
                </a:lnTo>
                <a:lnTo>
                  <a:pt x="752" y="32"/>
                </a:lnTo>
                <a:lnTo>
                  <a:pt x="754" y="25"/>
                </a:lnTo>
                <a:lnTo>
                  <a:pt x="754" y="25"/>
                </a:lnTo>
                <a:close/>
              </a:path>
              <a:path w="1828" h="251">
                <a:moveTo>
                  <a:pt x="750" y="13"/>
                </a:moveTo>
                <a:lnTo>
                  <a:pt x="745" y="20"/>
                </a:lnTo>
                <a:lnTo>
                  <a:pt x="723" y="20"/>
                </a:lnTo>
                <a:lnTo>
                  <a:pt x="716" y="22"/>
                </a:lnTo>
                <a:lnTo>
                  <a:pt x="716" y="130"/>
                </a:lnTo>
                <a:lnTo>
                  <a:pt x="716" y="135"/>
                </a:lnTo>
                <a:lnTo>
                  <a:pt x="716" y="181"/>
                </a:lnTo>
                <a:lnTo>
                  <a:pt x="723" y="173"/>
                </a:lnTo>
                <a:lnTo>
                  <a:pt x="723" y="27"/>
                </a:lnTo>
                <a:lnTo>
                  <a:pt x="745" y="27"/>
                </a:lnTo>
                <a:lnTo>
                  <a:pt x="754" y="25"/>
                </a:lnTo>
                <a:lnTo>
                  <a:pt x="750" y="13"/>
                </a:lnTo>
                <a:lnTo>
                  <a:pt x="750" y="13"/>
                </a:lnTo>
                <a:close/>
              </a:path>
              <a:path w="1828" h="251">
                <a:moveTo>
                  <a:pt x="778" y="5"/>
                </a:moveTo>
                <a:lnTo>
                  <a:pt x="778" y="219"/>
                </a:lnTo>
                <a:lnTo>
                  <a:pt x="776" y="221"/>
                </a:lnTo>
                <a:lnTo>
                  <a:pt x="776" y="224"/>
                </a:lnTo>
                <a:lnTo>
                  <a:pt x="774" y="224"/>
                </a:lnTo>
                <a:lnTo>
                  <a:pt x="783" y="224"/>
                </a:lnTo>
                <a:lnTo>
                  <a:pt x="783" y="219"/>
                </a:lnTo>
                <a:lnTo>
                  <a:pt x="783" y="22"/>
                </a:lnTo>
                <a:lnTo>
                  <a:pt x="788" y="15"/>
                </a:lnTo>
                <a:lnTo>
                  <a:pt x="778" y="5"/>
                </a:lnTo>
                <a:lnTo>
                  <a:pt x="778" y="5"/>
                </a:lnTo>
                <a:close/>
              </a:path>
              <a:path w="1828" h="251">
                <a:moveTo>
                  <a:pt x="862" y="202"/>
                </a:moveTo>
                <a:lnTo>
                  <a:pt x="860" y="205"/>
                </a:lnTo>
                <a:lnTo>
                  <a:pt x="860" y="207"/>
                </a:lnTo>
                <a:lnTo>
                  <a:pt x="858" y="209"/>
                </a:lnTo>
                <a:lnTo>
                  <a:pt x="855" y="212"/>
                </a:lnTo>
                <a:lnTo>
                  <a:pt x="855" y="214"/>
                </a:lnTo>
                <a:lnTo>
                  <a:pt x="853" y="217"/>
                </a:lnTo>
                <a:lnTo>
                  <a:pt x="850" y="219"/>
                </a:lnTo>
                <a:lnTo>
                  <a:pt x="848" y="221"/>
                </a:lnTo>
                <a:lnTo>
                  <a:pt x="848" y="224"/>
                </a:lnTo>
                <a:lnTo>
                  <a:pt x="846" y="226"/>
                </a:lnTo>
                <a:lnTo>
                  <a:pt x="843" y="229"/>
                </a:lnTo>
                <a:lnTo>
                  <a:pt x="841" y="231"/>
                </a:lnTo>
                <a:lnTo>
                  <a:pt x="838" y="233"/>
                </a:lnTo>
                <a:lnTo>
                  <a:pt x="836" y="236"/>
                </a:lnTo>
                <a:lnTo>
                  <a:pt x="834" y="238"/>
                </a:lnTo>
                <a:lnTo>
                  <a:pt x="831" y="238"/>
                </a:lnTo>
                <a:lnTo>
                  <a:pt x="829" y="241"/>
                </a:lnTo>
                <a:lnTo>
                  <a:pt x="826" y="243"/>
                </a:lnTo>
                <a:lnTo>
                  <a:pt x="824" y="243"/>
                </a:lnTo>
                <a:lnTo>
                  <a:pt x="824" y="248"/>
                </a:lnTo>
                <a:lnTo>
                  <a:pt x="826" y="248"/>
                </a:lnTo>
                <a:lnTo>
                  <a:pt x="826" y="245"/>
                </a:lnTo>
                <a:lnTo>
                  <a:pt x="829" y="245"/>
                </a:lnTo>
                <a:lnTo>
                  <a:pt x="831" y="245"/>
                </a:lnTo>
                <a:lnTo>
                  <a:pt x="834" y="243"/>
                </a:lnTo>
                <a:lnTo>
                  <a:pt x="836" y="243"/>
                </a:lnTo>
                <a:lnTo>
                  <a:pt x="836" y="241"/>
                </a:lnTo>
                <a:lnTo>
                  <a:pt x="838" y="241"/>
                </a:lnTo>
                <a:lnTo>
                  <a:pt x="841" y="238"/>
                </a:lnTo>
                <a:lnTo>
                  <a:pt x="843" y="238"/>
                </a:lnTo>
                <a:lnTo>
                  <a:pt x="843" y="236"/>
                </a:lnTo>
                <a:lnTo>
                  <a:pt x="846" y="236"/>
                </a:lnTo>
                <a:lnTo>
                  <a:pt x="848" y="233"/>
                </a:lnTo>
                <a:lnTo>
                  <a:pt x="850" y="231"/>
                </a:lnTo>
                <a:lnTo>
                  <a:pt x="853" y="229"/>
                </a:lnTo>
                <a:lnTo>
                  <a:pt x="855" y="226"/>
                </a:lnTo>
                <a:lnTo>
                  <a:pt x="855" y="224"/>
                </a:lnTo>
                <a:lnTo>
                  <a:pt x="858" y="221"/>
                </a:lnTo>
                <a:lnTo>
                  <a:pt x="860" y="219"/>
                </a:lnTo>
                <a:lnTo>
                  <a:pt x="860" y="217"/>
                </a:lnTo>
                <a:lnTo>
                  <a:pt x="862" y="217"/>
                </a:lnTo>
                <a:lnTo>
                  <a:pt x="865" y="214"/>
                </a:lnTo>
                <a:lnTo>
                  <a:pt x="865" y="212"/>
                </a:lnTo>
                <a:lnTo>
                  <a:pt x="867" y="207"/>
                </a:lnTo>
                <a:lnTo>
                  <a:pt x="870" y="205"/>
                </a:lnTo>
                <a:lnTo>
                  <a:pt x="870" y="202"/>
                </a:lnTo>
                <a:lnTo>
                  <a:pt x="862" y="202"/>
                </a:lnTo>
                <a:lnTo>
                  <a:pt x="862" y="202"/>
                </a:lnTo>
                <a:close/>
              </a:path>
              <a:path w="1828" h="251">
                <a:moveTo>
                  <a:pt x="846" y="159"/>
                </a:moveTo>
                <a:lnTo>
                  <a:pt x="829" y="195"/>
                </a:lnTo>
                <a:lnTo>
                  <a:pt x="834" y="195"/>
                </a:lnTo>
                <a:lnTo>
                  <a:pt x="836" y="193"/>
                </a:lnTo>
                <a:lnTo>
                  <a:pt x="836" y="190"/>
                </a:lnTo>
                <a:lnTo>
                  <a:pt x="838" y="188"/>
                </a:lnTo>
                <a:lnTo>
                  <a:pt x="838" y="183"/>
                </a:lnTo>
                <a:lnTo>
                  <a:pt x="841" y="181"/>
                </a:lnTo>
                <a:lnTo>
                  <a:pt x="841" y="176"/>
                </a:lnTo>
                <a:lnTo>
                  <a:pt x="843" y="173"/>
                </a:lnTo>
                <a:lnTo>
                  <a:pt x="843" y="169"/>
                </a:lnTo>
                <a:lnTo>
                  <a:pt x="846" y="166"/>
                </a:lnTo>
                <a:lnTo>
                  <a:pt x="846" y="159"/>
                </a:lnTo>
                <a:lnTo>
                  <a:pt x="846" y="159"/>
                </a:lnTo>
                <a:close/>
              </a:path>
              <a:path w="1828" h="251">
                <a:moveTo>
                  <a:pt x="855" y="118"/>
                </a:moveTo>
                <a:lnTo>
                  <a:pt x="853" y="118"/>
                </a:lnTo>
                <a:lnTo>
                  <a:pt x="853" y="123"/>
                </a:lnTo>
                <a:lnTo>
                  <a:pt x="853" y="128"/>
                </a:lnTo>
                <a:lnTo>
                  <a:pt x="855" y="133"/>
                </a:lnTo>
                <a:lnTo>
                  <a:pt x="855" y="149"/>
                </a:lnTo>
                <a:lnTo>
                  <a:pt x="858" y="154"/>
                </a:lnTo>
                <a:lnTo>
                  <a:pt x="858" y="161"/>
                </a:lnTo>
                <a:lnTo>
                  <a:pt x="860" y="166"/>
                </a:lnTo>
                <a:lnTo>
                  <a:pt x="860" y="173"/>
                </a:lnTo>
                <a:lnTo>
                  <a:pt x="862" y="178"/>
                </a:lnTo>
                <a:lnTo>
                  <a:pt x="862" y="185"/>
                </a:lnTo>
                <a:lnTo>
                  <a:pt x="865" y="188"/>
                </a:lnTo>
                <a:lnTo>
                  <a:pt x="865" y="195"/>
                </a:lnTo>
                <a:lnTo>
                  <a:pt x="862" y="197"/>
                </a:lnTo>
                <a:lnTo>
                  <a:pt x="862" y="202"/>
                </a:lnTo>
                <a:lnTo>
                  <a:pt x="870" y="202"/>
                </a:lnTo>
                <a:lnTo>
                  <a:pt x="870" y="205"/>
                </a:lnTo>
                <a:lnTo>
                  <a:pt x="872" y="207"/>
                </a:lnTo>
                <a:lnTo>
                  <a:pt x="872" y="209"/>
                </a:lnTo>
                <a:lnTo>
                  <a:pt x="874" y="212"/>
                </a:lnTo>
                <a:lnTo>
                  <a:pt x="877" y="214"/>
                </a:lnTo>
                <a:lnTo>
                  <a:pt x="877" y="217"/>
                </a:lnTo>
                <a:lnTo>
                  <a:pt x="879" y="219"/>
                </a:lnTo>
                <a:lnTo>
                  <a:pt x="882" y="221"/>
                </a:lnTo>
                <a:lnTo>
                  <a:pt x="882" y="224"/>
                </a:lnTo>
                <a:lnTo>
                  <a:pt x="884" y="226"/>
                </a:lnTo>
                <a:lnTo>
                  <a:pt x="886" y="229"/>
                </a:lnTo>
                <a:lnTo>
                  <a:pt x="886" y="231"/>
                </a:lnTo>
                <a:lnTo>
                  <a:pt x="889" y="233"/>
                </a:lnTo>
                <a:lnTo>
                  <a:pt x="891" y="236"/>
                </a:lnTo>
                <a:lnTo>
                  <a:pt x="894" y="238"/>
                </a:lnTo>
                <a:lnTo>
                  <a:pt x="896" y="241"/>
                </a:lnTo>
                <a:lnTo>
                  <a:pt x="898" y="243"/>
                </a:lnTo>
                <a:lnTo>
                  <a:pt x="898" y="236"/>
                </a:lnTo>
                <a:lnTo>
                  <a:pt x="901" y="233"/>
                </a:lnTo>
                <a:lnTo>
                  <a:pt x="901" y="231"/>
                </a:lnTo>
                <a:lnTo>
                  <a:pt x="903" y="229"/>
                </a:lnTo>
                <a:lnTo>
                  <a:pt x="906" y="229"/>
                </a:lnTo>
                <a:lnTo>
                  <a:pt x="908" y="226"/>
                </a:lnTo>
                <a:lnTo>
                  <a:pt x="908" y="224"/>
                </a:lnTo>
                <a:lnTo>
                  <a:pt x="906" y="221"/>
                </a:lnTo>
                <a:lnTo>
                  <a:pt x="901" y="221"/>
                </a:lnTo>
                <a:lnTo>
                  <a:pt x="898" y="219"/>
                </a:lnTo>
                <a:lnTo>
                  <a:pt x="896" y="219"/>
                </a:lnTo>
                <a:lnTo>
                  <a:pt x="894" y="217"/>
                </a:lnTo>
                <a:lnTo>
                  <a:pt x="891" y="217"/>
                </a:lnTo>
                <a:lnTo>
                  <a:pt x="889" y="214"/>
                </a:lnTo>
                <a:lnTo>
                  <a:pt x="889" y="212"/>
                </a:lnTo>
                <a:lnTo>
                  <a:pt x="886" y="212"/>
                </a:lnTo>
                <a:lnTo>
                  <a:pt x="884" y="209"/>
                </a:lnTo>
                <a:lnTo>
                  <a:pt x="884" y="207"/>
                </a:lnTo>
                <a:lnTo>
                  <a:pt x="882" y="205"/>
                </a:lnTo>
                <a:lnTo>
                  <a:pt x="879" y="205"/>
                </a:lnTo>
                <a:lnTo>
                  <a:pt x="879" y="202"/>
                </a:lnTo>
                <a:lnTo>
                  <a:pt x="877" y="200"/>
                </a:lnTo>
                <a:lnTo>
                  <a:pt x="874" y="197"/>
                </a:lnTo>
                <a:lnTo>
                  <a:pt x="874" y="190"/>
                </a:lnTo>
                <a:lnTo>
                  <a:pt x="877" y="188"/>
                </a:lnTo>
                <a:lnTo>
                  <a:pt x="877" y="183"/>
                </a:lnTo>
                <a:lnTo>
                  <a:pt x="870" y="183"/>
                </a:lnTo>
                <a:lnTo>
                  <a:pt x="870" y="181"/>
                </a:lnTo>
                <a:lnTo>
                  <a:pt x="867" y="178"/>
                </a:lnTo>
                <a:lnTo>
                  <a:pt x="867" y="176"/>
                </a:lnTo>
                <a:lnTo>
                  <a:pt x="865" y="173"/>
                </a:lnTo>
                <a:lnTo>
                  <a:pt x="865" y="166"/>
                </a:lnTo>
                <a:lnTo>
                  <a:pt x="862" y="164"/>
                </a:lnTo>
                <a:lnTo>
                  <a:pt x="862" y="157"/>
                </a:lnTo>
                <a:lnTo>
                  <a:pt x="860" y="152"/>
                </a:lnTo>
                <a:lnTo>
                  <a:pt x="860" y="145"/>
                </a:lnTo>
                <a:lnTo>
                  <a:pt x="858" y="140"/>
                </a:lnTo>
                <a:lnTo>
                  <a:pt x="858" y="128"/>
                </a:lnTo>
                <a:lnTo>
                  <a:pt x="855" y="123"/>
                </a:lnTo>
                <a:lnTo>
                  <a:pt x="855" y="118"/>
                </a:lnTo>
                <a:lnTo>
                  <a:pt x="855" y="118"/>
                </a:lnTo>
                <a:close/>
              </a:path>
              <a:path w="1828" h="251">
                <a:moveTo>
                  <a:pt x="896" y="118"/>
                </a:moveTo>
                <a:lnTo>
                  <a:pt x="884" y="118"/>
                </a:lnTo>
                <a:lnTo>
                  <a:pt x="884" y="121"/>
                </a:lnTo>
                <a:lnTo>
                  <a:pt x="882" y="125"/>
                </a:lnTo>
                <a:lnTo>
                  <a:pt x="882" y="135"/>
                </a:lnTo>
                <a:lnTo>
                  <a:pt x="879" y="140"/>
                </a:lnTo>
                <a:lnTo>
                  <a:pt x="879" y="147"/>
                </a:lnTo>
                <a:lnTo>
                  <a:pt x="877" y="152"/>
                </a:lnTo>
                <a:lnTo>
                  <a:pt x="877" y="159"/>
                </a:lnTo>
                <a:lnTo>
                  <a:pt x="874" y="164"/>
                </a:lnTo>
                <a:lnTo>
                  <a:pt x="874" y="171"/>
                </a:lnTo>
                <a:lnTo>
                  <a:pt x="872" y="173"/>
                </a:lnTo>
                <a:lnTo>
                  <a:pt x="872" y="178"/>
                </a:lnTo>
                <a:lnTo>
                  <a:pt x="870" y="181"/>
                </a:lnTo>
                <a:lnTo>
                  <a:pt x="870" y="183"/>
                </a:lnTo>
                <a:lnTo>
                  <a:pt x="877" y="183"/>
                </a:lnTo>
                <a:lnTo>
                  <a:pt x="879" y="181"/>
                </a:lnTo>
                <a:lnTo>
                  <a:pt x="879" y="173"/>
                </a:lnTo>
                <a:lnTo>
                  <a:pt x="882" y="169"/>
                </a:lnTo>
                <a:lnTo>
                  <a:pt x="882" y="166"/>
                </a:lnTo>
                <a:lnTo>
                  <a:pt x="884" y="161"/>
                </a:lnTo>
                <a:lnTo>
                  <a:pt x="884" y="159"/>
                </a:lnTo>
                <a:lnTo>
                  <a:pt x="884" y="154"/>
                </a:lnTo>
                <a:lnTo>
                  <a:pt x="886" y="149"/>
                </a:lnTo>
                <a:lnTo>
                  <a:pt x="886" y="142"/>
                </a:lnTo>
                <a:lnTo>
                  <a:pt x="889" y="137"/>
                </a:lnTo>
                <a:lnTo>
                  <a:pt x="889" y="128"/>
                </a:lnTo>
                <a:lnTo>
                  <a:pt x="891" y="123"/>
                </a:lnTo>
                <a:lnTo>
                  <a:pt x="896" y="118"/>
                </a:lnTo>
                <a:lnTo>
                  <a:pt x="896" y="118"/>
                </a:lnTo>
                <a:close/>
              </a:path>
              <a:path w="1828" h="251">
                <a:moveTo>
                  <a:pt x="886" y="101"/>
                </a:moveTo>
                <a:lnTo>
                  <a:pt x="884" y="111"/>
                </a:lnTo>
                <a:lnTo>
                  <a:pt x="843" y="111"/>
                </a:lnTo>
                <a:lnTo>
                  <a:pt x="846" y="121"/>
                </a:lnTo>
                <a:lnTo>
                  <a:pt x="850" y="118"/>
                </a:lnTo>
                <a:lnTo>
                  <a:pt x="896" y="118"/>
                </a:lnTo>
                <a:lnTo>
                  <a:pt x="886" y="101"/>
                </a:lnTo>
                <a:lnTo>
                  <a:pt x="886" y="101"/>
                </a:lnTo>
                <a:close/>
              </a:path>
              <a:path w="1828" h="251">
                <a:moveTo>
                  <a:pt x="831" y="94"/>
                </a:moveTo>
                <a:lnTo>
                  <a:pt x="822" y="97"/>
                </a:lnTo>
                <a:lnTo>
                  <a:pt x="822" y="205"/>
                </a:lnTo>
                <a:lnTo>
                  <a:pt x="819" y="209"/>
                </a:lnTo>
                <a:lnTo>
                  <a:pt x="826" y="224"/>
                </a:lnTo>
                <a:lnTo>
                  <a:pt x="826" y="221"/>
                </a:lnTo>
                <a:lnTo>
                  <a:pt x="829" y="217"/>
                </a:lnTo>
                <a:lnTo>
                  <a:pt x="829" y="209"/>
                </a:lnTo>
                <a:lnTo>
                  <a:pt x="831" y="207"/>
                </a:lnTo>
                <a:lnTo>
                  <a:pt x="831" y="202"/>
                </a:lnTo>
                <a:lnTo>
                  <a:pt x="834" y="200"/>
                </a:lnTo>
                <a:lnTo>
                  <a:pt x="834" y="195"/>
                </a:lnTo>
                <a:lnTo>
                  <a:pt x="829" y="195"/>
                </a:lnTo>
                <a:lnTo>
                  <a:pt x="829" y="101"/>
                </a:lnTo>
                <a:lnTo>
                  <a:pt x="831" y="94"/>
                </a:lnTo>
                <a:lnTo>
                  <a:pt x="831" y="94"/>
                </a:lnTo>
                <a:close/>
              </a:path>
              <a:path w="1828" h="251">
                <a:moveTo>
                  <a:pt x="824" y="80"/>
                </a:moveTo>
                <a:lnTo>
                  <a:pt x="822" y="92"/>
                </a:lnTo>
                <a:lnTo>
                  <a:pt x="802" y="92"/>
                </a:lnTo>
                <a:lnTo>
                  <a:pt x="807" y="101"/>
                </a:lnTo>
                <a:lnTo>
                  <a:pt x="807" y="99"/>
                </a:lnTo>
                <a:lnTo>
                  <a:pt x="810" y="99"/>
                </a:lnTo>
                <a:lnTo>
                  <a:pt x="812" y="99"/>
                </a:lnTo>
                <a:lnTo>
                  <a:pt x="814" y="97"/>
                </a:lnTo>
                <a:lnTo>
                  <a:pt x="822" y="97"/>
                </a:lnTo>
                <a:lnTo>
                  <a:pt x="831" y="94"/>
                </a:lnTo>
                <a:lnTo>
                  <a:pt x="824" y="80"/>
                </a:lnTo>
                <a:lnTo>
                  <a:pt x="824" y="80"/>
                </a:lnTo>
                <a:close/>
              </a:path>
              <a:path w="1828" h="251">
                <a:moveTo>
                  <a:pt x="901" y="77"/>
                </a:moveTo>
                <a:lnTo>
                  <a:pt x="896" y="77"/>
                </a:lnTo>
                <a:lnTo>
                  <a:pt x="896" y="80"/>
                </a:lnTo>
                <a:lnTo>
                  <a:pt x="889" y="80"/>
                </a:lnTo>
                <a:lnTo>
                  <a:pt x="877" y="82"/>
                </a:lnTo>
                <a:lnTo>
                  <a:pt x="879" y="85"/>
                </a:lnTo>
                <a:lnTo>
                  <a:pt x="879" y="89"/>
                </a:lnTo>
                <a:lnTo>
                  <a:pt x="882" y="92"/>
                </a:lnTo>
                <a:lnTo>
                  <a:pt x="884" y="92"/>
                </a:lnTo>
                <a:lnTo>
                  <a:pt x="886" y="94"/>
                </a:lnTo>
                <a:lnTo>
                  <a:pt x="894" y="94"/>
                </a:lnTo>
                <a:lnTo>
                  <a:pt x="896" y="92"/>
                </a:lnTo>
                <a:lnTo>
                  <a:pt x="906" y="92"/>
                </a:lnTo>
                <a:lnTo>
                  <a:pt x="906" y="89"/>
                </a:lnTo>
                <a:lnTo>
                  <a:pt x="906" y="85"/>
                </a:lnTo>
                <a:lnTo>
                  <a:pt x="906" y="80"/>
                </a:lnTo>
                <a:lnTo>
                  <a:pt x="903" y="80"/>
                </a:lnTo>
                <a:lnTo>
                  <a:pt x="903" y="77"/>
                </a:lnTo>
                <a:lnTo>
                  <a:pt x="901" y="77"/>
                </a:lnTo>
                <a:lnTo>
                  <a:pt x="901" y="77"/>
                </a:lnTo>
                <a:close/>
              </a:path>
              <a:path w="1828" h="251">
                <a:moveTo>
                  <a:pt x="850" y="20"/>
                </a:moveTo>
                <a:lnTo>
                  <a:pt x="850" y="68"/>
                </a:lnTo>
                <a:lnTo>
                  <a:pt x="848" y="73"/>
                </a:lnTo>
                <a:lnTo>
                  <a:pt x="848" y="82"/>
                </a:lnTo>
                <a:lnTo>
                  <a:pt x="846" y="85"/>
                </a:lnTo>
                <a:lnTo>
                  <a:pt x="846" y="87"/>
                </a:lnTo>
                <a:lnTo>
                  <a:pt x="843" y="92"/>
                </a:lnTo>
                <a:lnTo>
                  <a:pt x="843" y="94"/>
                </a:lnTo>
                <a:lnTo>
                  <a:pt x="841" y="97"/>
                </a:lnTo>
                <a:lnTo>
                  <a:pt x="841" y="101"/>
                </a:lnTo>
                <a:lnTo>
                  <a:pt x="838" y="104"/>
                </a:lnTo>
                <a:lnTo>
                  <a:pt x="836" y="109"/>
                </a:lnTo>
                <a:lnTo>
                  <a:pt x="836" y="111"/>
                </a:lnTo>
                <a:lnTo>
                  <a:pt x="834" y="116"/>
                </a:lnTo>
                <a:lnTo>
                  <a:pt x="831" y="118"/>
                </a:lnTo>
                <a:lnTo>
                  <a:pt x="831" y="121"/>
                </a:lnTo>
                <a:lnTo>
                  <a:pt x="834" y="121"/>
                </a:lnTo>
                <a:lnTo>
                  <a:pt x="836" y="116"/>
                </a:lnTo>
                <a:lnTo>
                  <a:pt x="838" y="113"/>
                </a:lnTo>
                <a:lnTo>
                  <a:pt x="841" y="111"/>
                </a:lnTo>
                <a:lnTo>
                  <a:pt x="841" y="109"/>
                </a:lnTo>
                <a:lnTo>
                  <a:pt x="843" y="106"/>
                </a:lnTo>
                <a:lnTo>
                  <a:pt x="846" y="104"/>
                </a:lnTo>
                <a:lnTo>
                  <a:pt x="846" y="101"/>
                </a:lnTo>
                <a:lnTo>
                  <a:pt x="848" y="99"/>
                </a:lnTo>
                <a:lnTo>
                  <a:pt x="848" y="94"/>
                </a:lnTo>
                <a:lnTo>
                  <a:pt x="850" y="92"/>
                </a:lnTo>
                <a:lnTo>
                  <a:pt x="850" y="89"/>
                </a:lnTo>
                <a:lnTo>
                  <a:pt x="853" y="87"/>
                </a:lnTo>
                <a:lnTo>
                  <a:pt x="853" y="80"/>
                </a:lnTo>
                <a:lnTo>
                  <a:pt x="855" y="75"/>
                </a:lnTo>
                <a:lnTo>
                  <a:pt x="855" y="61"/>
                </a:lnTo>
                <a:lnTo>
                  <a:pt x="858" y="56"/>
                </a:lnTo>
                <a:lnTo>
                  <a:pt x="858" y="22"/>
                </a:lnTo>
                <a:lnTo>
                  <a:pt x="877" y="22"/>
                </a:lnTo>
                <a:lnTo>
                  <a:pt x="850" y="20"/>
                </a:lnTo>
                <a:lnTo>
                  <a:pt x="850" y="20"/>
                </a:lnTo>
                <a:close/>
              </a:path>
              <a:path w="1828" h="251">
                <a:moveTo>
                  <a:pt x="850" y="8"/>
                </a:moveTo>
                <a:lnTo>
                  <a:pt x="850" y="20"/>
                </a:lnTo>
                <a:lnTo>
                  <a:pt x="877" y="22"/>
                </a:lnTo>
                <a:lnTo>
                  <a:pt x="877" y="82"/>
                </a:lnTo>
                <a:lnTo>
                  <a:pt x="889" y="80"/>
                </a:lnTo>
                <a:lnTo>
                  <a:pt x="886" y="80"/>
                </a:lnTo>
                <a:lnTo>
                  <a:pt x="886" y="77"/>
                </a:lnTo>
                <a:lnTo>
                  <a:pt x="884" y="75"/>
                </a:lnTo>
                <a:lnTo>
                  <a:pt x="884" y="27"/>
                </a:lnTo>
                <a:lnTo>
                  <a:pt x="889" y="20"/>
                </a:lnTo>
                <a:lnTo>
                  <a:pt x="858" y="17"/>
                </a:lnTo>
                <a:lnTo>
                  <a:pt x="850" y="8"/>
                </a:lnTo>
                <a:lnTo>
                  <a:pt x="850" y="8"/>
                </a:lnTo>
                <a:close/>
              </a:path>
              <a:path w="1828" h="251">
                <a:moveTo>
                  <a:pt x="961" y="171"/>
                </a:moveTo>
                <a:lnTo>
                  <a:pt x="942" y="207"/>
                </a:lnTo>
                <a:lnTo>
                  <a:pt x="951" y="207"/>
                </a:lnTo>
                <a:lnTo>
                  <a:pt x="951" y="202"/>
                </a:lnTo>
                <a:lnTo>
                  <a:pt x="954" y="197"/>
                </a:lnTo>
                <a:lnTo>
                  <a:pt x="954" y="193"/>
                </a:lnTo>
                <a:lnTo>
                  <a:pt x="956" y="188"/>
                </a:lnTo>
                <a:lnTo>
                  <a:pt x="958" y="183"/>
                </a:lnTo>
                <a:lnTo>
                  <a:pt x="958" y="178"/>
                </a:lnTo>
                <a:lnTo>
                  <a:pt x="961" y="173"/>
                </a:lnTo>
                <a:lnTo>
                  <a:pt x="961" y="171"/>
                </a:lnTo>
                <a:lnTo>
                  <a:pt x="961" y="171"/>
                </a:lnTo>
                <a:close/>
              </a:path>
              <a:path w="1828" h="251">
                <a:moveTo>
                  <a:pt x="990" y="104"/>
                </a:moveTo>
                <a:lnTo>
                  <a:pt x="982" y="104"/>
                </a:lnTo>
                <a:lnTo>
                  <a:pt x="982" y="197"/>
                </a:lnTo>
                <a:lnTo>
                  <a:pt x="982" y="248"/>
                </a:lnTo>
                <a:lnTo>
                  <a:pt x="990" y="241"/>
                </a:lnTo>
                <a:lnTo>
                  <a:pt x="990" y="104"/>
                </a:lnTo>
                <a:lnTo>
                  <a:pt x="990" y="104"/>
                </a:lnTo>
                <a:close/>
              </a:path>
              <a:path w="1828" h="251">
                <a:moveTo>
                  <a:pt x="946" y="101"/>
                </a:moveTo>
                <a:lnTo>
                  <a:pt x="937" y="104"/>
                </a:lnTo>
                <a:lnTo>
                  <a:pt x="937" y="217"/>
                </a:lnTo>
                <a:lnTo>
                  <a:pt x="934" y="219"/>
                </a:lnTo>
                <a:lnTo>
                  <a:pt x="942" y="236"/>
                </a:lnTo>
                <a:lnTo>
                  <a:pt x="942" y="233"/>
                </a:lnTo>
                <a:lnTo>
                  <a:pt x="944" y="231"/>
                </a:lnTo>
                <a:lnTo>
                  <a:pt x="944" y="226"/>
                </a:lnTo>
                <a:lnTo>
                  <a:pt x="946" y="224"/>
                </a:lnTo>
                <a:lnTo>
                  <a:pt x="946" y="217"/>
                </a:lnTo>
                <a:lnTo>
                  <a:pt x="949" y="214"/>
                </a:lnTo>
                <a:lnTo>
                  <a:pt x="949" y="209"/>
                </a:lnTo>
                <a:lnTo>
                  <a:pt x="951" y="207"/>
                </a:lnTo>
                <a:lnTo>
                  <a:pt x="942" y="207"/>
                </a:lnTo>
                <a:lnTo>
                  <a:pt x="942" y="109"/>
                </a:lnTo>
                <a:lnTo>
                  <a:pt x="946" y="101"/>
                </a:lnTo>
                <a:lnTo>
                  <a:pt x="946" y="101"/>
                </a:lnTo>
                <a:close/>
              </a:path>
              <a:path w="1828" h="251">
                <a:moveTo>
                  <a:pt x="942" y="85"/>
                </a:moveTo>
                <a:lnTo>
                  <a:pt x="937" y="97"/>
                </a:lnTo>
                <a:lnTo>
                  <a:pt x="918" y="97"/>
                </a:lnTo>
                <a:lnTo>
                  <a:pt x="922" y="106"/>
                </a:lnTo>
                <a:lnTo>
                  <a:pt x="925" y="106"/>
                </a:lnTo>
                <a:lnTo>
                  <a:pt x="925" y="104"/>
                </a:lnTo>
                <a:lnTo>
                  <a:pt x="937" y="104"/>
                </a:lnTo>
                <a:lnTo>
                  <a:pt x="946" y="101"/>
                </a:lnTo>
                <a:lnTo>
                  <a:pt x="942" y="85"/>
                </a:lnTo>
                <a:lnTo>
                  <a:pt x="942" y="85"/>
                </a:lnTo>
                <a:close/>
              </a:path>
              <a:path w="1828" h="251">
                <a:moveTo>
                  <a:pt x="1016" y="85"/>
                </a:moveTo>
                <a:lnTo>
                  <a:pt x="1009" y="99"/>
                </a:lnTo>
                <a:lnTo>
                  <a:pt x="951" y="99"/>
                </a:lnTo>
                <a:lnTo>
                  <a:pt x="956" y="109"/>
                </a:lnTo>
                <a:lnTo>
                  <a:pt x="956" y="106"/>
                </a:lnTo>
                <a:lnTo>
                  <a:pt x="958" y="106"/>
                </a:lnTo>
                <a:lnTo>
                  <a:pt x="963" y="106"/>
                </a:lnTo>
                <a:lnTo>
                  <a:pt x="963" y="104"/>
                </a:lnTo>
                <a:lnTo>
                  <a:pt x="1023" y="104"/>
                </a:lnTo>
                <a:lnTo>
                  <a:pt x="1016" y="85"/>
                </a:lnTo>
                <a:lnTo>
                  <a:pt x="1016" y="85"/>
                </a:lnTo>
                <a:close/>
              </a:path>
              <a:path w="1828" h="251">
                <a:moveTo>
                  <a:pt x="982" y="5"/>
                </a:moveTo>
                <a:lnTo>
                  <a:pt x="982" y="99"/>
                </a:lnTo>
                <a:lnTo>
                  <a:pt x="990" y="99"/>
                </a:lnTo>
                <a:lnTo>
                  <a:pt x="990" y="27"/>
                </a:lnTo>
                <a:lnTo>
                  <a:pt x="992" y="17"/>
                </a:lnTo>
                <a:lnTo>
                  <a:pt x="982" y="5"/>
                </a:lnTo>
                <a:lnTo>
                  <a:pt x="982" y="5"/>
                </a:lnTo>
                <a:close/>
              </a:path>
              <a:path w="1828" h="251">
                <a:moveTo>
                  <a:pt x="1047" y="188"/>
                </a:moveTo>
                <a:lnTo>
                  <a:pt x="1047" y="217"/>
                </a:lnTo>
                <a:lnTo>
                  <a:pt x="1054" y="209"/>
                </a:lnTo>
                <a:lnTo>
                  <a:pt x="1054" y="190"/>
                </a:lnTo>
                <a:lnTo>
                  <a:pt x="1066" y="190"/>
                </a:lnTo>
                <a:lnTo>
                  <a:pt x="1047" y="188"/>
                </a:lnTo>
                <a:lnTo>
                  <a:pt x="1047" y="188"/>
                </a:lnTo>
                <a:close/>
              </a:path>
              <a:path w="1828" h="251">
                <a:moveTo>
                  <a:pt x="1098" y="118"/>
                </a:moveTo>
                <a:lnTo>
                  <a:pt x="1093" y="118"/>
                </a:lnTo>
                <a:lnTo>
                  <a:pt x="1093" y="121"/>
                </a:lnTo>
                <a:lnTo>
                  <a:pt x="1093" y="145"/>
                </a:lnTo>
                <a:lnTo>
                  <a:pt x="1090" y="149"/>
                </a:lnTo>
                <a:lnTo>
                  <a:pt x="1090" y="171"/>
                </a:lnTo>
                <a:lnTo>
                  <a:pt x="1088" y="173"/>
                </a:lnTo>
                <a:lnTo>
                  <a:pt x="1088" y="181"/>
                </a:lnTo>
                <a:lnTo>
                  <a:pt x="1086" y="185"/>
                </a:lnTo>
                <a:lnTo>
                  <a:pt x="1086" y="193"/>
                </a:lnTo>
                <a:lnTo>
                  <a:pt x="1083" y="197"/>
                </a:lnTo>
                <a:lnTo>
                  <a:pt x="1083" y="202"/>
                </a:lnTo>
                <a:lnTo>
                  <a:pt x="1081" y="207"/>
                </a:lnTo>
                <a:lnTo>
                  <a:pt x="1081" y="209"/>
                </a:lnTo>
                <a:lnTo>
                  <a:pt x="1078" y="212"/>
                </a:lnTo>
                <a:lnTo>
                  <a:pt x="1078" y="217"/>
                </a:lnTo>
                <a:lnTo>
                  <a:pt x="1076" y="219"/>
                </a:lnTo>
                <a:lnTo>
                  <a:pt x="1076" y="221"/>
                </a:lnTo>
                <a:lnTo>
                  <a:pt x="1074" y="226"/>
                </a:lnTo>
                <a:lnTo>
                  <a:pt x="1074" y="229"/>
                </a:lnTo>
                <a:lnTo>
                  <a:pt x="1071" y="231"/>
                </a:lnTo>
                <a:lnTo>
                  <a:pt x="1069" y="236"/>
                </a:lnTo>
                <a:lnTo>
                  <a:pt x="1069" y="238"/>
                </a:lnTo>
                <a:lnTo>
                  <a:pt x="1066" y="241"/>
                </a:lnTo>
                <a:lnTo>
                  <a:pt x="1064" y="243"/>
                </a:lnTo>
                <a:lnTo>
                  <a:pt x="1064" y="248"/>
                </a:lnTo>
                <a:lnTo>
                  <a:pt x="1066" y="245"/>
                </a:lnTo>
                <a:lnTo>
                  <a:pt x="1069" y="243"/>
                </a:lnTo>
                <a:lnTo>
                  <a:pt x="1071" y="241"/>
                </a:lnTo>
                <a:lnTo>
                  <a:pt x="1071" y="238"/>
                </a:lnTo>
                <a:lnTo>
                  <a:pt x="1074" y="236"/>
                </a:lnTo>
                <a:lnTo>
                  <a:pt x="1076" y="233"/>
                </a:lnTo>
                <a:lnTo>
                  <a:pt x="1076" y="231"/>
                </a:lnTo>
                <a:lnTo>
                  <a:pt x="1078" y="226"/>
                </a:lnTo>
                <a:lnTo>
                  <a:pt x="1081" y="224"/>
                </a:lnTo>
                <a:lnTo>
                  <a:pt x="1081" y="221"/>
                </a:lnTo>
                <a:lnTo>
                  <a:pt x="1083" y="219"/>
                </a:lnTo>
                <a:lnTo>
                  <a:pt x="1083" y="217"/>
                </a:lnTo>
                <a:lnTo>
                  <a:pt x="1086" y="212"/>
                </a:lnTo>
                <a:lnTo>
                  <a:pt x="1086" y="209"/>
                </a:lnTo>
                <a:lnTo>
                  <a:pt x="1088" y="207"/>
                </a:lnTo>
                <a:lnTo>
                  <a:pt x="1088" y="202"/>
                </a:lnTo>
                <a:lnTo>
                  <a:pt x="1090" y="200"/>
                </a:lnTo>
                <a:lnTo>
                  <a:pt x="1090" y="193"/>
                </a:lnTo>
                <a:lnTo>
                  <a:pt x="1093" y="190"/>
                </a:lnTo>
                <a:lnTo>
                  <a:pt x="1093" y="183"/>
                </a:lnTo>
                <a:lnTo>
                  <a:pt x="1095" y="178"/>
                </a:lnTo>
                <a:lnTo>
                  <a:pt x="1095" y="164"/>
                </a:lnTo>
                <a:lnTo>
                  <a:pt x="1098" y="159"/>
                </a:lnTo>
                <a:lnTo>
                  <a:pt x="1098" y="118"/>
                </a:lnTo>
                <a:lnTo>
                  <a:pt x="1098" y="118"/>
                </a:lnTo>
                <a:close/>
              </a:path>
              <a:path w="1828" h="251">
                <a:moveTo>
                  <a:pt x="1122" y="118"/>
                </a:moveTo>
                <a:lnTo>
                  <a:pt x="1114" y="118"/>
                </a:lnTo>
                <a:lnTo>
                  <a:pt x="1114" y="121"/>
                </a:lnTo>
                <a:lnTo>
                  <a:pt x="1114" y="224"/>
                </a:lnTo>
                <a:lnTo>
                  <a:pt x="1114" y="226"/>
                </a:lnTo>
                <a:lnTo>
                  <a:pt x="1114" y="245"/>
                </a:lnTo>
                <a:lnTo>
                  <a:pt x="1122" y="236"/>
                </a:lnTo>
                <a:lnTo>
                  <a:pt x="1122" y="118"/>
                </a:lnTo>
                <a:lnTo>
                  <a:pt x="1122" y="118"/>
                </a:lnTo>
                <a:close/>
              </a:path>
              <a:path w="1828" h="251">
                <a:moveTo>
                  <a:pt x="1042" y="113"/>
                </a:moveTo>
                <a:lnTo>
                  <a:pt x="1042" y="121"/>
                </a:lnTo>
                <a:lnTo>
                  <a:pt x="1040" y="125"/>
                </a:lnTo>
                <a:lnTo>
                  <a:pt x="1040" y="133"/>
                </a:lnTo>
                <a:lnTo>
                  <a:pt x="1038" y="137"/>
                </a:lnTo>
                <a:lnTo>
                  <a:pt x="1038" y="140"/>
                </a:lnTo>
                <a:lnTo>
                  <a:pt x="1035" y="145"/>
                </a:lnTo>
                <a:lnTo>
                  <a:pt x="1035" y="152"/>
                </a:lnTo>
                <a:lnTo>
                  <a:pt x="1033" y="154"/>
                </a:lnTo>
                <a:lnTo>
                  <a:pt x="1035" y="159"/>
                </a:lnTo>
                <a:lnTo>
                  <a:pt x="1035" y="154"/>
                </a:lnTo>
                <a:lnTo>
                  <a:pt x="1038" y="152"/>
                </a:lnTo>
                <a:lnTo>
                  <a:pt x="1038" y="147"/>
                </a:lnTo>
                <a:lnTo>
                  <a:pt x="1040" y="145"/>
                </a:lnTo>
                <a:lnTo>
                  <a:pt x="1040" y="140"/>
                </a:lnTo>
                <a:lnTo>
                  <a:pt x="1042" y="137"/>
                </a:lnTo>
                <a:lnTo>
                  <a:pt x="1042" y="133"/>
                </a:lnTo>
                <a:lnTo>
                  <a:pt x="1045" y="130"/>
                </a:lnTo>
                <a:lnTo>
                  <a:pt x="1045" y="125"/>
                </a:lnTo>
                <a:lnTo>
                  <a:pt x="1047" y="123"/>
                </a:lnTo>
                <a:lnTo>
                  <a:pt x="1047" y="113"/>
                </a:lnTo>
                <a:lnTo>
                  <a:pt x="1042" y="113"/>
                </a:lnTo>
                <a:lnTo>
                  <a:pt x="1042" y="113"/>
                </a:lnTo>
                <a:close/>
              </a:path>
              <a:path w="1828" h="251">
                <a:moveTo>
                  <a:pt x="1045" y="101"/>
                </a:moveTo>
                <a:lnTo>
                  <a:pt x="1045" y="109"/>
                </a:lnTo>
                <a:lnTo>
                  <a:pt x="1042" y="113"/>
                </a:lnTo>
                <a:lnTo>
                  <a:pt x="1047" y="113"/>
                </a:lnTo>
                <a:lnTo>
                  <a:pt x="1047" y="116"/>
                </a:lnTo>
                <a:lnTo>
                  <a:pt x="1047" y="185"/>
                </a:lnTo>
                <a:lnTo>
                  <a:pt x="1054" y="183"/>
                </a:lnTo>
                <a:lnTo>
                  <a:pt x="1054" y="101"/>
                </a:lnTo>
                <a:lnTo>
                  <a:pt x="1066" y="101"/>
                </a:lnTo>
                <a:lnTo>
                  <a:pt x="1045" y="101"/>
                </a:lnTo>
                <a:lnTo>
                  <a:pt x="1045" y="101"/>
                </a:lnTo>
                <a:close/>
              </a:path>
              <a:path w="1828" h="251">
                <a:moveTo>
                  <a:pt x="1134" y="99"/>
                </a:moveTo>
                <a:lnTo>
                  <a:pt x="1126" y="111"/>
                </a:lnTo>
                <a:lnTo>
                  <a:pt x="1076" y="111"/>
                </a:lnTo>
                <a:lnTo>
                  <a:pt x="1081" y="121"/>
                </a:lnTo>
                <a:lnTo>
                  <a:pt x="1083" y="121"/>
                </a:lnTo>
                <a:lnTo>
                  <a:pt x="1086" y="118"/>
                </a:lnTo>
                <a:lnTo>
                  <a:pt x="1141" y="118"/>
                </a:lnTo>
                <a:lnTo>
                  <a:pt x="1134" y="99"/>
                </a:lnTo>
                <a:lnTo>
                  <a:pt x="1134" y="99"/>
                </a:lnTo>
                <a:close/>
              </a:path>
              <a:path w="1828" h="251">
                <a:moveTo>
                  <a:pt x="1071" y="85"/>
                </a:moveTo>
                <a:lnTo>
                  <a:pt x="1066" y="97"/>
                </a:lnTo>
                <a:lnTo>
                  <a:pt x="1045" y="97"/>
                </a:lnTo>
                <a:lnTo>
                  <a:pt x="1045" y="101"/>
                </a:lnTo>
                <a:lnTo>
                  <a:pt x="1066" y="101"/>
                </a:lnTo>
                <a:lnTo>
                  <a:pt x="1066" y="183"/>
                </a:lnTo>
                <a:lnTo>
                  <a:pt x="1054" y="183"/>
                </a:lnTo>
                <a:lnTo>
                  <a:pt x="1047" y="185"/>
                </a:lnTo>
                <a:lnTo>
                  <a:pt x="1047" y="188"/>
                </a:lnTo>
                <a:lnTo>
                  <a:pt x="1066" y="190"/>
                </a:lnTo>
                <a:lnTo>
                  <a:pt x="1066" y="207"/>
                </a:lnTo>
                <a:lnTo>
                  <a:pt x="1074" y="200"/>
                </a:lnTo>
                <a:lnTo>
                  <a:pt x="1074" y="159"/>
                </a:lnTo>
                <a:lnTo>
                  <a:pt x="1074" y="154"/>
                </a:lnTo>
                <a:lnTo>
                  <a:pt x="1074" y="104"/>
                </a:lnTo>
                <a:lnTo>
                  <a:pt x="1076" y="99"/>
                </a:lnTo>
                <a:lnTo>
                  <a:pt x="1071" y="85"/>
                </a:lnTo>
                <a:lnTo>
                  <a:pt x="1071" y="85"/>
                </a:lnTo>
                <a:close/>
              </a:path>
              <a:path w="1828" h="251">
                <a:moveTo>
                  <a:pt x="1059" y="39"/>
                </a:moveTo>
                <a:lnTo>
                  <a:pt x="1052" y="39"/>
                </a:lnTo>
                <a:lnTo>
                  <a:pt x="1052" y="41"/>
                </a:lnTo>
                <a:lnTo>
                  <a:pt x="1052" y="49"/>
                </a:lnTo>
                <a:lnTo>
                  <a:pt x="1050" y="53"/>
                </a:lnTo>
                <a:lnTo>
                  <a:pt x="1050" y="75"/>
                </a:lnTo>
                <a:lnTo>
                  <a:pt x="1047" y="80"/>
                </a:lnTo>
                <a:lnTo>
                  <a:pt x="1047" y="92"/>
                </a:lnTo>
                <a:lnTo>
                  <a:pt x="1045" y="97"/>
                </a:lnTo>
                <a:lnTo>
                  <a:pt x="1054" y="97"/>
                </a:lnTo>
                <a:lnTo>
                  <a:pt x="1052" y="92"/>
                </a:lnTo>
                <a:lnTo>
                  <a:pt x="1052" y="85"/>
                </a:lnTo>
                <a:lnTo>
                  <a:pt x="1054" y="80"/>
                </a:lnTo>
                <a:lnTo>
                  <a:pt x="1054" y="68"/>
                </a:lnTo>
                <a:lnTo>
                  <a:pt x="1057" y="63"/>
                </a:lnTo>
                <a:lnTo>
                  <a:pt x="1057" y="61"/>
                </a:lnTo>
                <a:lnTo>
                  <a:pt x="1057" y="56"/>
                </a:lnTo>
                <a:lnTo>
                  <a:pt x="1057" y="46"/>
                </a:lnTo>
                <a:lnTo>
                  <a:pt x="1059" y="41"/>
                </a:lnTo>
                <a:lnTo>
                  <a:pt x="1059" y="39"/>
                </a:lnTo>
                <a:lnTo>
                  <a:pt x="1059" y="39"/>
                </a:lnTo>
                <a:close/>
              </a:path>
              <a:path w="1828" h="251">
                <a:moveTo>
                  <a:pt x="1098" y="111"/>
                </a:moveTo>
                <a:lnTo>
                  <a:pt x="1098" y="27"/>
                </a:lnTo>
                <a:lnTo>
                  <a:pt x="1093" y="27"/>
                </a:lnTo>
                <a:lnTo>
                  <a:pt x="1093" y="111"/>
                </a:lnTo>
                <a:lnTo>
                  <a:pt x="1098" y="111"/>
                </a:lnTo>
                <a:close/>
              </a:path>
              <a:path w="1828" h="251">
                <a:moveTo>
                  <a:pt x="1122" y="27"/>
                </a:moveTo>
                <a:lnTo>
                  <a:pt x="1114" y="27"/>
                </a:lnTo>
                <a:lnTo>
                  <a:pt x="1114" y="111"/>
                </a:lnTo>
                <a:lnTo>
                  <a:pt x="1093" y="111"/>
                </a:lnTo>
                <a:lnTo>
                  <a:pt x="1122" y="111"/>
                </a:lnTo>
                <a:lnTo>
                  <a:pt x="1122" y="27"/>
                </a:lnTo>
                <a:lnTo>
                  <a:pt x="1122" y="27"/>
                </a:lnTo>
                <a:close/>
              </a:path>
              <a:path w="1828" h="251">
                <a:moveTo>
                  <a:pt x="1244" y="236"/>
                </a:moveTo>
                <a:lnTo>
                  <a:pt x="1242" y="236"/>
                </a:lnTo>
                <a:lnTo>
                  <a:pt x="1244" y="236"/>
                </a:lnTo>
                <a:lnTo>
                  <a:pt x="1244" y="236"/>
                </a:lnTo>
                <a:close/>
              </a:path>
              <a:path w="1828" h="251">
                <a:moveTo>
                  <a:pt x="1249" y="176"/>
                </a:moveTo>
                <a:lnTo>
                  <a:pt x="1246" y="176"/>
                </a:lnTo>
                <a:lnTo>
                  <a:pt x="1246" y="181"/>
                </a:lnTo>
                <a:lnTo>
                  <a:pt x="1246" y="214"/>
                </a:lnTo>
                <a:lnTo>
                  <a:pt x="1244" y="219"/>
                </a:lnTo>
                <a:lnTo>
                  <a:pt x="1244" y="221"/>
                </a:lnTo>
                <a:lnTo>
                  <a:pt x="1242" y="224"/>
                </a:lnTo>
                <a:lnTo>
                  <a:pt x="1227" y="224"/>
                </a:lnTo>
                <a:lnTo>
                  <a:pt x="1254" y="226"/>
                </a:lnTo>
                <a:lnTo>
                  <a:pt x="1254" y="221"/>
                </a:lnTo>
                <a:lnTo>
                  <a:pt x="1256" y="219"/>
                </a:lnTo>
                <a:lnTo>
                  <a:pt x="1254" y="217"/>
                </a:lnTo>
                <a:lnTo>
                  <a:pt x="1251" y="214"/>
                </a:lnTo>
                <a:lnTo>
                  <a:pt x="1251" y="207"/>
                </a:lnTo>
                <a:lnTo>
                  <a:pt x="1249" y="202"/>
                </a:lnTo>
                <a:lnTo>
                  <a:pt x="1249" y="197"/>
                </a:lnTo>
                <a:lnTo>
                  <a:pt x="1249" y="195"/>
                </a:lnTo>
                <a:lnTo>
                  <a:pt x="1249" y="176"/>
                </a:lnTo>
                <a:lnTo>
                  <a:pt x="1249" y="176"/>
                </a:lnTo>
                <a:close/>
              </a:path>
              <a:path w="1828" h="251">
                <a:moveTo>
                  <a:pt x="1189" y="123"/>
                </a:moveTo>
                <a:lnTo>
                  <a:pt x="1189" y="145"/>
                </a:lnTo>
                <a:lnTo>
                  <a:pt x="1186" y="149"/>
                </a:lnTo>
                <a:lnTo>
                  <a:pt x="1186" y="161"/>
                </a:lnTo>
                <a:lnTo>
                  <a:pt x="1184" y="166"/>
                </a:lnTo>
                <a:lnTo>
                  <a:pt x="1184" y="178"/>
                </a:lnTo>
                <a:lnTo>
                  <a:pt x="1182" y="181"/>
                </a:lnTo>
                <a:lnTo>
                  <a:pt x="1182" y="188"/>
                </a:lnTo>
                <a:lnTo>
                  <a:pt x="1179" y="193"/>
                </a:lnTo>
                <a:lnTo>
                  <a:pt x="1179" y="195"/>
                </a:lnTo>
                <a:lnTo>
                  <a:pt x="1177" y="200"/>
                </a:lnTo>
                <a:lnTo>
                  <a:pt x="1177" y="202"/>
                </a:lnTo>
                <a:lnTo>
                  <a:pt x="1174" y="205"/>
                </a:lnTo>
                <a:lnTo>
                  <a:pt x="1174" y="209"/>
                </a:lnTo>
                <a:lnTo>
                  <a:pt x="1172" y="212"/>
                </a:lnTo>
                <a:lnTo>
                  <a:pt x="1172" y="214"/>
                </a:lnTo>
                <a:lnTo>
                  <a:pt x="1170" y="219"/>
                </a:lnTo>
                <a:lnTo>
                  <a:pt x="1170" y="221"/>
                </a:lnTo>
                <a:lnTo>
                  <a:pt x="1167" y="224"/>
                </a:lnTo>
                <a:lnTo>
                  <a:pt x="1167" y="226"/>
                </a:lnTo>
                <a:lnTo>
                  <a:pt x="1165" y="231"/>
                </a:lnTo>
                <a:lnTo>
                  <a:pt x="1162" y="233"/>
                </a:lnTo>
                <a:lnTo>
                  <a:pt x="1162" y="236"/>
                </a:lnTo>
                <a:lnTo>
                  <a:pt x="1160" y="238"/>
                </a:lnTo>
                <a:lnTo>
                  <a:pt x="1158" y="241"/>
                </a:lnTo>
                <a:lnTo>
                  <a:pt x="1158" y="243"/>
                </a:lnTo>
                <a:lnTo>
                  <a:pt x="1155" y="245"/>
                </a:lnTo>
                <a:lnTo>
                  <a:pt x="1155" y="250"/>
                </a:lnTo>
                <a:lnTo>
                  <a:pt x="1158" y="250"/>
                </a:lnTo>
                <a:lnTo>
                  <a:pt x="1158" y="248"/>
                </a:lnTo>
                <a:lnTo>
                  <a:pt x="1160" y="245"/>
                </a:lnTo>
                <a:lnTo>
                  <a:pt x="1162" y="243"/>
                </a:lnTo>
                <a:lnTo>
                  <a:pt x="1165" y="241"/>
                </a:lnTo>
                <a:lnTo>
                  <a:pt x="1165" y="238"/>
                </a:lnTo>
                <a:lnTo>
                  <a:pt x="1167" y="236"/>
                </a:lnTo>
                <a:lnTo>
                  <a:pt x="1170" y="233"/>
                </a:lnTo>
                <a:lnTo>
                  <a:pt x="1170" y="231"/>
                </a:lnTo>
                <a:lnTo>
                  <a:pt x="1172" y="226"/>
                </a:lnTo>
                <a:lnTo>
                  <a:pt x="1174" y="224"/>
                </a:lnTo>
                <a:lnTo>
                  <a:pt x="1174" y="221"/>
                </a:lnTo>
                <a:lnTo>
                  <a:pt x="1177" y="219"/>
                </a:lnTo>
                <a:lnTo>
                  <a:pt x="1177" y="217"/>
                </a:lnTo>
                <a:lnTo>
                  <a:pt x="1179" y="214"/>
                </a:lnTo>
                <a:lnTo>
                  <a:pt x="1179" y="212"/>
                </a:lnTo>
                <a:lnTo>
                  <a:pt x="1182" y="207"/>
                </a:lnTo>
                <a:lnTo>
                  <a:pt x="1182" y="205"/>
                </a:lnTo>
                <a:lnTo>
                  <a:pt x="1184" y="202"/>
                </a:lnTo>
                <a:lnTo>
                  <a:pt x="1184" y="197"/>
                </a:lnTo>
                <a:lnTo>
                  <a:pt x="1186" y="195"/>
                </a:lnTo>
                <a:lnTo>
                  <a:pt x="1186" y="188"/>
                </a:lnTo>
                <a:lnTo>
                  <a:pt x="1189" y="183"/>
                </a:lnTo>
                <a:lnTo>
                  <a:pt x="1189" y="176"/>
                </a:lnTo>
                <a:lnTo>
                  <a:pt x="1191" y="173"/>
                </a:lnTo>
                <a:lnTo>
                  <a:pt x="1191" y="164"/>
                </a:lnTo>
                <a:lnTo>
                  <a:pt x="1194" y="161"/>
                </a:lnTo>
                <a:lnTo>
                  <a:pt x="1194" y="142"/>
                </a:lnTo>
                <a:lnTo>
                  <a:pt x="1196" y="137"/>
                </a:lnTo>
                <a:lnTo>
                  <a:pt x="1196" y="123"/>
                </a:lnTo>
                <a:lnTo>
                  <a:pt x="1218" y="123"/>
                </a:lnTo>
                <a:lnTo>
                  <a:pt x="1189" y="123"/>
                </a:lnTo>
                <a:lnTo>
                  <a:pt x="1189" y="123"/>
                </a:lnTo>
                <a:close/>
              </a:path>
              <a:path w="1828" h="251">
                <a:moveTo>
                  <a:pt x="1227" y="118"/>
                </a:moveTo>
                <a:lnTo>
                  <a:pt x="1189" y="123"/>
                </a:lnTo>
                <a:lnTo>
                  <a:pt x="1218" y="123"/>
                </a:lnTo>
                <a:lnTo>
                  <a:pt x="1215" y="202"/>
                </a:lnTo>
                <a:lnTo>
                  <a:pt x="1215" y="219"/>
                </a:lnTo>
                <a:lnTo>
                  <a:pt x="1218" y="224"/>
                </a:lnTo>
                <a:lnTo>
                  <a:pt x="1218" y="231"/>
                </a:lnTo>
                <a:lnTo>
                  <a:pt x="1220" y="233"/>
                </a:lnTo>
                <a:lnTo>
                  <a:pt x="1220" y="236"/>
                </a:lnTo>
                <a:lnTo>
                  <a:pt x="1222" y="236"/>
                </a:lnTo>
                <a:lnTo>
                  <a:pt x="1246" y="236"/>
                </a:lnTo>
                <a:lnTo>
                  <a:pt x="1249" y="233"/>
                </a:lnTo>
                <a:lnTo>
                  <a:pt x="1251" y="231"/>
                </a:lnTo>
                <a:lnTo>
                  <a:pt x="1251" y="229"/>
                </a:lnTo>
                <a:lnTo>
                  <a:pt x="1254" y="226"/>
                </a:lnTo>
                <a:lnTo>
                  <a:pt x="1227" y="224"/>
                </a:lnTo>
                <a:lnTo>
                  <a:pt x="1225" y="224"/>
                </a:lnTo>
                <a:lnTo>
                  <a:pt x="1225" y="221"/>
                </a:lnTo>
                <a:lnTo>
                  <a:pt x="1222" y="219"/>
                </a:lnTo>
                <a:lnTo>
                  <a:pt x="1222" y="125"/>
                </a:lnTo>
                <a:lnTo>
                  <a:pt x="1227" y="118"/>
                </a:lnTo>
                <a:lnTo>
                  <a:pt x="1227" y="118"/>
                </a:lnTo>
                <a:close/>
              </a:path>
              <a:path w="1828" h="251">
                <a:moveTo>
                  <a:pt x="1220" y="106"/>
                </a:moveTo>
                <a:lnTo>
                  <a:pt x="1218" y="116"/>
                </a:lnTo>
                <a:lnTo>
                  <a:pt x="1165" y="116"/>
                </a:lnTo>
                <a:lnTo>
                  <a:pt x="1170" y="128"/>
                </a:lnTo>
                <a:lnTo>
                  <a:pt x="1170" y="125"/>
                </a:lnTo>
                <a:lnTo>
                  <a:pt x="1172" y="125"/>
                </a:lnTo>
                <a:lnTo>
                  <a:pt x="1174" y="123"/>
                </a:lnTo>
                <a:lnTo>
                  <a:pt x="1189" y="123"/>
                </a:lnTo>
                <a:lnTo>
                  <a:pt x="1227" y="118"/>
                </a:lnTo>
                <a:lnTo>
                  <a:pt x="1220" y="106"/>
                </a:lnTo>
                <a:lnTo>
                  <a:pt x="1220" y="106"/>
                </a:lnTo>
                <a:close/>
              </a:path>
              <a:path w="1828" h="251">
                <a:moveTo>
                  <a:pt x="1191" y="75"/>
                </a:moveTo>
                <a:lnTo>
                  <a:pt x="1191" y="111"/>
                </a:lnTo>
                <a:lnTo>
                  <a:pt x="1189" y="116"/>
                </a:lnTo>
                <a:lnTo>
                  <a:pt x="1196" y="116"/>
                </a:lnTo>
                <a:lnTo>
                  <a:pt x="1196" y="94"/>
                </a:lnTo>
                <a:lnTo>
                  <a:pt x="1201" y="85"/>
                </a:lnTo>
                <a:lnTo>
                  <a:pt x="1191" y="75"/>
                </a:lnTo>
                <a:lnTo>
                  <a:pt x="1191" y="75"/>
                </a:lnTo>
                <a:close/>
              </a:path>
              <a:path w="1828" h="251">
                <a:moveTo>
                  <a:pt x="1210" y="56"/>
                </a:moveTo>
                <a:lnTo>
                  <a:pt x="1210" y="58"/>
                </a:lnTo>
                <a:lnTo>
                  <a:pt x="1213" y="63"/>
                </a:lnTo>
                <a:lnTo>
                  <a:pt x="1213" y="65"/>
                </a:lnTo>
                <a:lnTo>
                  <a:pt x="1215" y="68"/>
                </a:lnTo>
                <a:lnTo>
                  <a:pt x="1218" y="70"/>
                </a:lnTo>
                <a:lnTo>
                  <a:pt x="1220" y="73"/>
                </a:lnTo>
                <a:lnTo>
                  <a:pt x="1220" y="75"/>
                </a:lnTo>
                <a:lnTo>
                  <a:pt x="1222" y="77"/>
                </a:lnTo>
                <a:lnTo>
                  <a:pt x="1222" y="80"/>
                </a:lnTo>
                <a:lnTo>
                  <a:pt x="1225" y="80"/>
                </a:lnTo>
                <a:lnTo>
                  <a:pt x="1225" y="82"/>
                </a:lnTo>
                <a:lnTo>
                  <a:pt x="1227" y="85"/>
                </a:lnTo>
                <a:lnTo>
                  <a:pt x="1227" y="87"/>
                </a:lnTo>
                <a:lnTo>
                  <a:pt x="1230" y="89"/>
                </a:lnTo>
                <a:lnTo>
                  <a:pt x="1232" y="92"/>
                </a:lnTo>
                <a:lnTo>
                  <a:pt x="1232" y="94"/>
                </a:lnTo>
                <a:lnTo>
                  <a:pt x="1234" y="97"/>
                </a:lnTo>
                <a:lnTo>
                  <a:pt x="1234" y="101"/>
                </a:lnTo>
                <a:lnTo>
                  <a:pt x="1237" y="104"/>
                </a:lnTo>
                <a:lnTo>
                  <a:pt x="1239" y="104"/>
                </a:lnTo>
                <a:lnTo>
                  <a:pt x="1239" y="99"/>
                </a:lnTo>
                <a:lnTo>
                  <a:pt x="1239" y="92"/>
                </a:lnTo>
                <a:lnTo>
                  <a:pt x="1239" y="89"/>
                </a:lnTo>
                <a:lnTo>
                  <a:pt x="1239" y="85"/>
                </a:lnTo>
                <a:lnTo>
                  <a:pt x="1237" y="82"/>
                </a:lnTo>
                <a:lnTo>
                  <a:pt x="1237" y="77"/>
                </a:lnTo>
                <a:lnTo>
                  <a:pt x="1234" y="75"/>
                </a:lnTo>
                <a:lnTo>
                  <a:pt x="1232" y="75"/>
                </a:lnTo>
                <a:lnTo>
                  <a:pt x="1232" y="73"/>
                </a:lnTo>
                <a:lnTo>
                  <a:pt x="1230" y="70"/>
                </a:lnTo>
                <a:lnTo>
                  <a:pt x="1227" y="68"/>
                </a:lnTo>
                <a:lnTo>
                  <a:pt x="1225" y="65"/>
                </a:lnTo>
                <a:lnTo>
                  <a:pt x="1222" y="65"/>
                </a:lnTo>
                <a:lnTo>
                  <a:pt x="1220" y="63"/>
                </a:lnTo>
                <a:lnTo>
                  <a:pt x="1218" y="61"/>
                </a:lnTo>
                <a:lnTo>
                  <a:pt x="1215" y="61"/>
                </a:lnTo>
                <a:lnTo>
                  <a:pt x="1213" y="58"/>
                </a:lnTo>
                <a:lnTo>
                  <a:pt x="1210" y="56"/>
                </a:lnTo>
                <a:lnTo>
                  <a:pt x="1210" y="56"/>
                </a:lnTo>
                <a:close/>
              </a:path>
              <a:path w="1828" h="251">
                <a:moveTo>
                  <a:pt x="1186" y="49"/>
                </a:moveTo>
                <a:lnTo>
                  <a:pt x="1186" y="53"/>
                </a:lnTo>
                <a:lnTo>
                  <a:pt x="1184" y="56"/>
                </a:lnTo>
                <a:lnTo>
                  <a:pt x="1184" y="58"/>
                </a:lnTo>
                <a:lnTo>
                  <a:pt x="1182" y="63"/>
                </a:lnTo>
                <a:lnTo>
                  <a:pt x="1182" y="65"/>
                </a:lnTo>
                <a:lnTo>
                  <a:pt x="1179" y="68"/>
                </a:lnTo>
                <a:lnTo>
                  <a:pt x="1177" y="73"/>
                </a:lnTo>
                <a:lnTo>
                  <a:pt x="1177" y="75"/>
                </a:lnTo>
                <a:lnTo>
                  <a:pt x="1174" y="77"/>
                </a:lnTo>
                <a:lnTo>
                  <a:pt x="1172" y="80"/>
                </a:lnTo>
                <a:lnTo>
                  <a:pt x="1172" y="82"/>
                </a:lnTo>
                <a:lnTo>
                  <a:pt x="1170" y="85"/>
                </a:lnTo>
                <a:lnTo>
                  <a:pt x="1170" y="87"/>
                </a:lnTo>
                <a:lnTo>
                  <a:pt x="1167" y="89"/>
                </a:lnTo>
                <a:lnTo>
                  <a:pt x="1165" y="94"/>
                </a:lnTo>
                <a:lnTo>
                  <a:pt x="1165" y="97"/>
                </a:lnTo>
                <a:lnTo>
                  <a:pt x="1162" y="99"/>
                </a:lnTo>
                <a:lnTo>
                  <a:pt x="1160" y="101"/>
                </a:lnTo>
                <a:lnTo>
                  <a:pt x="1158" y="101"/>
                </a:lnTo>
                <a:lnTo>
                  <a:pt x="1160" y="106"/>
                </a:lnTo>
                <a:lnTo>
                  <a:pt x="1160" y="104"/>
                </a:lnTo>
                <a:lnTo>
                  <a:pt x="1162" y="104"/>
                </a:lnTo>
                <a:lnTo>
                  <a:pt x="1165" y="101"/>
                </a:lnTo>
                <a:lnTo>
                  <a:pt x="1165" y="101"/>
                </a:lnTo>
                <a:lnTo>
                  <a:pt x="1167" y="99"/>
                </a:lnTo>
                <a:lnTo>
                  <a:pt x="1170" y="97"/>
                </a:lnTo>
                <a:lnTo>
                  <a:pt x="1172" y="94"/>
                </a:lnTo>
                <a:lnTo>
                  <a:pt x="1174" y="92"/>
                </a:lnTo>
                <a:lnTo>
                  <a:pt x="1174" y="89"/>
                </a:lnTo>
                <a:lnTo>
                  <a:pt x="1177" y="87"/>
                </a:lnTo>
                <a:lnTo>
                  <a:pt x="1179" y="85"/>
                </a:lnTo>
                <a:lnTo>
                  <a:pt x="1179" y="82"/>
                </a:lnTo>
                <a:lnTo>
                  <a:pt x="1182" y="80"/>
                </a:lnTo>
                <a:lnTo>
                  <a:pt x="1184" y="77"/>
                </a:lnTo>
                <a:lnTo>
                  <a:pt x="1186" y="75"/>
                </a:lnTo>
                <a:lnTo>
                  <a:pt x="1186" y="70"/>
                </a:lnTo>
                <a:lnTo>
                  <a:pt x="1189" y="68"/>
                </a:lnTo>
                <a:lnTo>
                  <a:pt x="1194" y="65"/>
                </a:lnTo>
                <a:lnTo>
                  <a:pt x="1186" y="49"/>
                </a:lnTo>
                <a:lnTo>
                  <a:pt x="1186" y="49"/>
                </a:lnTo>
                <a:close/>
              </a:path>
              <a:path w="1828" h="251">
                <a:moveTo>
                  <a:pt x="1249" y="46"/>
                </a:moveTo>
                <a:lnTo>
                  <a:pt x="1239" y="46"/>
                </a:lnTo>
                <a:lnTo>
                  <a:pt x="1232" y="73"/>
                </a:lnTo>
                <a:lnTo>
                  <a:pt x="1234" y="75"/>
                </a:lnTo>
                <a:lnTo>
                  <a:pt x="1237" y="70"/>
                </a:lnTo>
                <a:lnTo>
                  <a:pt x="1237" y="65"/>
                </a:lnTo>
                <a:lnTo>
                  <a:pt x="1239" y="61"/>
                </a:lnTo>
                <a:lnTo>
                  <a:pt x="1242" y="58"/>
                </a:lnTo>
                <a:lnTo>
                  <a:pt x="1242" y="53"/>
                </a:lnTo>
                <a:lnTo>
                  <a:pt x="1244" y="51"/>
                </a:lnTo>
                <a:lnTo>
                  <a:pt x="1246" y="49"/>
                </a:lnTo>
                <a:lnTo>
                  <a:pt x="1249" y="46"/>
                </a:lnTo>
                <a:lnTo>
                  <a:pt x="1249" y="46"/>
                </a:lnTo>
                <a:close/>
              </a:path>
              <a:path w="1828" h="251">
                <a:moveTo>
                  <a:pt x="1364" y="176"/>
                </a:moveTo>
                <a:lnTo>
                  <a:pt x="1362" y="178"/>
                </a:lnTo>
                <a:lnTo>
                  <a:pt x="1362" y="217"/>
                </a:lnTo>
                <a:lnTo>
                  <a:pt x="1359" y="221"/>
                </a:lnTo>
                <a:lnTo>
                  <a:pt x="1359" y="224"/>
                </a:lnTo>
                <a:lnTo>
                  <a:pt x="1357" y="224"/>
                </a:lnTo>
                <a:lnTo>
                  <a:pt x="1350" y="224"/>
                </a:lnTo>
                <a:lnTo>
                  <a:pt x="1338" y="226"/>
                </a:lnTo>
                <a:lnTo>
                  <a:pt x="1340" y="229"/>
                </a:lnTo>
                <a:lnTo>
                  <a:pt x="1340" y="231"/>
                </a:lnTo>
                <a:lnTo>
                  <a:pt x="1342" y="233"/>
                </a:lnTo>
                <a:lnTo>
                  <a:pt x="1345" y="236"/>
                </a:lnTo>
                <a:lnTo>
                  <a:pt x="1364" y="236"/>
                </a:lnTo>
                <a:lnTo>
                  <a:pt x="1364" y="233"/>
                </a:lnTo>
                <a:lnTo>
                  <a:pt x="1366" y="231"/>
                </a:lnTo>
                <a:lnTo>
                  <a:pt x="1366" y="229"/>
                </a:lnTo>
                <a:lnTo>
                  <a:pt x="1369" y="226"/>
                </a:lnTo>
                <a:lnTo>
                  <a:pt x="1369" y="224"/>
                </a:lnTo>
                <a:lnTo>
                  <a:pt x="1371" y="219"/>
                </a:lnTo>
                <a:lnTo>
                  <a:pt x="1369" y="219"/>
                </a:lnTo>
                <a:lnTo>
                  <a:pt x="1369" y="217"/>
                </a:lnTo>
                <a:lnTo>
                  <a:pt x="1366" y="214"/>
                </a:lnTo>
                <a:lnTo>
                  <a:pt x="1366" y="202"/>
                </a:lnTo>
                <a:lnTo>
                  <a:pt x="1364" y="200"/>
                </a:lnTo>
                <a:lnTo>
                  <a:pt x="1364" y="176"/>
                </a:lnTo>
                <a:lnTo>
                  <a:pt x="1364" y="176"/>
                </a:lnTo>
                <a:close/>
              </a:path>
              <a:path w="1828" h="251">
                <a:moveTo>
                  <a:pt x="1282" y="164"/>
                </a:moveTo>
                <a:lnTo>
                  <a:pt x="1282" y="169"/>
                </a:lnTo>
                <a:lnTo>
                  <a:pt x="1290" y="166"/>
                </a:lnTo>
                <a:lnTo>
                  <a:pt x="1287" y="166"/>
                </a:lnTo>
                <a:lnTo>
                  <a:pt x="1285" y="164"/>
                </a:lnTo>
                <a:lnTo>
                  <a:pt x="1282" y="164"/>
                </a:lnTo>
                <a:lnTo>
                  <a:pt x="1282" y="164"/>
                </a:lnTo>
                <a:close/>
              </a:path>
              <a:path w="1828" h="251">
                <a:moveTo>
                  <a:pt x="1328" y="135"/>
                </a:moveTo>
                <a:lnTo>
                  <a:pt x="1323" y="135"/>
                </a:lnTo>
                <a:lnTo>
                  <a:pt x="1323" y="140"/>
                </a:lnTo>
                <a:lnTo>
                  <a:pt x="1323" y="145"/>
                </a:lnTo>
                <a:lnTo>
                  <a:pt x="1321" y="149"/>
                </a:lnTo>
                <a:lnTo>
                  <a:pt x="1321" y="178"/>
                </a:lnTo>
                <a:lnTo>
                  <a:pt x="1318" y="183"/>
                </a:lnTo>
                <a:lnTo>
                  <a:pt x="1318" y="193"/>
                </a:lnTo>
                <a:lnTo>
                  <a:pt x="1316" y="197"/>
                </a:lnTo>
                <a:lnTo>
                  <a:pt x="1316" y="202"/>
                </a:lnTo>
                <a:lnTo>
                  <a:pt x="1314" y="205"/>
                </a:lnTo>
                <a:lnTo>
                  <a:pt x="1314" y="209"/>
                </a:lnTo>
                <a:lnTo>
                  <a:pt x="1311" y="212"/>
                </a:lnTo>
                <a:lnTo>
                  <a:pt x="1311" y="217"/>
                </a:lnTo>
                <a:lnTo>
                  <a:pt x="1309" y="219"/>
                </a:lnTo>
                <a:lnTo>
                  <a:pt x="1306" y="221"/>
                </a:lnTo>
                <a:lnTo>
                  <a:pt x="1306" y="224"/>
                </a:lnTo>
                <a:lnTo>
                  <a:pt x="1304" y="226"/>
                </a:lnTo>
                <a:lnTo>
                  <a:pt x="1304" y="229"/>
                </a:lnTo>
                <a:lnTo>
                  <a:pt x="1302" y="231"/>
                </a:lnTo>
                <a:lnTo>
                  <a:pt x="1299" y="233"/>
                </a:lnTo>
                <a:lnTo>
                  <a:pt x="1297" y="236"/>
                </a:lnTo>
                <a:lnTo>
                  <a:pt x="1297" y="238"/>
                </a:lnTo>
                <a:lnTo>
                  <a:pt x="1294" y="238"/>
                </a:lnTo>
                <a:lnTo>
                  <a:pt x="1292" y="241"/>
                </a:lnTo>
                <a:lnTo>
                  <a:pt x="1292" y="243"/>
                </a:lnTo>
                <a:lnTo>
                  <a:pt x="1294" y="243"/>
                </a:lnTo>
                <a:lnTo>
                  <a:pt x="1297" y="241"/>
                </a:lnTo>
                <a:lnTo>
                  <a:pt x="1299" y="238"/>
                </a:lnTo>
                <a:lnTo>
                  <a:pt x="1302" y="238"/>
                </a:lnTo>
                <a:lnTo>
                  <a:pt x="1304" y="236"/>
                </a:lnTo>
                <a:lnTo>
                  <a:pt x="1304" y="233"/>
                </a:lnTo>
                <a:lnTo>
                  <a:pt x="1306" y="231"/>
                </a:lnTo>
                <a:lnTo>
                  <a:pt x="1309" y="229"/>
                </a:lnTo>
                <a:lnTo>
                  <a:pt x="1311" y="226"/>
                </a:lnTo>
                <a:lnTo>
                  <a:pt x="1314" y="224"/>
                </a:lnTo>
                <a:lnTo>
                  <a:pt x="1314" y="221"/>
                </a:lnTo>
                <a:lnTo>
                  <a:pt x="1316" y="217"/>
                </a:lnTo>
                <a:lnTo>
                  <a:pt x="1316" y="214"/>
                </a:lnTo>
                <a:lnTo>
                  <a:pt x="1318" y="212"/>
                </a:lnTo>
                <a:lnTo>
                  <a:pt x="1318" y="209"/>
                </a:lnTo>
                <a:lnTo>
                  <a:pt x="1321" y="207"/>
                </a:lnTo>
                <a:lnTo>
                  <a:pt x="1321" y="202"/>
                </a:lnTo>
                <a:lnTo>
                  <a:pt x="1323" y="197"/>
                </a:lnTo>
                <a:lnTo>
                  <a:pt x="1323" y="193"/>
                </a:lnTo>
                <a:lnTo>
                  <a:pt x="1326" y="188"/>
                </a:lnTo>
                <a:lnTo>
                  <a:pt x="1326" y="171"/>
                </a:lnTo>
                <a:lnTo>
                  <a:pt x="1328" y="166"/>
                </a:lnTo>
                <a:lnTo>
                  <a:pt x="1328" y="135"/>
                </a:lnTo>
                <a:lnTo>
                  <a:pt x="1328" y="135"/>
                </a:lnTo>
                <a:close/>
              </a:path>
              <a:path w="1828" h="251">
                <a:moveTo>
                  <a:pt x="1345" y="135"/>
                </a:moveTo>
                <a:lnTo>
                  <a:pt x="1338" y="135"/>
                </a:lnTo>
                <a:lnTo>
                  <a:pt x="1338" y="217"/>
                </a:lnTo>
                <a:lnTo>
                  <a:pt x="1338" y="226"/>
                </a:lnTo>
                <a:lnTo>
                  <a:pt x="1350" y="224"/>
                </a:lnTo>
                <a:lnTo>
                  <a:pt x="1347" y="224"/>
                </a:lnTo>
                <a:lnTo>
                  <a:pt x="1345" y="221"/>
                </a:lnTo>
                <a:lnTo>
                  <a:pt x="1345" y="135"/>
                </a:lnTo>
                <a:lnTo>
                  <a:pt x="1345" y="135"/>
                </a:lnTo>
                <a:close/>
              </a:path>
              <a:path w="1828" h="251">
                <a:moveTo>
                  <a:pt x="1359" y="116"/>
                </a:moveTo>
                <a:lnTo>
                  <a:pt x="1354" y="128"/>
                </a:lnTo>
                <a:lnTo>
                  <a:pt x="1304" y="128"/>
                </a:lnTo>
                <a:lnTo>
                  <a:pt x="1309" y="137"/>
                </a:lnTo>
                <a:lnTo>
                  <a:pt x="1311" y="137"/>
                </a:lnTo>
                <a:lnTo>
                  <a:pt x="1314" y="135"/>
                </a:lnTo>
                <a:lnTo>
                  <a:pt x="1366" y="135"/>
                </a:lnTo>
                <a:lnTo>
                  <a:pt x="1359" y="116"/>
                </a:lnTo>
                <a:lnTo>
                  <a:pt x="1359" y="116"/>
                </a:lnTo>
                <a:close/>
              </a:path>
              <a:path w="1828" h="251">
                <a:moveTo>
                  <a:pt x="1350" y="75"/>
                </a:moveTo>
                <a:lnTo>
                  <a:pt x="1345" y="87"/>
                </a:lnTo>
                <a:lnTo>
                  <a:pt x="1314" y="87"/>
                </a:lnTo>
                <a:lnTo>
                  <a:pt x="1316" y="97"/>
                </a:lnTo>
                <a:lnTo>
                  <a:pt x="1318" y="97"/>
                </a:lnTo>
                <a:lnTo>
                  <a:pt x="1321" y="94"/>
                </a:lnTo>
                <a:lnTo>
                  <a:pt x="1357" y="94"/>
                </a:lnTo>
                <a:lnTo>
                  <a:pt x="1350" y="75"/>
                </a:lnTo>
                <a:lnTo>
                  <a:pt x="1350" y="75"/>
                </a:lnTo>
                <a:close/>
              </a:path>
              <a:path w="1828" h="251">
                <a:moveTo>
                  <a:pt x="1309" y="49"/>
                </a:moveTo>
                <a:lnTo>
                  <a:pt x="1309" y="58"/>
                </a:lnTo>
                <a:lnTo>
                  <a:pt x="1306" y="61"/>
                </a:lnTo>
                <a:lnTo>
                  <a:pt x="1306" y="65"/>
                </a:lnTo>
                <a:lnTo>
                  <a:pt x="1304" y="70"/>
                </a:lnTo>
                <a:lnTo>
                  <a:pt x="1304" y="75"/>
                </a:lnTo>
                <a:lnTo>
                  <a:pt x="1306" y="75"/>
                </a:lnTo>
                <a:lnTo>
                  <a:pt x="1306" y="77"/>
                </a:lnTo>
                <a:lnTo>
                  <a:pt x="1309" y="75"/>
                </a:lnTo>
                <a:lnTo>
                  <a:pt x="1311" y="75"/>
                </a:lnTo>
                <a:lnTo>
                  <a:pt x="1311" y="73"/>
                </a:lnTo>
                <a:lnTo>
                  <a:pt x="1314" y="68"/>
                </a:lnTo>
                <a:lnTo>
                  <a:pt x="1314" y="49"/>
                </a:lnTo>
                <a:lnTo>
                  <a:pt x="1357" y="49"/>
                </a:lnTo>
                <a:lnTo>
                  <a:pt x="1309" y="49"/>
                </a:lnTo>
                <a:lnTo>
                  <a:pt x="1309" y="49"/>
                </a:lnTo>
                <a:close/>
              </a:path>
              <a:path w="1828" h="251">
                <a:moveTo>
                  <a:pt x="1273" y="29"/>
                </a:moveTo>
                <a:lnTo>
                  <a:pt x="1273" y="164"/>
                </a:lnTo>
                <a:lnTo>
                  <a:pt x="1273" y="171"/>
                </a:lnTo>
                <a:lnTo>
                  <a:pt x="1273" y="248"/>
                </a:lnTo>
                <a:lnTo>
                  <a:pt x="1280" y="241"/>
                </a:lnTo>
                <a:lnTo>
                  <a:pt x="1280" y="32"/>
                </a:lnTo>
                <a:lnTo>
                  <a:pt x="1294" y="32"/>
                </a:lnTo>
                <a:lnTo>
                  <a:pt x="1273" y="29"/>
                </a:lnTo>
                <a:lnTo>
                  <a:pt x="1273" y="29"/>
                </a:lnTo>
                <a:close/>
              </a:path>
              <a:path w="1828" h="251">
                <a:moveTo>
                  <a:pt x="1299" y="15"/>
                </a:moveTo>
                <a:lnTo>
                  <a:pt x="1294" y="25"/>
                </a:lnTo>
                <a:lnTo>
                  <a:pt x="1280" y="25"/>
                </a:lnTo>
                <a:lnTo>
                  <a:pt x="1273" y="27"/>
                </a:lnTo>
                <a:lnTo>
                  <a:pt x="1273" y="29"/>
                </a:lnTo>
                <a:lnTo>
                  <a:pt x="1294" y="32"/>
                </a:lnTo>
                <a:lnTo>
                  <a:pt x="1287" y="92"/>
                </a:lnTo>
                <a:lnTo>
                  <a:pt x="1287" y="97"/>
                </a:lnTo>
                <a:lnTo>
                  <a:pt x="1290" y="99"/>
                </a:lnTo>
                <a:lnTo>
                  <a:pt x="1290" y="104"/>
                </a:lnTo>
                <a:lnTo>
                  <a:pt x="1292" y="109"/>
                </a:lnTo>
                <a:lnTo>
                  <a:pt x="1292" y="111"/>
                </a:lnTo>
                <a:lnTo>
                  <a:pt x="1294" y="116"/>
                </a:lnTo>
                <a:lnTo>
                  <a:pt x="1294" y="123"/>
                </a:lnTo>
                <a:lnTo>
                  <a:pt x="1297" y="125"/>
                </a:lnTo>
                <a:lnTo>
                  <a:pt x="1297" y="135"/>
                </a:lnTo>
                <a:lnTo>
                  <a:pt x="1299" y="137"/>
                </a:lnTo>
                <a:lnTo>
                  <a:pt x="1299" y="152"/>
                </a:lnTo>
                <a:lnTo>
                  <a:pt x="1297" y="157"/>
                </a:lnTo>
                <a:lnTo>
                  <a:pt x="1297" y="161"/>
                </a:lnTo>
                <a:lnTo>
                  <a:pt x="1297" y="161"/>
                </a:lnTo>
                <a:lnTo>
                  <a:pt x="1294" y="164"/>
                </a:lnTo>
                <a:lnTo>
                  <a:pt x="1292" y="166"/>
                </a:lnTo>
                <a:lnTo>
                  <a:pt x="1290" y="166"/>
                </a:lnTo>
                <a:lnTo>
                  <a:pt x="1282" y="169"/>
                </a:lnTo>
                <a:lnTo>
                  <a:pt x="1285" y="171"/>
                </a:lnTo>
                <a:lnTo>
                  <a:pt x="1287" y="173"/>
                </a:lnTo>
                <a:lnTo>
                  <a:pt x="1290" y="176"/>
                </a:lnTo>
                <a:lnTo>
                  <a:pt x="1290" y="181"/>
                </a:lnTo>
                <a:lnTo>
                  <a:pt x="1292" y="183"/>
                </a:lnTo>
                <a:lnTo>
                  <a:pt x="1292" y="188"/>
                </a:lnTo>
                <a:lnTo>
                  <a:pt x="1292" y="185"/>
                </a:lnTo>
                <a:lnTo>
                  <a:pt x="1294" y="183"/>
                </a:lnTo>
                <a:lnTo>
                  <a:pt x="1297" y="183"/>
                </a:lnTo>
                <a:lnTo>
                  <a:pt x="1299" y="181"/>
                </a:lnTo>
                <a:lnTo>
                  <a:pt x="1299" y="178"/>
                </a:lnTo>
                <a:lnTo>
                  <a:pt x="1302" y="176"/>
                </a:lnTo>
                <a:lnTo>
                  <a:pt x="1302" y="171"/>
                </a:lnTo>
                <a:lnTo>
                  <a:pt x="1304" y="169"/>
                </a:lnTo>
                <a:lnTo>
                  <a:pt x="1304" y="133"/>
                </a:lnTo>
                <a:lnTo>
                  <a:pt x="1302" y="130"/>
                </a:lnTo>
                <a:lnTo>
                  <a:pt x="1302" y="123"/>
                </a:lnTo>
                <a:lnTo>
                  <a:pt x="1299" y="118"/>
                </a:lnTo>
                <a:lnTo>
                  <a:pt x="1299" y="116"/>
                </a:lnTo>
                <a:lnTo>
                  <a:pt x="1297" y="113"/>
                </a:lnTo>
                <a:lnTo>
                  <a:pt x="1297" y="109"/>
                </a:lnTo>
                <a:lnTo>
                  <a:pt x="1294" y="106"/>
                </a:lnTo>
                <a:lnTo>
                  <a:pt x="1294" y="104"/>
                </a:lnTo>
                <a:lnTo>
                  <a:pt x="1292" y="99"/>
                </a:lnTo>
                <a:lnTo>
                  <a:pt x="1292" y="97"/>
                </a:lnTo>
                <a:lnTo>
                  <a:pt x="1290" y="92"/>
                </a:lnTo>
                <a:lnTo>
                  <a:pt x="1302" y="34"/>
                </a:lnTo>
                <a:lnTo>
                  <a:pt x="1304" y="29"/>
                </a:lnTo>
                <a:lnTo>
                  <a:pt x="1299" y="15"/>
                </a:lnTo>
                <a:lnTo>
                  <a:pt x="1299" y="15"/>
                </a:lnTo>
                <a:close/>
              </a:path>
              <a:path w="1828" h="251">
                <a:moveTo>
                  <a:pt x="1443" y="221"/>
                </a:moveTo>
                <a:lnTo>
                  <a:pt x="1443" y="226"/>
                </a:lnTo>
                <a:lnTo>
                  <a:pt x="1446" y="229"/>
                </a:lnTo>
                <a:lnTo>
                  <a:pt x="1448" y="231"/>
                </a:lnTo>
                <a:lnTo>
                  <a:pt x="1450" y="233"/>
                </a:lnTo>
                <a:lnTo>
                  <a:pt x="1453" y="236"/>
                </a:lnTo>
                <a:lnTo>
                  <a:pt x="1453" y="238"/>
                </a:lnTo>
                <a:lnTo>
                  <a:pt x="1455" y="241"/>
                </a:lnTo>
                <a:lnTo>
                  <a:pt x="1455" y="248"/>
                </a:lnTo>
                <a:lnTo>
                  <a:pt x="1458" y="245"/>
                </a:lnTo>
                <a:lnTo>
                  <a:pt x="1460" y="245"/>
                </a:lnTo>
                <a:lnTo>
                  <a:pt x="1460" y="243"/>
                </a:lnTo>
                <a:lnTo>
                  <a:pt x="1462" y="238"/>
                </a:lnTo>
                <a:lnTo>
                  <a:pt x="1465" y="236"/>
                </a:lnTo>
                <a:lnTo>
                  <a:pt x="1465" y="226"/>
                </a:lnTo>
                <a:lnTo>
                  <a:pt x="1455" y="224"/>
                </a:lnTo>
                <a:lnTo>
                  <a:pt x="1448" y="224"/>
                </a:lnTo>
                <a:lnTo>
                  <a:pt x="1446" y="224"/>
                </a:lnTo>
                <a:lnTo>
                  <a:pt x="1443" y="221"/>
                </a:lnTo>
                <a:lnTo>
                  <a:pt x="1443" y="221"/>
                </a:lnTo>
                <a:close/>
              </a:path>
              <a:path w="1828" h="251">
                <a:moveTo>
                  <a:pt x="1412" y="176"/>
                </a:moveTo>
                <a:lnTo>
                  <a:pt x="1412" y="248"/>
                </a:lnTo>
                <a:lnTo>
                  <a:pt x="1417" y="238"/>
                </a:lnTo>
                <a:lnTo>
                  <a:pt x="1417" y="178"/>
                </a:lnTo>
                <a:lnTo>
                  <a:pt x="1460" y="178"/>
                </a:lnTo>
                <a:lnTo>
                  <a:pt x="1412" y="176"/>
                </a:lnTo>
                <a:lnTo>
                  <a:pt x="1412" y="176"/>
                </a:lnTo>
                <a:close/>
              </a:path>
              <a:path w="1828" h="251">
                <a:moveTo>
                  <a:pt x="1412" y="133"/>
                </a:moveTo>
                <a:lnTo>
                  <a:pt x="1412" y="176"/>
                </a:lnTo>
                <a:lnTo>
                  <a:pt x="1417" y="171"/>
                </a:lnTo>
                <a:lnTo>
                  <a:pt x="1417" y="137"/>
                </a:lnTo>
                <a:lnTo>
                  <a:pt x="1460" y="137"/>
                </a:lnTo>
                <a:lnTo>
                  <a:pt x="1412" y="133"/>
                </a:lnTo>
                <a:lnTo>
                  <a:pt x="1412" y="133"/>
                </a:lnTo>
                <a:close/>
              </a:path>
              <a:path w="1828" h="251">
                <a:moveTo>
                  <a:pt x="1405" y="109"/>
                </a:moveTo>
                <a:lnTo>
                  <a:pt x="1405" y="111"/>
                </a:lnTo>
                <a:lnTo>
                  <a:pt x="1402" y="116"/>
                </a:lnTo>
                <a:lnTo>
                  <a:pt x="1402" y="118"/>
                </a:lnTo>
                <a:lnTo>
                  <a:pt x="1400" y="121"/>
                </a:lnTo>
                <a:lnTo>
                  <a:pt x="1400" y="125"/>
                </a:lnTo>
                <a:lnTo>
                  <a:pt x="1398" y="128"/>
                </a:lnTo>
                <a:lnTo>
                  <a:pt x="1398" y="130"/>
                </a:lnTo>
                <a:lnTo>
                  <a:pt x="1395" y="133"/>
                </a:lnTo>
                <a:lnTo>
                  <a:pt x="1395" y="137"/>
                </a:lnTo>
                <a:lnTo>
                  <a:pt x="1393" y="140"/>
                </a:lnTo>
                <a:lnTo>
                  <a:pt x="1390" y="142"/>
                </a:lnTo>
                <a:lnTo>
                  <a:pt x="1390" y="147"/>
                </a:lnTo>
                <a:lnTo>
                  <a:pt x="1388" y="149"/>
                </a:lnTo>
                <a:lnTo>
                  <a:pt x="1388" y="152"/>
                </a:lnTo>
                <a:lnTo>
                  <a:pt x="1386" y="154"/>
                </a:lnTo>
                <a:lnTo>
                  <a:pt x="1383" y="157"/>
                </a:lnTo>
                <a:lnTo>
                  <a:pt x="1383" y="164"/>
                </a:lnTo>
                <a:lnTo>
                  <a:pt x="1386" y="161"/>
                </a:lnTo>
                <a:lnTo>
                  <a:pt x="1386" y="159"/>
                </a:lnTo>
                <a:lnTo>
                  <a:pt x="1388" y="157"/>
                </a:lnTo>
                <a:lnTo>
                  <a:pt x="1390" y="154"/>
                </a:lnTo>
                <a:lnTo>
                  <a:pt x="1390" y="152"/>
                </a:lnTo>
                <a:lnTo>
                  <a:pt x="1393" y="149"/>
                </a:lnTo>
                <a:lnTo>
                  <a:pt x="1395" y="147"/>
                </a:lnTo>
                <a:lnTo>
                  <a:pt x="1395" y="145"/>
                </a:lnTo>
                <a:lnTo>
                  <a:pt x="1398" y="142"/>
                </a:lnTo>
                <a:lnTo>
                  <a:pt x="1398" y="140"/>
                </a:lnTo>
                <a:lnTo>
                  <a:pt x="1400" y="135"/>
                </a:lnTo>
                <a:lnTo>
                  <a:pt x="1402" y="133"/>
                </a:lnTo>
                <a:lnTo>
                  <a:pt x="1402" y="130"/>
                </a:lnTo>
                <a:lnTo>
                  <a:pt x="1405" y="128"/>
                </a:lnTo>
                <a:lnTo>
                  <a:pt x="1405" y="123"/>
                </a:lnTo>
                <a:lnTo>
                  <a:pt x="1407" y="121"/>
                </a:lnTo>
                <a:lnTo>
                  <a:pt x="1410" y="118"/>
                </a:lnTo>
                <a:lnTo>
                  <a:pt x="1410" y="113"/>
                </a:lnTo>
                <a:lnTo>
                  <a:pt x="1412" y="111"/>
                </a:lnTo>
                <a:lnTo>
                  <a:pt x="1405" y="109"/>
                </a:lnTo>
                <a:lnTo>
                  <a:pt x="1405" y="109"/>
                </a:lnTo>
                <a:close/>
              </a:path>
              <a:path w="1828" h="251">
                <a:moveTo>
                  <a:pt x="1412" y="94"/>
                </a:moveTo>
                <a:lnTo>
                  <a:pt x="1410" y="97"/>
                </a:lnTo>
                <a:lnTo>
                  <a:pt x="1410" y="99"/>
                </a:lnTo>
                <a:lnTo>
                  <a:pt x="1407" y="104"/>
                </a:lnTo>
                <a:lnTo>
                  <a:pt x="1407" y="106"/>
                </a:lnTo>
                <a:lnTo>
                  <a:pt x="1405" y="109"/>
                </a:lnTo>
                <a:lnTo>
                  <a:pt x="1412" y="111"/>
                </a:lnTo>
                <a:lnTo>
                  <a:pt x="1412" y="133"/>
                </a:lnTo>
                <a:lnTo>
                  <a:pt x="1417" y="130"/>
                </a:lnTo>
                <a:lnTo>
                  <a:pt x="1417" y="94"/>
                </a:lnTo>
                <a:lnTo>
                  <a:pt x="1460" y="94"/>
                </a:lnTo>
                <a:lnTo>
                  <a:pt x="1412" y="94"/>
                </a:lnTo>
                <a:lnTo>
                  <a:pt x="1412" y="94"/>
                </a:lnTo>
                <a:close/>
              </a:path>
              <a:path w="1828" h="251">
                <a:moveTo>
                  <a:pt x="1462" y="77"/>
                </a:moveTo>
                <a:lnTo>
                  <a:pt x="1458" y="87"/>
                </a:lnTo>
                <a:lnTo>
                  <a:pt x="1419" y="87"/>
                </a:lnTo>
                <a:lnTo>
                  <a:pt x="1412" y="89"/>
                </a:lnTo>
                <a:lnTo>
                  <a:pt x="1412" y="94"/>
                </a:lnTo>
                <a:lnTo>
                  <a:pt x="1460" y="94"/>
                </a:lnTo>
                <a:lnTo>
                  <a:pt x="1460" y="130"/>
                </a:lnTo>
                <a:lnTo>
                  <a:pt x="1417" y="130"/>
                </a:lnTo>
                <a:lnTo>
                  <a:pt x="1412" y="133"/>
                </a:lnTo>
                <a:lnTo>
                  <a:pt x="1460" y="137"/>
                </a:lnTo>
                <a:lnTo>
                  <a:pt x="1460" y="171"/>
                </a:lnTo>
                <a:lnTo>
                  <a:pt x="1417" y="171"/>
                </a:lnTo>
                <a:lnTo>
                  <a:pt x="1412" y="176"/>
                </a:lnTo>
                <a:lnTo>
                  <a:pt x="1460" y="178"/>
                </a:lnTo>
                <a:lnTo>
                  <a:pt x="1460" y="219"/>
                </a:lnTo>
                <a:lnTo>
                  <a:pt x="1458" y="221"/>
                </a:lnTo>
                <a:lnTo>
                  <a:pt x="1458" y="224"/>
                </a:lnTo>
                <a:lnTo>
                  <a:pt x="1455" y="224"/>
                </a:lnTo>
                <a:lnTo>
                  <a:pt x="1465" y="226"/>
                </a:lnTo>
                <a:lnTo>
                  <a:pt x="1465" y="99"/>
                </a:lnTo>
                <a:lnTo>
                  <a:pt x="1470" y="92"/>
                </a:lnTo>
                <a:lnTo>
                  <a:pt x="1462" y="77"/>
                </a:lnTo>
                <a:lnTo>
                  <a:pt x="1462" y="77"/>
                </a:lnTo>
                <a:close/>
              </a:path>
              <a:path w="1828" h="251">
                <a:moveTo>
                  <a:pt x="1429" y="49"/>
                </a:moveTo>
                <a:lnTo>
                  <a:pt x="1422" y="49"/>
                </a:lnTo>
                <a:lnTo>
                  <a:pt x="1422" y="53"/>
                </a:lnTo>
                <a:lnTo>
                  <a:pt x="1419" y="58"/>
                </a:lnTo>
                <a:lnTo>
                  <a:pt x="1419" y="65"/>
                </a:lnTo>
                <a:lnTo>
                  <a:pt x="1417" y="70"/>
                </a:lnTo>
                <a:lnTo>
                  <a:pt x="1417" y="75"/>
                </a:lnTo>
                <a:lnTo>
                  <a:pt x="1414" y="77"/>
                </a:lnTo>
                <a:lnTo>
                  <a:pt x="1414" y="82"/>
                </a:lnTo>
                <a:lnTo>
                  <a:pt x="1412" y="87"/>
                </a:lnTo>
                <a:lnTo>
                  <a:pt x="1412" y="89"/>
                </a:lnTo>
                <a:lnTo>
                  <a:pt x="1419" y="87"/>
                </a:lnTo>
                <a:lnTo>
                  <a:pt x="1422" y="85"/>
                </a:lnTo>
                <a:lnTo>
                  <a:pt x="1422" y="80"/>
                </a:lnTo>
                <a:lnTo>
                  <a:pt x="1424" y="77"/>
                </a:lnTo>
                <a:lnTo>
                  <a:pt x="1424" y="70"/>
                </a:lnTo>
                <a:lnTo>
                  <a:pt x="1426" y="65"/>
                </a:lnTo>
                <a:lnTo>
                  <a:pt x="1426" y="63"/>
                </a:lnTo>
                <a:lnTo>
                  <a:pt x="1429" y="58"/>
                </a:lnTo>
                <a:lnTo>
                  <a:pt x="1429" y="49"/>
                </a:lnTo>
                <a:lnTo>
                  <a:pt x="1429" y="49"/>
                </a:lnTo>
                <a:close/>
              </a:path>
              <a:path w="1828" h="251">
                <a:moveTo>
                  <a:pt x="1568" y="197"/>
                </a:moveTo>
                <a:lnTo>
                  <a:pt x="1551" y="217"/>
                </a:lnTo>
                <a:lnTo>
                  <a:pt x="1558" y="219"/>
                </a:lnTo>
                <a:lnTo>
                  <a:pt x="1561" y="214"/>
                </a:lnTo>
                <a:lnTo>
                  <a:pt x="1561" y="212"/>
                </a:lnTo>
                <a:lnTo>
                  <a:pt x="1563" y="209"/>
                </a:lnTo>
                <a:lnTo>
                  <a:pt x="1566" y="207"/>
                </a:lnTo>
                <a:lnTo>
                  <a:pt x="1568" y="205"/>
                </a:lnTo>
                <a:lnTo>
                  <a:pt x="1570" y="200"/>
                </a:lnTo>
                <a:lnTo>
                  <a:pt x="1568" y="197"/>
                </a:lnTo>
                <a:lnTo>
                  <a:pt x="1568" y="197"/>
                </a:lnTo>
                <a:close/>
              </a:path>
              <a:path w="1828" h="251">
                <a:moveTo>
                  <a:pt x="1515" y="166"/>
                </a:moveTo>
                <a:lnTo>
                  <a:pt x="1515" y="171"/>
                </a:lnTo>
                <a:lnTo>
                  <a:pt x="1525" y="171"/>
                </a:lnTo>
                <a:lnTo>
                  <a:pt x="1522" y="171"/>
                </a:lnTo>
                <a:lnTo>
                  <a:pt x="1520" y="169"/>
                </a:lnTo>
                <a:lnTo>
                  <a:pt x="1518" y="169"/>
                </a:lnTo>
                <a:lnTo>
                  <a:pt x="1515" y="166"/>
                </a:lnTo>
                <a:lnTo>
                  <a:pt x="1515" y="166"/>
                </a:lnTo>
                <a:close/>
              </a:path>
              <a:path w="1828" h="251">
                <a:moveTo>
                  <a:pt x="1592" y="128"/>
                </a:moveTo>
                <a:lnTo>
                  <a:pt x="1590" y="133"/>
                </a:lnTo>
                <a:lnTo>
                  <a:pt x="1590" y="135"/>
                </a:lnTo>
                <a:lnTo>
                  <a:pt x="1587" y="137"/>
                </a:lnTo>
                <a:lnTo>
                  <a:pt x="1587" y="142"/>
                </a:lnTo>
                <a:lnTo>
                  <a:pt x="1585" y="145"/>
                </a:lnTo>
                <a:lnTo>
                  <a:pt x="1582" y="147"/>
                </a:lnTo>
                <a:lnTo>
                  <a:pt x="1582" y="149"/>
                </a:lnTo>
                <a:lnTo>
                  <a:pt x="1580" y="154"/>
                </a:lnTo>
                <a:lnTo>
                  <a:pt x="1580" y="157"/>
                </a:lnTo>
                <a:lnTo>
                  <a:pt x="1578" y="159"/>
                </a:lnTo>
                <a:lnTo>
                  <a:pt x="1575" y="161"/>
                </a:lnTo>
                <a:lnTo>
                  <a:pt x="1575" y="166"/>
                </a:lnTo>
                <a:lnTo>
                  <a:pt x="1573" y="169"/>
                </a:lnTo>
                <a:lnTo>
                  <a:pt x="1570" y="171"/>
                </a:lnTo>
                <a:lnTo>
                  <a:pt x="1575" y="171"/>
                </a:lnTo>
                <a:lnTo>
                  <a:pt x="1578" y="169"/>
                </a:lnTo>
                <a:lnTo>
                  <a:pt x="1580" y="166"/>
                </a:lnTo>
                <a:lnTo>
                  <a:pt x="1582" y="161"/>
                </a:lnTo>
                <a:lnTo>
                  <a:pt x="1585" y="159"/>
                </a:lnTo>
                <a:lnTo>
                  <a:pt x="1587" y="157"/>
                </a:lnTo>
                <a:lnTo>
                  <a:pt x="1587" y="154"/>
                </a:lnTo>
                <a:lnTo>
                  <a:pt x="1590" y="154"/>
                </a:lnTo>
                <a:lnTo>
                  <a:pt x="1592" y="152"/>
                </a:lnTo>
                <a:lnTo>
                  <a:pt x="1592" y="149"/>
                </a:lnTo>
                <a:lnTo>
                  <a:pt x="1594" y="149"/>
                </a:lnTo>
                <a:lnTo>
                  <a:pt x="1594" y="147"/>
                </a:lnTo>
                <a:lnTo>
                  <a:pt x="1597" y="147"/>
                </a:lnTo>
                <a:lnTo>
                  <a:pt x="1599" y="147"/>
                </a:lnTo>
                <a:lnTo>
                  <a:pt x="1592" y="128"/>
                </a:lnTo>
                <a:lnTo>
                  <a:pt x="1592" y="128"/>
                </a:lnTo>
                <a:close/>
              </a:path>
              <a:path w="1828" h="251">
                <a:moveTo>
                  <a:pt x="1563" y="121"/>
                </a:moveTo>
                <a:lnTo>
                  <a:pt x="1561" y="121"/>
                </a:lnTo>
                <a:lnTo>
                  <a:pt x="1561" y="125"/>
                </a:lnTo>
                <a:lnTo>
                  <a:pt x="1561" y="140"/>
                </a:lnTo>
                <a:lnTo>
                  <a:pt x="1563" y="145"/>
                </a:lnTo>
                <a:lnTo>
                  <a:pt x="1563" y="159"/>
                </a:lnTo>
                <a:lnTo>
                  <a:pt x="1566" y="161"/>
                </a:lnTo>
                <a:lnTo>
                  <a:pt x="1566" y="171"/>
                </a:lnTo>
                <a:lnTo>
                  <a:pt x="1568" y="173"/>
                </a:lnTo>
                <a:lnTo>
                  <a:pt x="1568" y="181"/>
                </a:lnTo>
                <a:lnTo>
                  <a:pt x="1570" y="185"/>
                </a:lnTo>
                <a:lnTo>
                  <a:pt x="1570" y="190"/>
                </a:lnTo>
                <a:lnTo>
                  <a:pt x="1573" y="195"/>
                </a:lnTo>
                <a:lnTo>
                  <a:pt x="1573" y="200"/>
                </a:lnTo>
                <a:lnTo>
                  <a:pt x="1575" y="202"/>
                </a:lnTo>
                <a:lnTo>
                  <a:pt x="1578" y="207"/>
                </a:lnTo>
                <a:lnTo>
                  <a:pt x="1578" y="209"/>
                </a:lnTo>
                <a:lnTo>
                  <a:pt x="1580" y="214"/>
                </a:lnTo>
                <a:lnTo>
                  <a:pt x="1580" y="217"/>
                </a:lnTo>
                <a:lnTo>
                  <a:pt x="1582" y="219"/>
                </a:lnTo>
                <a:lnTo>
                  <a:pt x="1582" y="221"/>
                </a:lnTo>
                <a:lnTo>
                  <a:pt x="1585" y="226"/>
                </a:lnTo>
                <a:lnTo>
                  <a:pt x="1587" y="229"/>
                </a:lnTo>
                <a:lnTo>
                  <a:pt x="1587" y="231"/>
                </a:lnTo>
                <a:lnTo>
                  <a:pt x="1590" y="233"/>
                </a:lnTo>
                <a:lnTo>
                  <a:pt x="1590" y="236"/>
                </a:lnTo>
                <a:lnTo>
                  <a:pt x="1592" y="236"/>
                </a:lnTo>
                <a:lnTo>
                  <a:pt x="1594" y="238"/>
                </a:lnTo>
                <a:lnTo>
                  <a:pt x="1594" y="233"/>
                </a:lnTo>
                <a:lnTo>
                  <a:pt x="1597" y="231"/>
                </a:lnTo>
                <a:lnTo>
                  <a:pt x="1599" y="229"/>
                </a:lnTo>
                <a:lnTo>
                  <a:pt x="1599" y="226"/>
                </a:lnTo>
                <a:lnTo>
                  <a:pt x="1602" y="224"/>
                </a:lnTo>
                <a:lnTo>
                  <a:pt x="1604" y="224"/>
                </a:lnTo>
                <a:lnTo>
                  <a:pt x="1604" y="219"/>
                </a:lnTo>
                <a:lnTo>
                  <a:pt x="1599" y="219"/>
                </a:lnTo>
                <a:lnTo>
                  <a:pt x="1599" y="217"/>
                </a:lnTo>
                <a:lnTo>
                  <a:pt x="1597" y="217"/>
                </a:lnTo>
                <a:lnTo>
                  <a:pt x="1594" y="214"/>
                </a:lnTo>
                <a:lnTo>
                  <a:pt x="1592" y="212"/>
                </a:lnTo>
                <a:lnTo>
                  <a:pt x="1590" y="209"/>
                </a:lnTo>
                <a:lnTo>
                  <a:pt x="1590" y="207"/>
                </a:lnTo>
                <a:lnTo>
                  <a:pt x="1587" y="207"/>
                </a:lnTo>
                <a:lnTo>
                  <a:pt x="1585" y="205"/>
                </a:lnTo>
                <a:lnTo>
                  <a:pt x="1585" y="202"/>
                </a:lnTo>
                <a:lnTo>
                  <a:pt x="1582" y="200"/>
                </a:lnTo>
                <a:lnTo>
                  <a:pt x="1582" y="197"/>
                </a:lnTo>
                <a:lnTo>
                  <a:pt x="1580" y="195"/>
                </a:lnTo>
                <a:lnTo>
                  <a:pt x="1578" y="190"/>
                </a:lnTo>
                <a:lnTo>
                  <a:pt x="1578" y="188"/>
                </a:lnTo>
                <a:lnTo>
                  <a:pt x="1575" y="183"/>
                </a:lnTo>
                <a:lnTo>
                  <a:pt x="1575" y="181"/>
                </a:lnTo>
                <a:lnTo>
                  <a:pt x="1573" y="176"/>
                </a:lnTo>
                <a:lnTo>
                  <a:pt x="1575" y="171"/>
                </a:lnTo>
                <a:lnTo>
                  <a:pt x="1570" y="171"/>
                </a:lnTo>
                <a:lnTo>
                  <a:pt x="1570" y="169"/>
                </a:lnTo>
                <a:lnTo>
                  <a:pt x="1570" y="161"/>
                </a:lnTo>
                <a:lnTo>
                  <a:pt x="1568" y="157"/>
                </a:lnTo>
                <a:lnTo>
                  <a:pt x="1568" y="152"/>
                </a:lnTo>
                <a:lnTo>
                  <a:pt x="1566" y="149"/>
                </a:lnTo>
                <a:lnTo>
                  <a:pt x="1566" y="137"/>
                </a:lnTo>
                <a:lnTo>
                  <a:pt x="1563" y="133"/>
                </a:lnTo>
                <a:lnTo>
                  <a:pt x="1563" y="121"/>
                </a:lnTo>
                <a:lnTo>
                  <a:pt x="1563" y="121"/>
                </a:lnTo>
                <a:close/>
              </a:path>
              <a:path w="1828" h="251">
                <a:moveTo>
                  <a:pt x="1544" y="121"/>
                </a:moveTo>
                <a:lnTo>
                  <a:pt x="1544" y="181"/>
                </a:lnTo>
                <a:lnTo>
                  <a:pt x="1546" y="188"/>
                </a:lnTo>
                <a:lnTo>
                  <a:pt x="1546" y="212"/>
                </a:lnTo>
                <a:lnTo>
                  <a:pt x="1544" y="214"/>
                </a:lnTo>
                <a:lnTo>
                  <a:pt x="1544" y="226"/>
                </a:lnTo>
                <a:lnTo>
                  <a:pt x="1549" y="243"/>
                </a:lnTo>
                <a:lnTo>
                  <a:pt x="1551" y="238"/>
                </a:lnTo>
                <a:lnTo>
                  <a:pt x="1551" y="236"/>
                </a:lnTo>
                <a:lnTo>
                  <a:pt x="1554" y="233"/>
                </a:lnTo>
                <a:lnTo>
                  <a:pt x="1554" y="226"/>
                </a:lnTo>
                <a:lnTo>
                  <a:pt x="1556" y="224"/>
                </a:lnTo>
                <a:lnTo>
                  <a:pt x="1558" y="221"/>
                </a:lnTo>
                <a:lnTo>
                  <a:pt x="1558" y="219"/>
                </a:lnTo>
                <a:lnTo>
                  <a:pt x="1551" y="217"/>
                </a:lnTo>
                <a:lnTo>
                  <a:pt x="1551" y="121"/>
                </a:lnTo>
                <a:lnTo>
                  <a:pt x="1561" y="121"/>
                </a:lnTo>
                <a:lnTo>
                  <a:pt x="1582" y="121"/>
                </a:lnTo>
                <a:lnTo>
                  <a:pt x="1544" y="121"/>
                </a:lnTo>
                <a:lnTo>
                  <a:pt x="1544" y="121"/>
                </a:lnTo>
                <a:close/>
              </a:path>
              <a:path w="1828" h="251">
                <a:moveTo>
                  <a:pt x="1544" y="73"/>
                </a:moveTo>
                <a:lnTo>
                  <a:pt x="1544" y="121"/>
                </a:lnTo>
                <a:lnTo>
                  <a:pt x="1582" y="121"/>
                </a:lnTo>
                <a:lnTo>
                  <a:pt x="1582" y="130"/>
                </a:lnTo>
                <a:lnTo>
                  <a:pt x="1590" y="123"/>
                </a:lnTo>
                <a:lnTo>
                  <a:pt x="1590" y="116"/>
                </a:lnTo>
                <a:lnTo>
                  <a:pt x="1551" y="113"/>
                </a:lnTo>
                <a:lnTo>
                  <a:pt x="1551" y="75"/>
                </a:lnTo>
                <a:lnTo>
                  <a:pt x="1582" y="75"/>
                </a:lnTo>
                <a:lnTo>
                  <a:pt x="1544" y="73"/>
                </a:lnTo>
                <a:lnTo>
                  <a:pt x="1544" y="73"/>
                </a:lnTo>
                <a:close/>
              </a:path>
              <a:path w="1828" h="251">
                <a:moveTo>
                  <a:pt x="1544" y="27"/>
                </a:moveTo>
                <a:lnTo>
                  <a:pt x="1544" y="73"/>
                </a:lnTo>
                <a:lnTo>
                  <a:pt x="1582" y="75"/>
                </a:lnTo>
                <a:lnTo>
                  <a:pt x="1582" y="113"/>
                </a:lnTo>
                <a:lnTo>
                  <a:pt x="1551" y="113"/>
                </a:lnTo>
                <a:lnTo>
                  <a:pt x="1590" y="116"/>
                </a:lnTo>
                <a:lnTo>
                  <a:pt x="1590" y="85"/>
                </a:lnTo>
                <a:lnTo>
                  <a:pt x="1590" y="80"/>
                </a:lnTo>
                <a:lnTo>
                  <a:pt x="1590" y="70"/>
                </a:lnTo>
                <a:lnTo>
                  <a:pt x="1551" y="68"/>
                </a:lnTo>
                <a:lnTo>
                  <a:pt x="1551" y="27"/>
                </a:lnTo>
                <a:lnTo>
                  <a:pt x="1582" y="27"/>
                </a:lnTo>
                <a:lnTo>
                  <a:pt x="1544" y="27"/>
                </a:lnTo>
                <a:lnTo>
                  <a:pt x="1544" y="27"/>
                </a:lnTo>
                <a:close/>
              </a:path>
              <a:path w="1828" h="251">
                <a:moveTo>
                  <a:pt x="1539" y="25"/>
                </a:moveTo>
                <a:lnTo>
                  <a:pt x="1530" y="27"/>
                </a:lnTo>
                <a:lnTo>
                  <a:pt x="1520" y="92"/>
                </a:lnTo>
                <a:lnTo>
                  <a:pt x="1522" y="94"/>
                </a:lnTo>
                <a:lnTo>
                  <a:pt x="1522" y="99"/>
                </a:lnTo>
                <a:lnTo>
                  <a:pt x="1525" y="104"/>
                </a:lnTo>
                <a:lnTo>
                  <a:pt x="1525" y="109"/>
                </a:lnTo>
                <a:lnTo>
                  <a:pt x="1527" y="113"/>
                </a:lnTo>
                <a:lnTo>
                  <a:pt x="1527" y="116"/>
                </a:lnTo>
                <a:lnTo>
                  <a:pt x="1530" y="121"/>
                </a:lnTo>
                <a:lnTo>
                  <a:pt x="1530" y="140"/>
                </a:lnTo>
                <a:lnTo>
                  <a:pt x="1532" y="145"/>
                </a:lnTo>
                <a:lnTo>
                  <a:pt x="1532" y="157"/>
                </a:lnTo>
                <a:lnTo>
                  <a:pt x="1530" y="161"/>
                </a:lnTo>
                <a:lnTo>
                  <a:pt x="1530" y="166"/>
                </a:lnTo>
                <a:lnTo>
                  <a:pt x="1527" y="169"/>
                </a:lnTo>
                <a:lnTo>
                  <a:pt x="1525" y="171"/>
                </a:lnTo>
                <a:lnTo>
                  <a:pt x="1515" y="171"/>
                </a:lnTo>
                <a:lnTo>
                  <a:pt x="1518" y="173"/>
                </a:lnTo>
                <a:lnTo>
                  <a:pt x="1518" y="176"/>
                </a:lnTo>
                <a:lnTo>
                  <a:pt x="1520" y="178"/>
                </a:lnTo>
                <a:lnTo>
                  <a:pt x="1522" y="181"/>
                </a:lnTo>
                <a:lnTo>
                  <a:pt x="1522" y="188"/>
                </a:lnTo>
                <a:lnTo>
                  <a:pt x="1525" y="190"/>
                </a:lnTo>
                <a:lnTo>
                  <a:pt x="1525" y="193"/>
                </a:lnTo>
                <a:lnTo>
                  <a:pt x="1527" y="190"/>
                </a:lnTo>
                <a:lnTo>
                  <a:pt x="1530" y="190"/>
                </a:lnTo>
                <a:lnTo>
                  <a:pt x="1530" y="188"/>
                </a:lnTo>
                <a:lnTo>
                  <a:pt x="1532" y="185"/>
                </a:lnTo>
                <a:lnTo>
                  <a:pt x="1534" y="183"/>
                </a:lnTo>
                <a:lnTo>
                  <a:pt x="1534" y="176"/>
                </a:lnTo>
                <a:lnTo>
                  <a:pt x="1537" y="171"/>
                </a:lnTo>
                <a:lnTo>
                  <a:pt x="1537" y="133"/>
                </a:lnTo>
                <a:lnTo>
                  <a:pt x="1534" y="128"/>
                </a:lnTo>
                <a:lnTo>
                  <a:pt x="1534" y="121"/>
                </a:lnTo>
                <a:lnTo>
                  <a:pt x="1532" y="121"/>
                </a:lnTo>
                <a:lnTo>
                  <a:pt x="1532" y="113"/>
                </a:lnTo>
                <a:lnTo>
                  <a:pt x="1530" y="111"/>
                </a:lnTo>
                <a:lnTo>
                  <a:pt x="1530" y="106"/>
                </a:lnTo>
                <a:lnTo>
                  <a:pt x="1527" y="104"/>
                </a:lnTo>
                <a:lnTo>
                  <a:pt x="1527" y="99"/>
                </a:lnTo>
                <a:lnTo>
                  <a:pt x="1525" y="97"/>
                </a:lnTo>
                <a:lnTo>
                  <a:pt x="1522" y="92"/>
                </a:lnTo>
                <a:lnTo>
                  <a:pt x="1534" y="29"/>
                </a:lnTo>
                <a:lnTo>
                  <a:pt x="1539" y="25"/>
                </a:lnTo>
                <a:lnTo>
                  <a:pt x="1539" y="25"/>
                </a:lnTo>
                <a:close/>
              </a:path>
              <a:path w="1828" h="251">
                <a:moveTo>
                  <a:pt x="1532" y="10"/>
                </a:moveTo>
                <a:lnTo>
                  <a:pt x="1530" y="20"/>
                </a:lnTo>
                <a:lnTo>
                  <a:pt x="1513" y="20"/>
                </a:lnTo>
                <a:lnTo>
                  <a:pt x="1506" y="22"/>
                </a:lnTo>
                <a:lnTo>
                  <a:pt x="1506" y="130"/>
                </a:lnTo>
                <a:lnTo>
                  <a:pt x="1506" y="137"/>
                </a:lnTo>
                <a:lnTo>
                  <a:pt x="1506" y="248"/>
                </a:lnTo>
                <a:lnTo>
                  <a:pt x="1513" y="243"/>
                </a:lnTo>
                <a:lnTo>
                  <a:pt x="1513" y="27"/>
                </a:lnTo>
                <a:lnTo>
                  <a:pt x="1530" y="27"/>
                </a:lnTo>
                <a:lnTo>
                  <a:pt x="1539" y="25"/>
                </a:lnTo>
                <a:lnTo>
                  <a:pt x="1532" y="10"/>
                </a:lnTo>
                <a:lnTo>
                  <a:pt x="1532" y="10"/>
                </a:lnTo>
                <a:close/>
              </a:path>
              <a:path w="1828" h="251">
                <a:moveTo>
                  <a:pt x="1702" y="217"/>
                </a:moveTo>
                <a:lnTo>
                  <a:pt x="1693" y="217"/>
                </a:lnTo>
                <a:lnTo>
                  <a:pt x="1693" y="219"/>
                </a:lnTo>
                <a:lnTo>
                  <a:pt x="1693" y="224"/>
                </a:lnTo>
                <a:lnTo>
                  <a:pt x="1695" y="229"/>
                </a:lnTo>
                <a:lnTo>
                  <a:pt x="1695" y="238"/>
                </a:lnTo>
                <a:lnTo>
                  <a:pt x="1698" y="243"/>
                </a:lnTo>
                <a:lnTo>
                  <a:pt x="1698" y="245"/>
                </a:lnTo>
                <a:lnTo>
                  <a:pt x="1700" y="243"/>
                </a:lnTo>
                <a:lnTo>
                  <a:pt x="1702" y="238"/>
                </a:lnTo>
                <a:lnTo>
                  <a:pt x="1702" y="217"/>
                </a:lnTo>
                <a:lnTo>
                  <a:pt x="1702" y="217"/>
                </a:lnTo>
                <a:close/>
              </a:path>
              <a:path w="1828" h="251">
                <a:moveTo>
                  <a:pt x="1678" y="161"/>
                </a:moveTo>
                <a:lnTo>
                  <a:pt x="1678" y="169"/>
                </a:lnTo>
                <a:lnTo>
                  <a:pt x="1681" y="173"/>
                </a:lnTo>
                <a:lnTo>
                  <a:pt x="1681" y="178"/>
                </a:lnTo>
                <a:lnTo>
                  <a:pt x="1683" y="181"/>
                </a:lnTo>
                <a:lnTo>
                  <a:pt x="1683" y="185"/>
                </a:lnTo>
                <a:lnTo>
                  <a:pt x="1686" y="188"/>
                </a:lnTo>
                <a:lnTo>
                  <a:pt x="1686" y="193"/>
                </a:lnTo>
                <a:lnTo>
                  <a:pt x="1688" y="195"/>
                </a:lnTo>
                <a:lnTo>
                  <a:pt x="1688" y="200"/>
                </a:lnTo>
                <a:lnTo>
                  <a:pt x="1690" y="202"/>
                </a:lnTo>
                <a:lnTo>
                  <a:pt x="1690" y="209"/>
                </a:lnTo>
                <a:lnTo>
                  <a:pt x="1693" y="212"/>
                </a:lnTo>
                <a:lnTo>
                  <a:pt x="1638" y="214"/>
                </a:lnTo>
                <a:lnTo>
                  <a:pt x="1702" y="217"/>
                </a:lnTo>
                <a:lnTo>
                  <a:pt x="1700" y="212"/>
                </a:lnTo>
                <a:lnTo>
                  <a:pt x="1700" y="205"/>
                </a:lnTo>
                <a:lnTo>
                  <a:pt x="1698" y="202"/>
                </a:lnTo>
                <a:lnTo>
                  <a:pt x="1698" y="200"/>
                </a:lnTo>
                <a:lnTo>
                  <a:pt x="1695" y="197"/>
                </a:lnTo>
                <a:lnTo>
                  <a:pt x="1695" y="195"/>
                </a:lnTo>
                <a:lnTo>
                  <a:pt x="1695" y="193"/>
                </a:lnTo>
                <a:lnTo>
                  <a:pt x="1693" y="190"/>
                </a:lnTo>
                <a:lnTo>
                  <a:pt x="1690" y="185"/>
                </a:lnTo>
                <a:lnTo>
                  <a:pt x="1690" y="183"/>
                </a:lnTo>
                <a:lnTo>
                  <a:pt x="1688" y="181"/>
                </a:lnTo>
                <a:lnTo>
                  <a:pt x="1686" y="176"/>
                </a:lnTo>
                <a:lnTo>
                  <a:pt x="1686" y="173"/>
                </a:lnTo>
                <a:lnTo>
                  <a:pt x="1683" y="169"/>
                </a:lnTo>
                <a:lnTo>
                  <a:pt x="1681" y="164"/>
                </a:lnTo>
                <a:lnTo>
                  <a:pt x="1678" y="161"/>
                </a:lnTo>
                <a:lnTo>
                  <a:pt x="1678" y="161"/>
                </a:lnTo>
                <a:close/>
              </a:path>
              <a:path w="1828" h="251">
                <a:moveTo>
                  <a:pt x="1666" y="97"/>
                </a:moveTo>
                <a:lnTo>
                  <a:pt x="1664" y="99"/>
                </a:lnTo>
                <a:lnTo>
                  <a:pt x="1664" y="113"/>
                </a:lnTo>
                <a:lnTo>
                  <a:pt x="1662" y="116"/>
                </a:lnTo>
                <a:lnTo>
                  <a:pt x="1662" y="125"/>
                </a:lnTo>
                <a:lnTo>
                  <a:pt x="1659" y="128"/>
                </a:lnTo>
                <a:lnTo>
                  <a:pt x="1659" y="133"/>
                </a:lnTo>
                <a:lnTo>
                  <a:pt x="1657" y="137"/>
                </a:lnTo>
                <a:lnTo>
                  <a:pt x="1657" y="142"/>
                </a:lnTo>
                <a:lnTo>
                  <a:pt x="1654" y="145"/>
                </a:lnTo>
                <a:lnTo>
                  <a:pt x="1654" y="149"/>
                </a:lnTo>
                <a:lnTo>
                  <a:pt x="1652" y="154"/>
                </a:lnTo>
                <a:lnTo>
                  <a:pt x="1652" y="159"/>
                </a:lnTo>
                <a:lnTo>
                  <a:pt x="1650" y="164"/>
                </a:lnTo>
                <a:lnTo>
                  <a:pt x="1650" y="169"/>
                </a:lnTo>
                <a:lnTo>
                  <a:pt x="1647" y="173"/>
                </a:lnTo>
                <a:lnTo>
                  <a:pt x="1647" y="176"/>
                </a:lnTo>
                <a:lnTo>
                  <a:pt x="1645" y="181"/>
                </a:lnTo>
                <a:lnTo>
                  <a:pt x="1645" y="183"/>
                </a:lnTo>
                <a:lnTo>
                  <a:pt x="1642" y="188"/>
                </a:lnTo>
                <a:lnTo>
                  <a:pt x="1642" y="190"/>
                </a:lnTo>
                <a:lnTo>
                  <a:pt x="1640" y="193"/>
                </a:lnTo>
                <a:lnTo>
                  <a:pt x="1640" y="197"/>
                </a:lnTo>
                <a:lnTo>
                  <a:pt x="1638" y="200"/>
                </a:lnTo>
                <a:lnTo>
                  <a:pt x="1638" y="205"/>
                </a:lnTo>
                <a:lnTo>
                  <a:pt x="1635" y="207"/>
                </a:lnTo>
                <a:lnTo>
                  <a:pt x="1633" y="212"/>
                </a:lnTo>
                <a:lnTo>
                  <a:pt x="1630" y="214"/>
                </a:lnTo>
                <a:lnTo>
                  <a:pt x="1628" y="214"/>
                </a:lnTo>
                <a:lnTo>
                  <a:pt x="1635" y="236"/>
                </a:lnTo>
                <a:lnTo>
                  <a:pt x="1635" y="233"/>
                </a:lnTo>
                <a:lnTo>
                  <a:pt x="1638" y="233"/>
                </a:lnTo>
                <a:lnTo>
                  <a:pt x="1640" y="231"/>
                </a:lnTo>
                <a:lnTo>
                  <a:pt x="1640" y="229"/>
                </a:lnTo>
                <a:lnTo>
                  <a:pt x="1642" y="229"/>
                </a:lnTo>
                <a:lnTo>
                  <a:pt x="1645" y="229"/>
                </a:lnTo>
                <a:lnTo>
                  <a:pt x="1645" y="226"/>
                </a:lnTo>
                <a:lnTo>
                  <a:pt x="1654" y="226"/>
                </a:lnTo>
                <a:lnTo>
                  <a:pt x="1654" y="224"/>
                </a:lnTo>
                <a:lnTo>
                  <a:pt x="1662" y="224"/>
                </a:lnTo>
                <a:lnTo>
                  <a:pt x="1664" y="221"/>
                </a:lnTo>
                <a:lnTo>
                  <a:pt x="1678" y="221"/>
                </a:lnTo>
                <a:lnTo>
                  <a:pt x="1681" y="219"/>
                </a:lnTo>
                <a:lnTo>
                  <a:pt x="1690" y="219"/>
                </a:lnTo>
                <a:lnTo>
                  <a:pt x="1693" y="217"/>
                </a:lnTo>
                <a:lnTo>
                  <a:pt x="1702" y="217"/>
                </a:lnTo>
                <a:lnTo>
                  <a:pt x="1638" y="214"/>
                </a:lnTo>
                <a:lnTo>
                  <a:pt x="1640" y="212"/>
                </a:lnTo>
                <a:lnTo>
                  <a:pt x="1640" y="207"/>
                </a:lnTo>
                <a:lnTo>
                  <a:pt x="1642" y="205"/>
                </a:lnTo>
                <a:lnTo>
                  <a:pt x="1642" y="202"/>
                </a:lnTo>
                <a:lnTo>
                  <a:pt x="1645" y="200"/>
                </a:lnTo>
                <a:lnTo>
                  <a:pt x="1645" y="197"/>
                </a:lnTo>
                <a:lnTo>
                  <a:pt x="1647" y="193"/>
                </a:lnTo>
                <a:lnTo>
                  <a:pt x="1647" y="190"/>
                </a:lnTo>
                <a:lnTo>
                  <a:pt x="1650" y="188"/>
                </a:lnTo>
                <a:lnTo>
                  <a:pt x="1650" y="183"/>
                </a:lnTo>
                <a:lnTo>
                  <a:pt x="1652" y="181"/>
                </a:lnTo>
                <a:lnTo>
                  <a:pt x="1652" y="178"/>
                </a:lnTo>
                <a:lnTo>
                  <a:pt x="1654" y="173"/>
                </a:lnTo>
                <a:lnTo>
                  <a:pt x="1654" y="171"/>
                </a:lnTo>
                <a:lnTo>
                  <a:pt x="1657" y="166"/>
                </a:lnTo>
                <a:lnTo>
                  <a:pt x="1657" y="164"/>
                </a:lnTo>
                <a:lnTo>
                  <a:pt x="1659" y="159"/>
                </a:lnTo>
                <a:lnTo>
                  <a:pt x="1659" y="157"/>
                </a:lnTo>
                <a:lnTo>
                  <a:pt x="1662" y="152"/>
                </a:lnTo>
                <a:lnTo>
                  <a:pt x="1662" y="147"/>
                </a:lnTo>
                <a:lnTo>
                  <a:pt x="1664" y="145"/>
                </a:lnTo>
                <a:lnTo>
                  <a:pt x="1664" y="140"/>
                </a:lnTo>
                <a:lnTo>
                  <a:pt x="1666" y="137"/>
                </a:lnTo>
                <a:lnTo>
                  <a:pt x="1666" y="133"/>
                </a:lnTo>
                <a:lnTo>
                  <a:pt x="1669" y="128"/>
                </a:lnTo>
                <a:lnTo>
                  <a:pt x="1669" y="123"/>
                </a:lnTo>
                <a:lnTo>
                  <a:pt x="1671" y="121"/>
                </a:lnTo>
                <a:lnTo>
                  <a:pt x="1676" y="113"/>
                </a:lnTo>
                <a:lnTo>
                  <a:pt x="1666" y="97"/>
                </a:lnTo>
                <a:lnTo>
                  <a:pt x="1666" y="97"/>
                </a:lnTo>
                <a:close/>
              </a:path>
              <a:path w="1828" h="251">
                <a:moveTo>
                  <a:pt x="1652" y="10"/>
                </a:moveTo>
                <a:lnTo>
                  <a:pt x="1652" y="27"/>
                </a:lnTo>
                <a:lnTo>
                  <a:pt x="1650" y="32"/>
                </a:lnTo>
                <a:lnTo>
                  <a:pt x="1650" y="39"/>
                </a:lnTo>
                <a:lnTo>
                  <a:pt x="1647" y="44"/>
                </a:lnTo>
                <a:lnTo>
                  <a:pt x="1647" y="53"/>
                </a:lnTo>
                <a:lnTo>
                  <a:pt x="1645" y="58"/>
                </a:lnTo>
                <a:lnTo>
                  <a:pt x="1645" y="63"/>
                </a:lnTo>
                <a:lnTo>
                  <a:pt x="1642" y="68"/>
                </a:lnTo>
                <a:lnTo>
                  <a:pt x="1642" y="75"/>
                </a:lnTo>
                <a:lnTo>
                  <a:pt x="1640" y="80"/>
                </a:lnTo>
                <a:lnTo>
                  <a:pt x="1640" y="82"/>
                </a:lnTo>
                <a:lnTo>
                  <a:pt x="1638" y="85"/>
                </a:lnTo>
                <a:lnTo>
                  <a:pt x="1638" y="89"/>
                </a:lnTo>
                <a:lnTo>
                  <a:pt x="1635" y="92"/>
                </a:lnTo>
                <a:lnTo>
                  <a:pt x="1635" y="99"/>
                </a:lnTo>
                <a:lnTo>
                  <a:pt x="1633" y="101"/>
                </a:lnTo>
                <a:lnTo>
                  <a:pt x="1633" y="106"/>
                </a:lnTo>
                <a:lnTo>
                  <a:pt x="1630" y="109"/>
                </a:lnTo>
                <a:lnTo>
                  <a:pt x="1630" y="113"/>
                </a:lnTo>
                <a:lnTo>
                  <a:pt x="1628" y="116"/>
                </a:lnTo>
                <a:lnTo>
                  <a:pt x="1626" y="121"/>
                </a:lnTo>
                <a:lnTo>
                  <a:pt x="1626" y="123"/>
                </a:lnTo>
                <a:lnTo>
                  <a:pt x="1623" y="128"/>
                </a:lnTo>
                <a:lnTo>
                  <a:pt x="1623" y="130"/>
                </a:lnTo>
                <a:lnTo>
                  <a:pt x="1621" y="133"/>
                </a:lnTo>
                <a:lnTo>
                  <a:pt x="1618" y="137"/>
                </a:lnTo>
                <a:lnTo>
                  <a:pt x="1618" y="145"/>
                </a:lnTo>
                <a:lnTo>
                  <a:pt x="1621" y="142"/>
                </a:lnTo>
                <a:lnTo>
                  <a:pt x="1623" y="140"/>
                </a:lnTo>
                <a:lnTo>
                  <a:pt x="1623" y="137"/>
                </a:lnTo>
                <a:lnTo>
                  <a:pt x="1626" y="135"/>
                </a:lnTo>
                <a:lnTo>
                  <a:pt x="1626" y="133"/>
                </a:lnTo>
                <a:lnTo>
                  <a:pt x="1628" y="128"/>
                </a:lnTo>
                <a:lnTo>
                  <a:pt x="1628" y="125"/>
                </a:lnTo>
                <a:lnTo>
                  <a:pt x="1630" y="123"/>
                </a:lnTo>
                <a:lnTo>
                  <a:pt x="1633" y="121"/>
                </a:lnTo>
                <a:lnTo>
                  <a:pt x="1633" y="118"/>
                </a:lnTo>
                <a:lnTo>
                  <a:pt x="1635" y="116"/>
                </a:lnTo>
                <a:lnTo>
                  <a:pt x="1635" y="111"/>
                </a:lnTo>
                <a:lnTo>
                  <a:pt x="1638" y="109"/>
                </a:lnTo>
                <a:lnTo>
                  <a:pt x="1638" y="106"/>
                </a:lnTo>
                <a:lnTo>
                  <a:pt x="1640" y="101"/>
                </a:lnTo>
                <a:lnTo>
                  <a:pt x="1640" y="99"/>
                </a:lnTo>
                <a:lnTo>
                  <a:pt x="1642" y="97"/>
                </a:lnTo>
                <a:lnTo>
                  <a:pt x="1642" y="92"/>
                </a:lnTo>
                <a:lnTo>
                  <a:pt x="1645" y="89"/>
                </a:lnTo>
                <a:lnTo>
                  <a:pt x="1645" y="85"/>
                </a:lnTo>
                <a:lnTo>
                  <a:pt x="1647" y="82"/>
                </a:lnTo>
                <a:lnTo>
                  <a:pt x="1647" y="75"/>
                </a:lnTo>
                <a:lnTo>
                  <a:pt x="1650" y="70"/>
                </a:lnTo>
                <a:lnTo>
                  <a:pt x="1650" y="65"/>
                </a:lnTo>
                <a:lnTo>
                  <a:pt x="1652" y="63"/>
                </a:lnTo>
                <a:lnTo>
                  <a:pt x="1652" y="58"/>
                </a:lnTo>
                <a:lnTo>
                  <a:pt x="1654" y="53"/>
                </a:lnTo>
                <a:lnTo>
                  <a:pt x="1654" y="46"/>
                </a:lnTo>
                <a:lnTo>
                  <a:pt x="1657" y="41"/>
                </a:lnTo>
                <a:lnTo>
                  <a:pt x="1657" y="37"/>
                </a:lnTo>
                <a:lnTo>
                  <a:pt x="1659" y="32"/>
                </a:lnTo>
                <a:lnTo>
                  <a:pt x="1664" y="27"/>
                </a:lnTo>
                <a:lnTo>
                  <a:pt x="1652" y="10"/>
                </a:lnTo>
                <a:lnTo>
                  <a:pt x="1652" y="10"/>
                </a:lnTo>
                <a:close/>
              </a:path>
              <a:path w="1828" h="251">
                <a:moveTo>
                  <a:pt x="1674" y="3"/>
                </a:moveTo>
                <a:lnTo>
                  <a:pt x="1674" y="10"/>
                </a:lnTo>
                <a:lnTo>
                  <a:pt x="1676" y="15"/>
                </a:lnTo>
                <a:lnTo>
                  <a:pt x="1676" y="32"/>
                </a:lnTo>
                <a:lnTo>
                  <a:pt x="1678" y="37"/>
                </a:lnTo>
                <a:lnTo>
                  <a:pt x="1678" y="49"/>
                </a:lnTo>
                <a:lnTo>
                  <a:pt x="1681" y="53"/>
                </a:lnTo>
                <a:lnTo>
                  <a:pt x="1681" y="61"/>
                </a:lnTo>
                <a:lnTo>
                  <a:pt x="1683" y="63"/>
                </a:lnTo>
                <a:lnTo>
                  <a:pt x="1683" y="73"/>
                </a:lnTo>
                <a:lnTo>
                  <a:pt x="1686" y="75"/>
                </a:lnTo>
                <a:lnTo>
                  <a:pt x="1686" y="82"/>
                </a:lnTo>
                <a:lnTo>
                  <a:pt x="1688" y="85"/>
                </a:lnTo>
                <a:lnTo>
                  <a:pt x="1688" y="87"/>
                </a:lnTo>
                <a:lnTo>
                  <a:pt x="1690" y="92"/>
                </a:lnTo>
                <a:lnTo>
                  <a:pt x="1690" y="99"/>
                </a:lnTo>
                <a:lnTo>
                  <a:pt x="1693" y="101"/>
                </a:lnTo>
                <a:lnTo>
                  <a:pt x="1693" y="106"/>
                </a:lnTo>
                <a:lnTo>
                  <a:pt x="1695" y="109"/>
                </a:lnTo>
                <a:lnTo>
                  <a:pt x="1695" y="113"/>
                </a:lnTo>
                <a:lnTo>
                  <a:pt x="1698" y="116"/>
                </a:lnTo>
                <a:lnTo>
                  <a:pt x="1700" y="118"/>
                </a:lnTo>
                <a:lnTo>
                  <a:pt x="1700" y="123"/>
                </a:lnTo>
                <a:lnTo>
                  <a:pt x="1702" y="125"/>
                </a:lnTo>
                <a:lnTo>
                  <a:pt x="1702" y="128"/>
                </a:lnTo>
                <a:lnTo>
                  <a:pt x="1705" y="130"/>
                </a:lnTo>
                <a:lnTo>
                  <a:pt x="1705" y="135"/>
                </a:lnTo>
                <a:lnTo>
                  <a:pt x="1707" y="137"/>
                </a:lnTo>
                <a:lnTo>
                  <a:pt x="1710" y="140"/>
                </a:lnTo>
                <a:lnTo>
                  <a:pt x="1710" y="133"/>
                </a:lnTo>
                <a:lnTo>
                  <a:pt x="1712" y="130"/>
                </a:lnTo>
                <a:lnTo>
                  <a:pt x="1714" y="130"/>
                </a:lnTo>
                <a:lnTo>
                  <a:pt x="1714" y="128"/>
                </a:lnTo>
                <a:lnTo>
                  <a:pt x="1719" y="128"/>
                </a:lnTo>
                <a:lnTo>
                  <a:pt x="1719" y="123"/>
                </a:lnTo>
                <a:lnTo>
                  <a:pt x="1717" y="123"/>
                </a:lnTo>
                <a:lnTo>
                  <a:pt x="1714" y="121"/>
                </a:lnTo>
                <a:lnTo>
                  <a:pt x="1714" y="118"/>
                </a:lnTo>
                <a:lnTo>
                  <a:pt x="1712" y="118"/>
                </a:lnTo>
                <a:lnTo>
                  <a:pt x="1710" y="116"/>
                </a:lnTo>
                <a:lnTo>
                  <a:pt x="1710" y="113"/>
                </a:lnTo>
                <a:lnTo>
                  <a:pt x="1707" y="111"/>
                </a:lnTo>
                <a:lnTo>
                  <a:pt x="1705" y="109"/>
                </a:lnTo>
                <a:lnTo>
                  <a:pt x="1705" y="106"/>
                </a:lnTo>
                <a:lnTo>
                  <a:pt x="1702" y="104"/>
                </a:lnTo>
                <a:lnTo>
                  <a:pt x="1702" y="99"/>
                </a:lnTo>
                <a:lnTo>
                  <a:pt x="1700" y="97"/>
                </a:lnTo>
                <a:lnTo>
                  <a:pt x="1698" y="94"/>
                </a:lnTo>
                <a:lnTo>
                  <a:pt x="1698" y="92"/>
                </a:lnTo>
                <a:lnTo>
                  <a:pt x="1695" y="87"/>
                </a:lnTo>
                <a:lnTo>
                  <a:pt x="1695" y="85"/>
                </a:lnTo>
                <a:lnTo>
                  <a:pt x="1693" y="80"/>
                </a:lnTo>
                <a:lnTo>
                  <a:pt x="1693" y="75"/>
                </a:lnTo>
                <a:lnTo>
                  <a:pt x="1690" y="73"/>
                </a:lnTo>
                <a:lnTo>
                  <a:pt x="1690" y="68"/>
                </a:lnTo>
                <a:lnTo>
                  <a:pt x="1688" y="63"/>
                </a:lnTo>
                <a:lnTo>
                  <a:pt x="1688" y="61"/>
                </a:lnTo>
                <a:lnTo>
                  <a:pt x="1686" y="56"/>
                </a:lnTo>
                <a:lnTo>
                  <a:pt x="1686" y="49"/>
                </a:lnTo>
                <a:lnTo>
                  <a:pt x="1683" y="44"/>
                </a:lnTo>
                <a:lnTo>
                  <a:pt x="1683" y="37"/>
                </a:lnTo>
                <a:lnTo>
                  <a:pt x="1681" y="32"/>
                </a:lnTo>
                <a:lnTo>
                  <a:pt x="1681" y="25"/>
                </a:lnTo>
                <a:lnTo>
                  <a:pt x="1678" y="22"/>
                </a:lnTo>
                <a:lnTo>
                  <a:pt x="1678" y="17"/>
                </a:lnTo>
                <a:lnTo>
                  <a:pt x="1683" y="10"/>
                </a:lnTo>
                <a:lnTo>
                  <a:pt x="1674" y="3"/>
                </a:lnTo>
                <a:lnTo>
                  <a:pt x="1674" y="3"/>
                </a:lnTo>
                <a:close/>
              </a:path>
              <a:path w="1828" h="251">
                <a:moveTo>
                  <a:pt x="1796" y="217"/>
                </a:moveTo>
                <a:lnTo>
                  <a:pt x="1796" y="224"/>
                </a:lnTo>
                <a:lnTo>
                  <a:pt x="1798" y="224"/>
                </a:lnTo>
                <a:lnTo>
                  <a:pt x="1801" y="226"/>
                </a:lnTo>
                <a:lnTo>
                  <a:pt x="1803" y="229"/>
                </a:lnTo>
                <a:lnTo>
                  <a:pt x="1806" y="231"/>
                </a:lnTo>
                <a:lnTo>
                  <a:pt x="1808" y="233"/>
                </a:lnTo>
                <a:lnTo>
                  <a:pt x="1808" y="236"/>
                </a:lnTo>
                <a:lnTo>
                  <a:pt x="1810" y="238"/>
                </a:lnTo>
                <a:lnTo>
                  <a:pt x="1813" y="241"/>
                </a:lnTo>
                <a:lnTo>
                  <a:pt x="1813" y="245"/>
                </a:lnTo>
                <a:lnTo>
                  <a:pt x="1815" y="243"/>
                </a:lnTo>
                <a:lnTo>
                  <a:pt x="1818" y="241"/>
                </a:lnTo>
                <a:lnTo>
                  <a:pt x="1818" y="238"/>
                </a:lnTo>
                <a:lnTo>
                  <a:pt x="1820" y="236"/>
                </a:lnTo>
                <a:lnTo>
                  <a:pt x="1820" y="233"/>
                </a:lnTo>
                <a:lnTo>
                  <a:pt x="1822" y="229"/>
                </a:lnTo>
                <a:lnTo>
                  <a:pt x="1822" y="221"/>
                </a:lnTo>
                <a:lnTo>
                  <a:pt x="1813" y="221"/>
                </a:lnTo>
                <a:lnTo>
                  <a:pt x="1810" y="221"/>
                </a:lnTo>
                <a:lnTo>
                  <a:pt x="1808" y="221"/>
                </a:lnTo>
                <a:lnTo>
                  <a:pt x="1806" y="219"/>
                </a:lnTo>
                <a:lnTo>
                  <a:pt x="1798" y="219"/>
                </a:lnTo>
                <a:lnTo>
                  <a:pt x="1796" y="217"/>
                </a:lnTo>
                <a:lnTo>
                  <a:pt x="1796" y="217"/>
                </a:lnTo>
                <a:close/>
              </a:path>
              <a:path w="1828" h="251">
                <a:moveTo>
                  <a:pt x="1750" y="173"/>
                </a:moveTo>
                <a:lnTo>
                  <a:pt x="1750" y="188"/>
                </a:lnTo>
                <a:lnTo>
                  <a:pt x="1748" y="190"/>
                </a:lnTo>
                <a:lnTo>
                  <a:pt x="1748" y="200"/>
                </a:lnTo>
                <a:lnTo>
                  <a:pt x="1755" y="193"/>
                </a:lnTo>
                <a:lnTo>
                  <a:pt x="1755" y="176"/>
                </a:lnTo>
                <a:lnTo>
                  <a:pt x="1786" y="176"/>
                </a:lnTo>
                <a:lnTo>
                  <a:pt x="1750" y="173"/>
                </a:lnTo>
                <a:lnTo>
                  <a:pt x="1750" y="173"/>
                </a:lnTo>
                <a:close/>
              </a:path>
              <a:path w="1828" h="251">
                <a:moveTo>
                  <a:pt x="1748" y="113"/>
                </a:moveTo>
                <a:lnTo>
                  <a:pt x="1750" y="118"/>
                </a:lnTo>
                <a:lnTo>
                  <a:pt x="1750" y="173"/>
                </a:lnTo>
                <a:lnTo>
                  <a:pt x="1786" y="176"/>
                </a:lnTo>
                <a:lnTo>
                  <a:pt x="1786" y="195"/>
                </a:lnTo>
                <a:lnTo>
                  <a:pt x="1794" y="188"/>
                </a:lnTo>
                <a:lnTo>
                  <a:pt x="1794" y="173"/>
                </a:lnTo>
                <a:lnTo>
                  <a:pt x="1755" y="169"/>
                </a:lnTo>
                <a:lnTo>
                  <a:pt x="1755" y="116"/>
                </a:lnTo>
                <a:lnTo>
                  <a:pt x="1786" y="116"/>
                </a:lnTo>
                <a:lnTo>
                  <a:pt x="1748" y="113"/>
                </a:lnTo>
                <a:lnTo>
                  <a:pt x="1748" y="113"/>
                </a:lnTo>
                <a:close/>
              </a:path>
              <a:path w="1828" h="251">
                <a:moveTo>
                  <a:pt x="1748" y="101"/>
                </a:moveTo>
                <a:lnTo>
                  <a:pt x="1748" y="111"/>
                </a:lnTo>
                <a:lnTo>
                  <a:pt x="1755" y="111"/>
                </a:lnTo>
                <a:lnTo>
                  <a:pt x="1748" y="101"/>
                </a:lnTo>
                <a:lnTo>
                  <a:pt x="1748" y="101"/>
                </a:lnTo>
                <a:close/>
              </a:path>
              <a:path w="1828" h="251">
                <a:moveTo>
                  <a:pt x="1789" y="99"/>
                </a:moveTo>
                <a:lnTo>
                  <a:pt x="1786" y="111"/>
                </a:lnTo>
                <a:lnTo>
                  <a:pt x="1748" y="111"/>
                </a:lnTo>
                <a:lnTo>
                  <a:pt x="1748" y="113"/>
                </a:lnTo>
                <a:lnTo>
                  <a:pt x="1786" y="116"/>
                </a:lnTo>
                <a:lnTo>
                  <a:pt x="1786" y="169"/>
                </a:lnTo>
                <a:lnTo>
                  <a:pt x="1755" y="169"/>
                </a:lnTo>
                <a:lnTo>
                  <a:pt x="1794" y="173"/>
                </a:lnTo>
                <a:lnTo>
                  <a:pt x="1794" y="121"/>
                </a:lnTo>
                <a:lnTo>
                  <a:pt x="1796" y="113"/>
                </a:lnTo>
                <a:lnTo>
                  <a:pt x="1789" y="99"/>
                </a:lnTo>
                <a:lnTo>
                  <a:pt x="1789" y="99"/>
                </a:lnTo>
                <a:close/>
              </a:path>
              <a:path w="1828" h="251">
                <a:moveTo>
                  <a:pt x="1798" y="58"/>
                </a:moveTo>
                <a:lnTo>
                  <a:pt x="1794" y="73"/>
                </a:lnTo>
                <a:lnTo>
                  <a:pt x="1736" y="73"/>
                </a:lnTo>
                <a:lnTo>
                  <a:pt x="1738" y="82"/>
                </a:lnTo>
                <a:lnTo>
                  <a:pt x="1741" y="80"/>
                </a:lnTo>
                <a:lnTo>
                  <a:pt x="1746" y="80"/>
                </a:lnTo>
                <a:lnTo>
                  <a:pt x="1748" y="77"/>
                </a:lnTo>
                <a:lnTo>
                  <a:pt x="1808" y="77"/>
                </a:lnTo>
                <a:lnTo>
                  <a:pt x="1798" y="58"/>
                </a:lnTo>
                <a:lnTo>
                  <a:pt x="1798" y="58"/>
                </a:lnTo>
                <a:close/>
              </a:path>
              <a:path w="1828" h="251">
                <a:moveTo>
                  <a:pt x="1827" y="25"/>
                </a:moveTo>
                <a:lnTo>
                  <a:pt x="1815" y="27"/>
                </a:lnTo>
                <a:lnTo>
                  <a:pt x="1815" y="219"/>
                </a:lnTo>
                <a:lnTo>
                  <a:pt x="1813" y="219"/>
                </a:lnTo>
                <a:lnTo>
                  <a:pt x="1813" y="221"/>
                </a:lnTo>
                <a:lnTo>
                  <a:pt x="1822" y="221"/>
                </a:lnTo>
                <a:lnTo>
                  <a:pt x="1822" y="32"/>
                </a:lnTo>
                <a:lnTo>
                  <a:pt x="1827" y="25"/>
                </a:lnTo>
                <a:lnTo>
                  <a:pt x="1827" y="25"/>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4" name="path"/>
          <p:cNvSpPr/>
          <p:nvPr/>
        </p:nvSpPr>
        <p:spPr>
          <a:xfrm>
            <a:off x="6991350" y="5416550"/>
            <a:ext cx="19811" cy="7620"/>
          </a:xfrm>
          <a:custGeom>
            <a:avLst/>
            <a:gdLst/>
            <a:ahLst/>
            <a:cxnLst/>
            <a:rect l="0" t="0" r="0" b="0"/>
            <a:pathLst>
              <a:path w="31" h="12">
                <a:moveTo>
                  <a:pt x="1" y="1"/>
                </a:moveTo>
                <a:lnTo>
                  <a:pt x="1" y="10"/>
                </a:lnTo>
                <a:lnTo>
                  <a:pt x="30" y="8"/>
                </a:lnTo>
                <a:lnTo>
                  <a:pt x="8" y="8"/>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5" name="path"/>
          <p:cNvSpPr/>
          <p:nvPr/>
        </p:nvSpPr>
        <p:spPr>
          <a:xfrm>
            <a:off x="6954773" y="5384546"/>
            <a:ext cx="164591" cy="106679"/>
          </a:xfrm>
          <a:custGeom>
            <a:avLst/>
            <a:gdLst/>
            <a:ahLst/>
            <a:cxnLst/>
            <a:rect l="0" t="0" r="0" b="0"/>
            <a:pathLst>
              <a:path w="259" h="167">
                <a:moveTo>
                  <a:pt x="49" y="49"/>
                </a:moveTo>
                <a:lnTo>
                  <a:pt x="41" y="56"/>
                </a:lnTo>
                <a:lnTo>
                  <a:pt x="1" y="56"/>
                </a:lnTo>
                <a:lnTo>
                  <a:pt x="5" y="63"/>
                </a:lnTo>
                <a:lnTo>
                  <a:pt x="10" y="63"/>
                </a:lnTo>
                <a:lnTo>
                  <a:pt x="13" y="61"/>
                </a:lnTo>
                <a:lnTo>
                  <a:pt x="56" y="61"/>
                </a:lnTo>
                <a:lnTo>
                  <a:pt x="49" y="49"/>
                </a:lnTo>
                <a:lnTo>
                  <a:pt x="49" y="49"/>
                </a:lnTo>
                <a:close/>
              </a:path>
              <a:path w="259" h="167">
                <a:moveTo>
                  <a:pt x="8" y="22"/>
                </a:moveTo>
                <a:lnTo>
                  <a:pt x="5" y="22"/>
                </a:lnTo>
                <a:lnTo>
                  <a:pt x="3" y="25"/>
                </a:lnTo>
                <a:lnTo>
                  <a:pt x="3" y="27"/>
                </a:lnTo>
                <a:lnTo>
                  <a:pt x="5" y="27"/>
                </a:lnTo>
                <a:lnTo>
                  <a:pt x="8" y="27"/>
                </a:lnTo>
                <a:lnTo>
                  <a:pt x="10" y="25"/>
                </a:lnTo>
                <a:lnTo>
                  <a:pt x="20" y="25"/>
                </a:lnTo>
                <a:lnTo>
                  <a:pt x="22" y="22"/>
                </a:lnTo>
                <a:lnTo>
                  <a:pt x="27" y="22"/>
                </a:lnTo>
                <a:lnTo>
                  <a:pt x="8" y="22"/>
                </a:lnTo>
                <a:lnTo>
                  <a:pt x="8" y="22"/>
                </a:lnTo>
                <a:close/>
              </a:path>
              <a:path w="259" h="167">
                <a:moveTo>
                  <a:pt x="58" y="15"/>
                </a:moveTo>
                <a:lnTo>
                  <a:pt x="58" y="20"/>
                </a:lnTo>
                <a:lnTo>
                  <a:pt x="61" y="22"/>
                </a:lnTo>
                <a:lnTo>
                  <a:pt x="61" y="25"/>
                </a:lnTo>
                <a:lnTo>
                  <a:pt x="63" y="27"/>
                </a:lnTo>
                <a:lnTo>
                  <a:pt x="63" y="32"/>
                </a:lnTo>
                <a:lnTo>
                  <a:pt x="65" y="34"/>
                </a:lnTo>
                <a:lnTo>
                  <a:pt x="65" y="44"/>
                </a:lnTo>
                <a:lnTo>
                  <a:pt x="68" y="49"/>
                </a:lnTo>
                <a:lnTo>
                  <a:pt x="68" y="51"/>
                </a:lnTo>
                <a:lnTo>
                  <a:pt x="70" y="51"/>
                </a:lnTo>
                <a:lnTo>
                  <a:pt x="73" y="46"/>
                </a:lnTo>
                <a:lnTo>
                  <a:pt x="73" y="42"/>
                </a:lnTo>
                <a:lnTo>
                  <a:pt x="75" y="39"/>
                </a:lnTo>
                <a:lnTo>
                  <a:pt x="73" y="37"/>
                </a:lnTo>
                <a:lnTo>
                  <a:pt x="73" y="30"/>
                </a:lnTo>
                <a:lnTo>
                  <a:pt x="70" y="27"/>
                </a:lnTo>
                <a:lnTo>
                  <a:pt x="70" y="27"/>
                </a:lnTo>
                <a:lnTo>
                  <a:pt x="68" y="25"/>
                </a:lnTo>
                <a:lnTo>
                  <a:pt x="65" y="22"/>
                </a:lnTo>
                <a:lnTo>
                  <a:pt x="63" y="20"/>
                </a:lnTo>
                <a:lnTo>
                  <a:pt x="61" y="17"/>
                </a:lnTo>
                <a:lnTo>
                  <a:pt x="58" y="15"/>
                </a:lnTo>
                <a:lnTo>
                  <a:pt x="58" y="15"/>
                </a:lnTo>
                <a:close/>
              </a:path>
              <a:path w="259" h="167">
                <a:moveTo>
                  <a:pt x="106" y="13"/>
                </a:moveTo>
                <a:lnTo>
                  <a:pt x="106" y="15"/>
                </a:lnTo>
                <a:lnTo>
                  <a:pt x="104" y="17"/>
                </a:lnTo>
                <a:lnTo>
                  <a:pt x="104" y="22"/>
                </a:lnTo>
                <a:lnTo>
                  <a:pt x="101" y="27"/>
                </a:lnTo>
                <a:lnTo>
                  <a:pt x="101" y="32"/>
                </a:lnTo>
                <a:lnTo>
                  <a:pt x="99" y="34"/>
                </a:lnTo>
                <a:lnTo>
                  <a:pt x="99" y="39"/>
                </a:lnTo>
                <a:lnTo>
                  <a:pt x="97" y="42"/>
                </a:lnTo>
                <a:lnTo>
                  <a:pt x="97" y="44"/>
                </a:lnTo>
                <a:lnTo>
                  <a:pt x="94" y="46"/>
                </a:lnTo>
                <a:lnTo>
                  <a:pt x="94" y="49"/>
                </a:lnTo>
                <a:lnTo>
                  <a:pt x="92" y="51"/>
                </a:lnTo>
                <a:lnTo>
                  <a:pt x="94" y="54"/>
                </a:lnTo>
                <a:lnTo>
                  <a:pt x="97" y="51"/>
                </a:lnTo>
                <a:lnTo>
                  <a:pt x="99" y="49"/>
                </a:lnTo>
                <a:lnTo>
                  <a:pt x="99" y="46"/>
                </a:lnTo>
                <a:lnTo>
                  <a:pt x="101" y="44"/>
                </a:lnTo>
                <a:lnTo>
                  <a:pt x="101" y="42"/>
                </a:lnTo>
                <a:lnTo>
                  <a:pt x="104" y="39"/>
                </a:lnTo>
                <a:lnTo>
                  <a:pt x="106" y="37"/>
                </a:lnTo>
                <a:lnTo>
                  <a:pt x="106" y="34"/>
                </a:lnTo>
                <a:lnTo>
                  <a:pt x="109" y="32"/>
                </a:lnTo>
                <a:lnTo>
                  <a:pt x="109" y="27"/>
                </a:lnTo>
                <a:lnTo>
                  <a:pt x="111" y="25"/>
                </a:lnTo>
                <a:lnTo>
                  <a:pt x="116" y="22"/>
                </a:lnTo>
                <a:lnTo>
                  <a:pt x="106" y="13"/>
                </a:lnTo>
                <a:lnTo>
                  <a:pt x="106" y="13"/>
                </a:lnTo>
                <a:close/>
              </a:path>
              <a:path w="259" h="167">
                <a:moveTo>
                  <a:pt x="44" y="3"/>
                </a:moveTo>
                <a:lnTo>
                  <a:pt x="44" y="5"/>
                </a:lnTo>
                <a:lnTo>
                  <a:pt x="41" y="5"/>
                </a:lnTo>
                <a:lnTo>
                  <a:pt x="41" y="8"/>
                </a:lnTo>
                <a:lnTo>
                  <a:pt x="39" y="8"/>
                </a:lnTo>
                <a:lnTo>
                  <a:pt x="37" y="10"/>
                </a:lnTo>
                <a:lnTo>
                  <a:pt x="34" y="13"/>
                </a:lnTo>
                <a:lnTo>
                  <a:pt x="32" y="13"/>
                </a:lnTo>
                <a:lnTo>
                  <a:pt x="30" y="15"/>
                </a:lnTo>
                <a:lnTo>
                  <a:pt x="25" y="15"/>
                </a:lnTo>
                <a:lnTo>
                  <a:pt x="22" y="17"/>
                </a:lnTo>
                <a:lnTo>
                  <a:pt x="20" y="17"/>
                </a:lnTo>
                <a:lnTo>
                  <a:pt x="20" y="20"/>
                </a:lnTo>
                <a:lnTo>
                  <a:pt x="13" y="20"/>
                </a:lnTo>
                <a:lnTo>
                  <a:pt x="10" y="22"/>
                </a:lnTo>
                <a:lnTo>
                  <a:pt x="8" y="22"/>
                </a:lnTo>
                <a:lnTo>
                  <a:pt x="27" y="22"/>
                </a:lnTo>
                <a:lnTo>
                  <a:pt x="27" y="56"/>
                </a:lnTo>
                <a:lnTo>
                  <a:pt x="32" y="56"/>
                </a:lnTo>
                <a:lnTo>
                  <a:pt x="32" y="22"/>
                </a:lnTo>
                <a:lnTo>
                  <a:pt x="34" y="22"/>
                </a:lnTo>
                <a:lnTo>
                  <a:pt x="37" y="20"/>
                </a:lnTo>
                <a:lnTo>
                  <a:pt x="39" y="20"/>
                </a:lnTo>
                <a:lnTo>
                  <a:pt x="41" y="20"/>
                </a:lnTo>
                <a:lnTo>
                  <a:pt x="44" y="17"/>
                </a:lnTo>
                <a:lnTo>
                  <a:pt x="51" y="17"/>
                </a:lnTo>
                <a:lnTo>
                  <a:pt x="44" y="3"/>
                </a:lnTo>
                <a:lnTo>
                  <a:pt x="44" y="3"/>
                </a:lnTo>
                <a:close/>
              </a:path>
              <a:path w="259" h="167">
                <a:moveTo>
                  <a:pt x="80" y="1"/>
                </a:moveTo>
                <a:lnTo>
                  <a:pt x="80" y="15"/>
                </a:lnTo>
                <a:lnTo>
                  <a:pt x="82" y="20"/>
                </a:lnTo>
                <a:lnTo>
                  <a:pt x="82" y="58"/>
                </a:lnTo>
                <a:lnTo>
                  <a:pt x="65" y="58"/>
                </a:lnTo>
                <a:lnTo>
                  <a:pt x="87" y="58"/>
                </a:lnTo>
                <a:lnTo>
                  <a:pt x="87" y="13"/>
                </a:lnTo>
                <a:lnTo>
                  <a:pt x="92" y="8"/>
                </a:lnTo>
                <a:lnTo>
                  <a:pt x="80" y="1"/>
                </a:lnTo>
                <a:lnTo>
                  <a:pt x="80" y="1"/>
                </a:lnTo>
                <a:close/>
              </a:path>
              <a:path w="259" h="167">
                <a:moveTo>
                  <a:pt x="245" y="150"/>
                </a:moveTo>
                <a:lnTo>
                  <a:pt x="241" y="159"/>
                </a:lnTo>
                <a:lnTo>
                  <a:pt x="174" y="159"/>
                </a:lnTo>
                <a:lnTo>
                  <a:pt x="178" y="166"/>
                </a:lnTo>
                <a:lnTo>
                  <a:pt x="181" y="166"/>
                </a:lnTo>
                <a:lnTo>
                  <a:pt x="183" y="164"/>
                </a:lnTo>
                <a:lnTo>
                  <a:pt x="257" y="164"/>
                </a:lnTo>
                <a:lnTo>
                  <a:pt x="245" y="150"/>
                </a:lnTo>
                <a:lnTo>
                  <a:pt x="245" y="150"/>
                </a:lnTo>
                <a:close/>
              </a:path>
              <a:path w="259" h="167">
                <a:moveTo>
                  <a:pt x="217" y="159"/>
                </a:moveTo>
                <a:lnTo>
                  <a:pt x="217" y="104"/>
                </a:lnTo>
                <a:lnTo>
                  <a:pt x="210" y="104"/>
                </a:lnTo>
                <a:lnTo>
                  <a:pt x="210" y="159"/>
                </a:lnTo>
                <a:lnTo>
                  <a:pt x="217" y="159"/>
                </a:lnTo>
                <a:close/>
              </a:path>
              <a:path w="259" h="167">
                <a:moveTo>
                  <a:pt x="236" y="90"/>
                </a:moveTo>
                <a:lnTo>
                  <a:pt x="229" y="99"/>
                </a:lnTo>
                <a:lnTo>
                  <a:pt x="181" y="99"/>
                </a:lnTo>
                <a:lnTo>
                  <a:pt x="185" y="104"/>
                </a:lnTo>
                <a:lnTo>
                  <a:pt x="245" y="104"/>
                </a:lnTo>
                <a:lnTo>
                  <a:pt x="236" y="90"/>
                </a:lnTo>
                <a:lnTo>
                  <a:pt x="236" y="90"/>
                </a:lnTo>
                <a:close/>
              </a:path>
              <a:path w="259" h="167">
                <a:moveTo>
                  <a:pt x="152" y="87"/>
                </a:moveTo>
                <a:lnTo>
                  <a:pt x="152" y="90"/>
                </a:lnTo>
                <a:lnTo>
                  <a:pt x="150" y="92"/>
                </a:lnTo>
                <a:lnTo>
                  <a:pt x="147" y="94"/>
                </a:lnTo>
                <a:lnTo>
                  <a:pt x="147" y="99"/>
                </a:lnTo>
                <a:lnTo>
                  <a:pt x="145" y="102"/>
                </a:lnTo>
                <a:lnTo>
                  <a:pt x="145" y="104"/>
                </a:lnTo>
                <a:lnTo>
                  <a:pt x="142" y="106"/>
                </a:lnTo>
                <a:lnTo>
                  <a:pt x="140" y="109"/>
                </a:lnTo>
                <a:lnTo>
                  <a:pt x="140" y="111"/>
                </a:lnTo>
                <a:lnTo>
                  <a:pt x="137" y="114"/>
                </a:lnTo>
                <a:lnTo>
                  <a:pt x="135" y="116"/>
                </a:lnTo>
                <a:lnTo>
                  <a:pt x="133" y="118"/>
                </a:lnTo>
                <a:lnTo>
                  <a:pt x="135" y="121"/>
                </a:lnTo>
                <a:lnTo>
                  <a:pt x="137" y="118"/>
                </a:lnTo>
                <a:lnTo>
                  <a:pt x="140" y="116"/>
                </a:lnTo>
                <a:lnTo>
                  <a:pt x="142" y="114"/>
                </a:lnTo>
                <a:lnTo>
                  <a:pt x="145" y="111"/>
                </a:lnTo>
                <a:lnTo>
                  <a:pt x="145" y="109"/>
                </a:lnTo>
                <a:lnTo>
                  <a:pt x="147" y="106"/>
                </a:lnTo>
                <a:lnTo>
                  <a:pt x="150" y="104"/>
                </a:lnTo>
                <a:lnTo>
                  <a:pt x="150" y="102"/>
                </a:lnTo>
                <a:lnTo>
                  <a:pt x="152" y="99"/>
                </a:lnTo>
                <a:lnTo>
                  <a:pt x="154" y="97"/>
                </a:lnTo>
                <a:lnTo>
                  <a:pt x="154" y="94"/>
                </a:lnTo>
                <a:lnTo>
                  <a:pt x="157" y="92"/>
                </a:lnTo>
                <a:lnTo>
                  <a:pt x="159" y="90"/>
                </a:lnTo>
                <a:lnTo>
                  <a:pt x="152" y="87"/>
                </a:lnTo>
                <a:lnTo>
                  <a:pt x="152" y="87"/>
                </a:lnTo>
                <a:close/>
              </a:path>
              <a:path w="259" h="167">
                <a:moveTo>
                  <a:pt x="224" y="56"/>
                </a:moveTo>
                <a:lnTo>
                  <a:pt x="217" y="56"/>
                </a:lnTo>
                <a:lnTo>
                  <a:pt x="219" y="58"/>
                </a:lnTo>
                <a:lnTo>
                  <a:pt x="221" y="58"/>
                </a:lnTo>
                <a:lnTo>
                  <a:pt x="224" y="61"/>
                </a:lnTo>
                <a:lnTo>
                  <a:pt x="226" y="63"/>
                </a:lnTo>
                <a:lnTo>
                  <a:pt x="229" y="65"/>
                </a:lnTo>
                <a:lnTo>
                  <a:pt x="231" y="68"/>
                </a:lnTo>
                <a:lnTo>
                  <a:pt x="234" y="68"/>
                </a:lnTo>
                <a:lnTo>
                  <a:pt x="234" y="70"/>
                </a:lnTo>
                <a:lnTo>
                  <a:pt x="236" y="73"/>
                </a:lnTo>
                <a:lnTo>
                  <a:pt x="238" y="75"/>
                </a:lnTo>
                <a:lnTo>
                  <a:pt x="241" y="75"/>
                </a:lnTo>
                <a:lnTo>
                  <a:pt x="241" y="77"/>
                </a:lnTo>
                <a:lnTo>
                  <a:pt x="243" y="80"/>
                </a:lnTo>
                <a:lnTo>
                  <a:pt x="243" y="82"/>
                </a:lnTo>
                <a:lnTo>
                  <a:pt x="245" y="85"/>
                </a:lnTo>
                <a:lnTo>
                  <a:pt x="248" y="87"/>
                </a:lnTo>
                <a:lnTo>
                  <a:pt x="250" y="90"/>
                </a:lnTo>
                <a:lnTo>
                  <a:pt x="253" y="90"/>
                </a:lnTo>
                <a:lnTo>
                  <a:pt x="255" y="87"/>
                </a:lnTo>
                <a:lnTo>
                  <a:pt x="255" y="85"/>
                </a:lnTo>
                <a:lnTo>
                  <a:pt x="255" y="82"/>
                </a:lnTo>
                <a:lnTo>
                  <a:pt x="255" y="80"/>
                </a:lnTo>
                <a:lnTo>
                  <a:pt x="253" y="77"/>
                </a:lnTo>
                <a:lnTo>
                  <a:pt x="253" y="75"/>
                </a:lnTo>
                <a:lnTo>
                  <a:pt x="250" y="73"/>
                </a:lnTo>
                <a:lnTo>
                  <a:pt x="248" y="70"/>
                </a:lnTo>
                <a:lnTo>
                  <a:pt x="245" y="68"/>
                </a:lnTo>
                <a:lnTo>
                  <a:pt x="243" y="65"/>
                </a:lnTo>
                <a:lnTo>
                  <a:pt x="241" y="65"/>
                </a:lnTo>
                <a:lnTo>
                  <a:pt x="238" y="63"/>
                </a:lnTo>
                <a:lnTo>
                  <a:pt x="236" y="63"/>
                </a:lnTo>
                <a:lnTo>
                  <a:pt x="234" y="61"/>
                </a:lnTo>
                <a:lnTo>
                  <a:pt x="231" y="58"/>
                </a:lnTo>
                <a:lnTo>
                  <a:pt x="229" y="58"/>
                </a:lnTo>
                <a:lnTo>
                  <a:pt x="226" y="56"/>
                </a:lnTo>
                <a:lnTo>
                  <a:pt x="224" y="56"/>
                </a:lnTo>
                <a:lnTo>
                  <a:pt x="224" y="56"/>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6" name="path"/>
          <p:cNvSpPr/>
          <p:nvPr/>
        </p:nvSpPr>
        <p:spPr>
          <a:xfrm>
            <a:off x="6953250" y="5424170"/>
            <a:ext cx="68580" cy="74676"/>
          </a:xfrm>
          <a:custGeom>
            <a:avLst/>
            <a:gdLst/>
            <a:ahLst/>
            <a:cxnLst/>
            <a:rect l="0" t="0" r="0" b="0"/>
            <a:pathLst>
              <a:path w="108" h="117">
                <a:moveTo>
                  <a:pt x="90" y="97"/>
                </a:moveTo>
                <a:lnTo>
                  <a:pt x="90" y="99"/>
                </a:lnTo>
                <a:lnTo>
                  <a:pt x="104" y="99"/>
                </a:lnTo>
                <a:lnTo>
                  <a:pt x="99" y="99"/>
                </a:lnTo>
                <a:lnTo>
                  <a:pt x="97" y="97"/>
                </a:lnTo>
                <a:lnTo>
                  <a:pt x="90" y="97"/>
                </a:lnTo>
                <a:lnTo>
                  <a:pt x="90" y="97"/>
                </a:lnTo>
                <a:close/>
              </a:path>
              <a:path w="108" h="117">
                <a:moveTo>
                  <a:pt x="61" y="58"/>
                </a:moveTo>
                <a:lnTo>
                  <a:pt x="61" y="116"/>
                </a:lnTo>
                <a:lnTo>
                  <a:pt x="68" y="111"/>
                </a:lnTo>
                <a:lnTo>
                  <a:pt x="68" y="61"/>
                </a:lnTo>
                <a:lnTo>
                  <a:pt x="106" y="61"/>
                </a:lnTo>
                <a:lnTo>
                  <a:pt x="61" y="58"/>
                </a:lnTo>
                <a:lnTo>
                  <a:pt x="61" y="58"/>
                </a:lnTo>
                <a:close/>
              </a:path>
              <a:path w="108" h="117">
                <a:moveTo>
                  <a:pt x="61" y="30"/>
                </a:moveTo>
                <a:lnTo>
                  <a:pt x="61" y="58"/>
                </a:lnTo>
                <a:lnTo>
                  <a:pt x="68" y="56"/>
                </a:lnTo>
                <a:lnTo>
                  <a:pt x="68" y="30"/>
                </a:lnTo>
                <a:lnTo>
                  <a:pt x="106" y="30"/>
                </a:lnTo>
                <a:lnTo>
                  <a:pt x="61" y="30"/>
                </a:lnTo>
                <a:lnTo>
                  <a:pt x="61" y="30"/>
                </a:lnTo>
                <a:close/>
              </a:path>
              <a:path w="108" h="117">
                <a:moveTo>
                  <a:pt x="22" y="22"/>
                </a:moveTo>
                <a:lnTo>
                  <a:pt x="20" y="25"/>
                </a:lnTo>
                <a:lnTo>
                  <a:pt x="20" y="32"/>
                </a:lnTo>
                <a:lnTo>
                  <a:pt x="18" y="34"/>
                </a:lnTo>
                <a:lnTo>
                  <a:pt x="18" y="39"/>
                </a:lnTo>
                <a:lnTo>
                  <a:pt x="15" y="42"/>
                </a:lnTo>
                <a:lnTo>
                  <a:pt x="15" y="46"/>
                </a:lnTo>
                <a:lnTo>
                  <a:pt x="13" y="49"/>
                </a:lnTo>
                <a:lnTo>
                  <a:pt x="13" y="51"/>
                </a:lnTo>
                <a:lnTo>
                  <a:pt x="10" y="53"/>
                </a:lnTo>
                <a:lnTo>
                  <a:pt x="10" y="58"/>
                </a:lnTo>
                <a:lnTo>
                  <a:pt x="8" y="61"/>
                </a:lnTo>
                <a:lnTo>
                  <a:pt x="8" y="63"/>
                </a:lnTo>
                <a:lnTo>
                  <a:pt x="5" y="65"/>
                </a:lnTo>
                <a:lnTo>
                  <a:pt x="5" y="68"/>
                </a:lnTo>
                <a:lnTo>
                  <a:pt x="3" y="70"/>
                </a:lnTo>
                <a:lnTo>
                  <a:pt x="3" y="73"/>
                </a:lnTo>
                <a:lnTo>
                  <a:pt x="1" y="75"/>
                </a:lnTo>
                <a:lnTo>
                  <a:pt x="3" y="77"/>
                </a:lnTo>
                <a:lnTo>
                  <a:pt x="3" y="75"/>
                </a:lnTo>
                <a:lnTo>
                  <a:pt x="5" y="73"/>
                </a:lnTo>
                <a:lnTo>
                  <a:pt x="8" y="73"/>
                </a:lnTo>
                <a:lnTo>
                  <a:pt x="8" y="70"/>
                </a:lnTo>
                <a:lnTo>
                  <a:pt x="10" y="68"/>
                </a:lnTo>
                <a:lnTo>
                  <a:pt x="10" y="65"/>
                </a:lnTo>
                <a:lnTo>
                  <a:pt x="13" y="63"/>
                </a:lnTo>
                <a:lnTo>
                  <a:pt x="13" y="61"/>
                </a:lnTo>
                <a:lnTo>
                  <a:pt x="15" y="56"/>
                </a:lnTo>
                <a:lnTo>
                  <a:pt x="18" y="53"/>
                </a:lnTo>
                <a:lnTo>
                  <a:pt x="18" y="51"/>
                </a:lnTo>
                <a:lnTo>
                  <a:pt x="20" y="49"/>
                </a:lnTo>
                <a:lnTo>
                  <a:pt x="20" y="46"/>
                </a:lnTo>
                <a:lnTo>
                  <a:pt x="22" y="44"/>
                </a:lnTo>
                <a:lnTo>
                  <a:pt x="22" y="39"/>
                </a:lnTo>
                <a:lnTo>
                  <a:pt x="25" y="37"/>
                </a:lnTo>
                <a:lnTo>
                  <a:pt x="25" y="34"/>
                </a:lnTo>
                <a:lnTo>
                  <a:pt x="27" y="32"/>
                </a:lnTo>
                <a:lnTo>
                  <a:pt x="27" y="27"/>
                </a:lnTo>
                <a:lnTo>
                  <a:pt x="30" y="25"/>
                </a:lnTo>
                <a:lnTo>
                  <a:pt x="22" y="22"/>
                </a:lnTo>
                <a:lnTo>
                  <a:pt x="22" y="22"/>
                </a:lnTo>
                <a:close/>
              </a:path>
              <a:path w="108" h="117">
                <a:moveTo>
                  <a:pt x="41" y="15"/>
                </a:moveTo>
                <a:lnTo>
                  <a:pt x="34" y="15"/>
                </a:lnTo>
                <a:lnTo>
                  <a:pt x="37" y="15"/>
                </a:lnTo>
                <a:lnTo>
                  <a:pt x="37" y="17"/>
                </a:lnTo>
                <a:lnTo>
                  <a:pt x="39" y="20"/>
                </a:lnTo>
                <a:lnTo>
                  <a:pt x="41" y="25"/>
                </a:lnTo>
                <a:lnTo>
                  <a:pt x="41" y="27"/>
                </a:lnTo>
                <a:lnTo>
                  <a:pt x="44" y="30"/>
                </a:lnTo>
                <a:lnTo>
                  <a:pt x="44" y="32"/>
                </a:lnTo>
                <a:lnTo>
                  <a:pt x="46" y="34"/>
                </a:lnTo>
                <a:lnTo>
                  <a:pt x="46" y="39"/>
                </a:lnTo>
                <a:lnTo>
                  <a:pt x="49" y="42"/>
                </a:lnTo>
                <a:lnTo>
                  <a:pt x="49" y="44"/>
                </a:lnTo>
                <a:lnTo>
                  <a:pt x="51" y="42"/>
                </a:lnTo>
                <a:lnTo>
                  <a:pt x="51" y="37"/>
                </a:lnTo>
                <a:lnTo>
                  <a:pt x="54" y="34"/>
                </a:lnTo>
                <a:lnTo>
                  <a:pt x="54" y="27"/>
                </a:lnTo>
                <a:lnTo>
                  <a:pt x="51" y="25"/>
                </a:lnTo>
                <a:lnTo>
                  <a:pt x="51" y="22"/>
                </a:lnTo>
                <a:lnTo>
                  <a:pt x="49" y="22"/>
                </a:lnTo>
                <a:lnTo>
                  <a:pt x="49" y="20"/>
                </a:lnTo>
                <a:lnTo>
                  <a:pt x="46" y="20"/>
                </a:lnTo>
                <a:lnTo>
                  <a:pt x="46" y="17"/>
                </a:lnTo>
                <a:lnTo>
                  <a:pt x="44" y="17"/>
                </a:lnTo>
                <a:lnTo>
                  <a:pt x="41" y="15"/>
                </a:lnTo>
                <a:lnTo>
                  <a:pt x="41" y="15"/>
                </a:lnTo>
                <a:close/>
              </a:path>
              <a:path w="108" h="117">
                <a:moveTo>
                  <a:pt x="61" y="1"/>
                </a:moveTo>
                <a:lnTo>
                  <a:pt x="61" y="25"/>
                </a:lnTo>
                <a:lnTo>
                  <a:pt x="68" y="25"/>
                </a:lnTo>
                <a:lnTo>
                  <a:pt x="68" y="1"/>
                </a:lnTo>
                <a:lnTo>
                  <a:pt x="106" y="1"/>
                </a:lnTo>
                <a:lnTo>
                  <a:pt x="61" y="1"/>
                </a:lnTo>
                <a:lnTo>
                  <a:pt x="6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7" name="path"/>
          <p:cNvSpPr/>
          <p:nvPr/>
        </p:nvSpPr>
        <p:spPr>
          <a:xfrm>
            <a:off x="6966966" y="5399785"/>
            <a:ext cx="237743" cy="99060"/>
          </a:xfrm>
          <a:custGeom>
            <a:avLst/>
            <a:gdLst/>
            <a:ahLst/>
            <a:cxnLst/>
            <a:rect l="0" t="0" r="0" b="0"/>
            <a:pathLst>
              <a:path w="374" h="156">
                <a:moveTo>
                  <a:pt x="13" y="37"/>
                </a:moveTo>
                <a:lnTo>
                  <a:pt x="5" y="37"/>
                </a:lnTo>
                <a:lnTo>
                  <a:pt x="5" y="39"/>
                </a:lnTo>
                <a:lnTo>
                  <a:pt x="3" y="42"/>
                </a:lnTo>
                <a:lnTo>
                  <a:pt x="3" y="51"/>
                </a:lnTo>
                <a:lnTo>
                  <a:pt x="1" y="54"/>
                </a:lnTo>
                <a:lnTo>
                  <a:pt x="1" y="61"/>
                </a:lnTo>
                <a:lnTo>
                  <a:pt x="8" y="63"/>
                </a:lnTo>
                <a:lnTo>
                  <a:pt x="8" y="102"/>
                </a:lnTo>
                <a:lnTo>
                  <a:pt x="5" y="104"/>
                </a:lnTo>
                <a:lnTo>
                  <a:pt x="5" y="128"/>
                </a:lnTo>
                <a:lnTo>
                  <a:pt x="5" y="130"/>
                </a:lnTo>
                <a:lnTo>
                  <a:pt x="5" y="154"/>
                </a:lnTo>
                <a:lnTo>
                  <a:pt x="15" y="150"/>
                </a:lnTo>
                <a:lnTo>
                  <a:pt x="15" y="140"/>
                </a:lnTo>
                <a:lnTo>
                  <a:pt x="13" y="138"/>
                </a:lnTo>
                <a:lnTo>
                  <a:pt x="13" y="54"/>
                </a:lnTo>
                <a:lnTo>
                  <a:pt x="20" y="54"/>
                </a:lnTo>
                <a:lnTo>
                  <a:pt x="17" y="51"/>
                </a:lnTo>
                <a:lnTo>
                  <a:pt x="13" y="51"/>
                </a:lnTo>
                <a:lnTo>
                  <a:pt x="13" y="37"/>
                </a:lnTo>
                <a:lnTo>
                  <a:pt x="13" y="37"/>
                </a:lnTo>
                <a:close/>
              </a:path>
              <a:path w="374" h="156">
                <a:moveTo>
                  <a:pt x="89" y="27"/>
                </a:moveTo>
                <a:lnTo>
                  <a:pt x="85" y="34"/>
                </a:lnTo>
                <a:lnTo>
                  <a:pt x="68" y="34"/>
                </a:lnTo>
                <a:lnTo>
                  <a:pt x="39" y="37"/>
                </a:lnTo>
                <a:lnTo>
                  <a:pt x="39" y="39"/>
                </a:lnTo>
                <a:lnTo>
                  <a:pt x="85" y="39"/>
                </a:lnTo>
                <a:lnTo>
                  <a:pt x="85" y="63"/>
                </a:lnTo>
                <a:lnTo>
                  <a:pt x="46" y="63"/>
                </a:lnTo>
                <a:lnTo>
                  <a:pt x="39" y="63"/>
                </a:lnTo>
                <a:lnTo>
                  <a:pt x="39" y="68"/>
                </a:lnTo>
                <a:lnTo>
                  <a:pt x="85" y="68"/>
                </a:lnTo>
                <a:lnTo>
                  <a:pt x="85" y="94"/>
                </a:lnTo>
                <a:lnTo>
                  <a:pt x="46" y="94"/>
                </a:lnTo>
                <a:lnTo>
                  <a:pt x="39" y="97"/>
                </a:lnTo>
                <a:lnTo>
                  <a:pt x="85" y="99"/>
                </a:lnTo>
                <a:lnTo>
                  <a:pt x="85" y="135"/>
                </a:lnTo>
                <a:lnTo>
                  <a:pt x="82" y="138"/>
                </a:lnTo>
                <a:lnTo>
                  <a:pt x="68" y="138"/>
                </a:lnTo>
                <a:lnTo>
                  <a:pt x="70" y="140"/>
                </a:lnTo>
                <a:lnTo>
                  <a:pt x="73" y="140"/>
                </a:lnTo>
                <a:lnTo>
                  <a:pt x="75" y="142"/>
                </a:lnTo>
                <a:lnTo>
                  <a:pt x="77" y="145"/>
                </a:lnTo>
                <a:lnTo>
                  <a:pt x="80" y="145"/>
                </a:lnTo>
                <a:lnTo>
                  <a:pt x="80" y="147"/>
                </a:lnTo>
                <a:lnTo>
                  <a:pt x="82" y="150"/>
                </a:lnTo>
                <a:lnTo>
                  <a:pt x="82" y="154"/>
                </a:lnTo>
                <a:lnTo>
                  <a:pt x="85" y="152"/>
                </a:lnTo>
                <a:lnTo>
                  <a:pt x="87" y="150"/>
                </a:lnTo>
                <a:lnTo>
                  <a:pt x="89" y="147"/>
                </a:lnTo>
                <a:lnTo>
                  <a:pt x="92" y="145"/>
                </a:lnTo>
                <a:lnTo>
                  <a:pt x="92" y="142"/>
                </a:lnTo>
                <a:lnTo>
                  <a:pt x="94" y="138"/>
                </a:lnTo>
                <a:lnTo>
                  <a:pt x="94" y="42"/>
                </a:lnTo>
                <a:lnTo>
                  <a:pt x="97" y="37"/>
                </a:lnTo>
                <a:lnTo>
                  <a:pt x="89" y="27"/>
                </a:lnTo>
                <a:lnTo>
                  <a:pt x="89" y="27"/>
                </a:lnTo>
                <a:close/>
              </a:path>
              <a:path w="374" h="156">
                <a:moveTo>
                  <a:pt x="152" y="20"/>
                </a:moveTo>
                <a:lnTo>
                  <a:pt x="152" y="22"/>
                </a:lnTo>
                <a:lnTo>
                  <a:pt x="149" y="25"/>
                </a:lnTo>
                <a:lnTo>
                  <a:pt x="149" y="27"/>
                </a:lnTo>
                <a:lnTo>
                  <a:pt x="147" y="30"/>
                </a:lnTo>
                <a:lnTo>
                  <a:pt x="147" y="37"/>
                </a:lnTo>
                <a:lnTo>
                  <a:pt x="145" y="39"/>
                </a:lnTo>
                <a:lnTo>
                  <a:pt x="145" y="42"/>
                </a:lnTo>
                <a:lnTo>
                  <a:pt x="142" y="44"/>
                </a:lnTo>
                <a:lnTo>
                  <a:pt x="142" y="46"/>
                </a:lnTo>
                <a:lnTo>
                  <a:pt x="140" y="51"/>
                </a:lnTo>
                <a:lnTo>
                  <a:pt x="137" y="54"/>
                </a:lnTo>
                <a:lnTo>
                  <a:pt x="137" y="56"/>
                </a:lnTo>
                <a:lnTo>
                  <a:pt x="135" y="58"/>
                </a:lnTo>
                <a:lnTo>
                  <a:pt x="135" y="61"/>
                </a:lnTo>
                <a:lnTo>
                  <a:pt x="133" y="63"/>
                </a:lnTo>
                <a:lnTo>
                  <a:pt x="140" y="66"/>
                </a:lnTo>
                <a:lnTo>
                  <a:pt x="140" y="145"/>
                </a:lnTo>
                <a:lnTo>
                  <a:pt x="140" y="147"/>
                </a:lnTo>
                <a:lnTo>
                  <a:pt x="140" y="154"/>
                </a:lnTo>
                <a:lnTo>
                  <a:pt x="147" y="150"/>
                </a:lnTo>
                <a:lnTo>
                  <a:pt x="147" y="54"/>
                </a:lnTo>
                <a:lnTo>
                  <a:pt x="149" y="49"/>
                </a:lnTo>
                <a:lnTo>
                  <a:pt x="149" y="46"/>
                </a:lnTo>
                <a:lnTo>
                  <a:pt x="152" y="44"/>
                </a:lnTo>
                <a:lnTo>
                  <a:pt x="152" y="42"/>
                </a:lnTo>
                <a:lnTo>
                  <a:pt x="154" y="39"/>
                </a:lnTo>
                <a:lnTo>
                  <a:pt x="154" y="37"/>
                </a:lnTo>
                <a:lnTo>
                  <a:pt x="157" y="34"/>
                </a:lnTo>
                <a:lnTo>
                  <a:pt x="161" y="30"/>
                </a:lnTo>
                <a:lnTo>
                  <a:pt x="152" y="20"/>
                </a:lnTo>
                <a:lnTo>
                  <a:pt x="152" y="20"/>
                </a:lnTo>
                <a:close/>
              </a:path>
              <a:path w="374" h="156">
                <a:moveTo>
                  <a:pt x="281" y="1"/>
                </a:moveTo>
                <a:lnTo>
                  <a:pt x="279" y="3"/>
                </a:lnTo>
                <a:lnTo>
                  <a:pt x="279" y="6"/>
                </a:lnTo>
                <a:lnTo>
                  <a:pt x="277" y="8"/>
                </a:lnTo>
                <a:lnTo>
                  <a:pt x="274" y="10"/>
                </a:lnTo>
                <a:lnTo>
                  <a:pt x="272" y="13"/>
                </a:lnTo>
                <a:lnTo>
                  <a:pt x="260" y="13"/>
                </a:lnTo>
                <a:lnTo>
                  <a:pt x="260" y="18"/>
                </a:lnTo>
                <a:lnTo>
                  <a:pt x="272" y="18"/>
                </a:lnTo>
                <a:lnTo>
                  <a:pt x="274" y="20"/>
                </a:lnTo>
                <a:lnTo>
                  <a:pt x="274" y="123"/>
                </a:lnTo>
                <a:lnTo>
                  <a:pt x="272" y="126"/>
                </a:lnTo>
                <a:lnTo>
                  <a:pt x="269" y="128"/>
                </a:lnTo>
                <a:lnTo>
                  <a:pt x="267" y="128"/>
                </a:lnTo>
                <a:lnTo>
                  <a:pt x="265" y="128"/>
                </a:lnTo>
                <a:lnTo>
                  <a:pt x="260" y="128"/>
                </a:lnTo>
                <a:lnTo>
                  <a:pt x="260" y="133"/>
                </a:lnTo>
                <a:lnTo>
                  <a:pt x="298" y="133"/>
                </a:lnTo>
                <a:lnTo>
                  <a:pt x="298" y="128"/>
                </a:lnTo>
                <a:lnTo>
                  <a:pt x="289" y="128"/>
                </a:lnTo>
                <a:lnTo>
                  <a:pt x="286" y="126"/>
                </a:lnTo>
                <a:lnTo>
                  <a:pt x="284" y="126"/>
                </a:lnTo>
                <a:lnTo>
                  <a:pt x="284" y="123"/>
                </a:lnTo>
                <a:lnTo>
                  <a:pt x="284" y="118"/>
                </a:lnTo>
                <a:lnTo>
                  <a:pt x="281" y="116"/>
                </a:lnTo>
                <a:lnTo>
                  <a:pt x="281" y="1"/>
                </a:lnTo>
                <a:lnTo>
                  <a:pt x="281" y="1"/>
                </a:lnTo>
                <a:close/>
              </a:path>
              <a:path w="374" h="156">
                <a:moveTo>
                  <a:pt x="358" y="8"/>
                </a:moveTo>
                <a:lnTo>
                  <a:pt x="346" y="8"/>
                </a:lnTo>
                <a:lnTo>
                  <a:pt x="349" y="8"/>
                </a:lnTo>
                <a:lnTo>
                  <a:pt x="351" y="10"/>
                </a:lnTo>
                <a:lnTo>
                  <a:pt x="353" y="13"/>
                </a:lnTo>
                <a:lnTo>
                  <a:pt x="353" y="15"/>
                </a:lnTo>
                <a:lnTo>
                  <a:pt x="356" y="18"/>
                </a:lnTo>
                <a:lnTo>
                  <a:pt x="356" y="20"/>
                </a:lnTo>
                <a:lnTo>
                  <a:pt x="358" y="25"/>
                </a:lnTo>
                <a:lnTo>
                  <a:pt x="358" y="27"/>
                </a:lnTo>
                <a:lnTo>
                  <a:pt x="361" y="30"/>
                </a:lnTo>
                <a:lnTo>
                  <a:pt x="361" y="49"/>
                </a:lnTo>
                <a:lnTo>
                  <a:pt x="363" y="51"/>
                </a:lnTo>
                <a:lnTo>
                  <a:pt x="363" y="70"/>
                </a:lnTo>
                <a:lnTo>
                  <a:pt x="363" y="75"/>
                </a:lnTo>
                <a:lnTo>
                  <a:pt x="363" y="82"/>
                </a:lnTo>
                <a:lnTo>
                  <a:pt x="361" y="85"/>
                </a:lnTo>
                <a:lnTo>
                  <a:pt x="361" y="104"/>
                </a:lnTo>
                <a:lnTo>
                  <a:pt x="358" y="106"/>
                </a:lnTo>
                <a:lnTo>
                  <a:pt x="358" y="114"/>
                </a:lnTo>
                <a:lnTo>
                  <a:pt x="356" y="116"/>
                </a:lnTo>
                <a:lnTo>
                  <a:pt x="356" y="118"/>
                </a:lnTo>
                <a:lnTo>
                  <a:pt x="353" y="121"/>
                </a:lnTo>
                <a:lnTo>
                  <a:pt x="353" y="123"/>
                </a:lnTo>
                <a:lnTo>
                  <a:pt x="351" y="126"/>
                </a:lnTo>
                <a:lnTo>
                  <a:pt x="349" y="128"/>
                </a:lnTo>
                <a:lnTo>
                  <a:pt x="334" y="128"/>
                </a:lnTo>
                <a:lnTo>
                  <a:pt x="334" y="130"/>
                </a:lnTo>
                <a:lnTo>
                  <a:pt x="337" y="130"/>
                </a:lnTo>
                <a:lnTo>
                  <a:pt x="339" y="133"/>
                </a:lnTo>
                <a:lnTo>
                  <a:pt x="351" y="133"/>
                </a:lnTo>
                <a:lnTo>
                  <a:pt x="353" y="130"/>
                </a:lnTo>
                <a:lnTo>
                  <a:pt x="356" y="130"/>
                </a:lnTo>
                <a:lnTo>
                  <a:pt x="356" y="128"/>
                </a:lnTo>
                <a:lnTo>
                  <a:pt x="358" y="126"/>
                </a:lnTo>
                <a:lnTo>
                  <a:pt x="361" y="123"/>
                </a:lnTo>
                <a:lnTo>
                  <a:pt x="363" y="121"/>
                </a:lnTo>
                <a:lnTo>
                  <a:pt x="363" y="118"/>
                </a:lnTo>
                <a:lnTo>
                  <a:pt x="365" y="116"/>
                </a:lnTo>
                <a:lnTo>
                  <a:pt x="365" y="114"/>
                </a:lnTo>
                <a:lnTo>
                  <a:pt x="368" y="111"/>
                </a:lnTo>
                <a:lnTo>
                  <a:pt x="368" y="104"/>
                </a:lnTo>
                <a:lnTo>
                  <a:pt x="370" y="102"/>
                </a:lnTo>
                <a:lnTo>
                  <a:pt x="370" y="90"/>
                </a:lnTo>
                <a:lnTo>
                  <a:pt x="373" y="87"/>
                </a:lnTo>
                <a:lnTo>
                  <a:pt x="373" y="49"/>
                </a:lnTo>
                <a:lnTo>
                  <a:pt x="370" y="44"/>
                </a:lnTo>
                <a:lnTo>
                  <a:pt x="370" y="34"/>
                </a:lnTo>
                <a:lnTo>
                  <a:pt x="368" y="32"/>
                </a:lnTo>
                <a:lnTo>
                  <a:pt x="368" y="25"/>
                </a:lnTo>
                <a:lnTo>
                  <a:pt x="365" y="22"/>
                </a:lnTo>
                <a:lnTo>
                  <a:pt x="365" y="20"/>
                </a:lnTo>
                <a:lnTo>
                  <a:pt x="363" y="18"/>
                </a:lnTo>
                <a:lnTo>
                  <a:pt x="363" y="15"/>
                </a:lnTo>
                <a:lnTo>
                  <a:pt x="361" y="10"/>
                </a:lnTo>
                <a:lnTo>
                  <a:pt x="358" y="10"/>
                </a:lnTo>
                <a:lnTo>
                  <a:pt x="358" y="8"/>
                </a:lnTo>
                <a:lnTo>
                  <a:pt x="358" y="8"/>
                </a:lnTo>
                <a:close/>
              </a:path>
              <a:path w="374" h="156">
                <a:moveTo>
                  <a:pt x="346" y="1"/>
                </a:moveTo>
                <a:lnTo>
                  <a:pt x="344" y="3"/>
                </a:lnTo>
                <a:lnTo>
                  <a:pt x="337" y="3"/>
                </a:lnTo>
                <a:lnTo>
                  <a:pt x="334" y="6"/>
                </a:lnTo>
                <a:lnTo>
                  <a:pt x="334" y="8"/>
                </a:lnTo>
                <a:lnTo>
                  <a:pt x="332" y="10"/>
                </a:lnTo>
                <a:lnTo>
                  <a:pt x="329" y="10"/>
                </a:lnTo>
                <a:lnTo>
                  <a:pt x="329" y="15"/>
                </a:lnTo>
                <a:lnTo>
                  <a:pt x="327" y="18"/>
                </a:lnTo>
                <a:lnTo>
                  <a:pt x="327" y="20"/>
                </a:lnTo>
                <a:lnTo>
                  <a:pt x="325" y="22"/>
                </a:lnTo>
                <a:lnTo>
                  <a:pt x="325" y="25"/>
                </a:lnTo>
                <a:lnTo>
                  <a:pt x="322" y="27"/>
                </a:lnTo>
                <a:lnTo>
                  <a:pt x="322" y="34"/>
                </a:lnTo>
                <a:lnTo>
                  <a:pt x="320" y="37"/>
                </a:lnTo>
                <a:lnTo>
                  <a:pt x="320" y="49"/>
                </a:lnTo>
                <a:lnTo>
                  <a:pt x="317" y="54"/>
                </a:lnTo>
                <a:lnTo>
                  <a:pt x="317" y="61"/>
                </a:lnTo>
                <a:lnTo>
                  <a:pt x="317" y="63"/>
                </a:lnTo>
                <a:lnTo>
                  <a:pt x="317" y="80"/>
                </a:lnTo>
                <a:lnTo>
                  <a:pt x="320" y="85"/>
                </a:lnTo>
                <a:lnTo>
                  <a:pt x="320" y="102"/>
                </a:lnTo>
                <a:lnTo>
                  <a:pt x="322" y="104"/>
                </a:lnTo>
                <a:lnTo>
                  <a:pt x="322" y="109"/>
                </a:lnTo>
                <a:lnTo>
                  <a:pt x="325" y="111"/>
                </a:lnTo>
                <a:lnTo>
                  <a:pt x="325" y="114"/>
                </a:lnTo>
                <a:lnTo>
                  <a:pt x="327" y="116"/>
                </a:lnTo>
                <a:lnTo>
                  <a:pt x="327" y="118"/>
                </a:lnTo>
                <a:lnTo>
                  <a:pt x="329" y="121"/>
                </a:lnTo>
                <a:lnTo>
                  <a:pt x="329" y="123"/>
                </a:lnTo>
                <a:lnTo>
                  <a:pt x="332" y="126"/>
                </a:lnTo>
                <a:lnTo>
                  <a:pt x="334" y="128"/>
                </a:lnTo>
                <a:lnTo>
                  <a:pt x="346" y="128"/>
                </a:lnTo>
                <a:lnTo>
                  <a:pt x="344" y="128"/>
                </a:lnTo>
                <a:lnTo>
                  <a:pt x="341" y="128"/>
                </a:lnTo>
                <a:lnTo>
                  <a:pt x="341" y="126"/>
                </a:lnTo>
                <a:lnTo>
                  <a:pt x="339" y="123"/>
                </a:lnTo>
                <a:lnTo>
                  <a:pt x="337" y="121"/>
                </a:lnTo>
                <a:lnTo>
                  <a:pt x="337" y="118"/>
                </a:lnTo>
                <a:lnTo>
                  <a:pt x="334" y="116"/>
                </a:lnTo>
                <a:lnTo>
                  <a:pt x="334" y="111"/>
                </a:lnTo>
                <a:lnTo>
                  <a:pt x="332" y="111"/>
                </a:lnTo>
                <a:lnTo>
                  <a:pt x="332" y="102"/>
                </a:lnTo>
                <a:lnTo>
                  <a:pt x="329" y="99"/>
                </a:lnTo>
                <a:lnTo>
                  <a:pt x="329" y="80"/>
                </a:lnTo>
                <a:lnTo>
                  <a:pt x="327" y="75"/>
                </a:lnTo>
                <a:lnTo>
                  <a:pt x="327" y="58"/>
                </a:lnTo>
                <a:lnTo>
                  <a:pt x="329" y="54"/>
                </a:lnTo>
                <a:lnTo>
                  <a:pt x="329" y="34"/>
                </a:lnTo>
                <a:lnTo>
                  <a:pt x="332" y="32"/>
                </a:lnTo>
                <a:lnTo>
                  <a:pt x="332" y="27"/>
                </a:lnTo>
                <a:lnTo>
                  <a:pt x="334" y="25"/>
                </a:lnTo>
                <a:lnTo>
                  <a:pt x="334" y="20"/>
                </a:lnTo>
                <a:lnTo>
                  <a:pt x="337" y="18"/>
                </a:lnTo>
                <a:lnTo>
                  <a:pt x="337" y="15"/>
                </a:lnTo>
                <a:lnTo>
                  <a:pt x="339" y="13"/>
                </a:lnTo>
                <a:lnTo>
                  <a:pt x="339" y="10"/>
                </a:lnTo>
                <a:lnTo>
                  <a:pt x="341" y="8"/>
                </a:lnTo>
                <a:lnTo>
                  <a:pt x="358" y="8"/>
                </a:lnTo>
                <a:lnTo>
                  <a:pt x="356" y="6"/>
                </a:lnTo>
                <a:lnTo>
                  <a:pt x="353" y="3"/>
                </a:lnTo>
                <a:lnTo>
                  <a:pt x="349" y="3"/>
                </a:lnTo>
                <a:lnTo>
                  <a:pt x="346" y="1"/>
                </a:lnTo>
                <a:lnTo>
                  <a:pt x="346"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8" name="path"/>
          <p:cNvSpPr/>
          <p:nvPr/>
        </p:nvSpPr>
        <p:spPr>
          <a:xfrm>
            <a:off x="7041641" y="5386070"/>
            <a:ext cx="65532" cy="59435"/>
          </a:xfrm>
          <a:custGeom>
            <a:avLst/>
            <a:gdLst/>
            <a:ahLst/>
            <a:cxnLst/>
            <a:rect l="0" t="0" r="0" b="0"/>
            <a:pathLst>
              <a:path w="103" h="93">
                <a:moveTo>
                  <a:pt x="102" y="20"/>
                </a:moveTo>
                <a:lnTo>
                  <a:pt x="90" y="20"/>
                </a:lnTo>
                <a:lnTo>
                  <a:pt x="87" y="22"/>
                </a:lnTo>
                <a:lnTo>
                  <a:pt x="85" y="27"/>
                </a:lnTo>
                <a:lnTo>
                  <a:pt x="85" y="30"/>
                </a:lnTo>
                <a:lnTo>
                  <a:pt x="82" y="32"/>
                </a:lnTo>
                <a:lnTo>
                  <a:pt x="82" y="34"/>
                </a:lnTo>
                <a:lnTo>
                  <a:pt x="80" y="37"/>
                </a:lnTo>
                <a:lnTo>
                  <a:pt x="78" y="39"/>
                </a:lnTo>
                <a:lnTo>
                  <a:pt x="78" y="42"/>
                </a:lnTo>
                <a:lnTo>
                  <a:pt x="75" y="44"/>
                </a:lnTo>
                <a:lnTo>
                  <a:pt x="75" y="46"/>
                </a:lnTo>
                <a:lnTo>
                  <a:pt x="73" y="49"/>
                </a:lnTo>
                <a:lnTo>
                  <a:pt x="70" y="51"/>
                </a:lnTo>
                <a:lnTo>
                  <a:pt x="70" y="53"/>
                </a:lnTo>
                <a:lnTo>
                  <a:pt x="68" y="56"/>
                </a:lnTo>
                <a:lnTo>
                  <a:pt x="68" y="58"/>
                </a:lnTo>
                <a:lnTo>
                  <a:pt x="66" y="61"/>
                </a:lnTo>
                <a:lnTo>
                  <a:pt x="63" y="63"/>
                </a:lnTo>
                <a:lnTo>
                  <a:pt x="61" y="65"/>
                </a:lnTo>
                <a:lnTo>
                  <a:pt x="61" y="68"/>
                </a:lnTo>
                <a:lnTo>
                  <a:pt x="58" y="70"/>
                </a:lnTo>
                <a:lnTo>
                  <a:pt x="56" y="70"/>
                </a:lnTo>
                <a:lnTo>
                  <a:pt x="54" y="73"/>
                </a:lnTo>
                <a:lnTo>
                  <a:pt x="54" y="75"/>
                </a:lnTo>
                <a:lnTo>
                  <a:pt x="51" y="77"/>
                </a:lnTo>
                <a:lnTo>
                  <a:pt x="49" y="80"/>
                </a:lnTo>
                <a:lnTo>
                  <a:pt x="46" y="80"/>
                </a:lnTo>
                <a:lnTo>
                  <a:pt x="46" y="82"/>
                </a:lnTo>
                <a:lnTo>
                  <a:pt x="44" y="85"/>
                </a:lnTo>
                <a:lnTo>
                  <a:pt x="42" y="85"/>
                </a:lnTo>
                <a:lnTo>
                  <a:pt x="39" y="87"/>
                </a:lnTo>
                <a:lnTo>
                  <a:pt x="37" y="90"/>
                </a:lnTo>
                <a:lnTo>
                  <a:pt x="34" y="90"/>
                </a:lnTo>
                <a:lnTo>
                  <a:pt x="37" y="92"/>
                </a:lnTo>
                <a:lnTo>
                  <a:pt x="39" y="92"/>
                </a:lnTo>
                <a:lnTo>
                  <a:pt x="39" y="90"/>
                </a:lnTo>
                <a:lnTo>
                  <a:pt x="42" y="90"/>
                </a:lnTo>
                <a:lnTo>
                  <a:pt x="44" y="87"/>
                </a:lnTo>
                <a:lnTo>
                  <a:pt x="46" y="87"/>
                </a:lnTo>
                <a:lnTo>
                  <a:pt x="49" y="85"/>
                </a:lnTo>
                <a:lnTo>
                  <a:pt x="51" y="82"/>
                </a:lnTo>
                <a:lnTo>
                  <a:pt x="54" y="82"/>
                </a:lnTo>
                <a:lnTo>
                  <a:pt x="54" y="80"/>
                </a:lnTo>
                <a:lnTo>
                  <a:pt x="56" y="77"/>
                </a:lnTo>
                <a:lnTo>
                  <a:pt x="58" y="77"/>
                </a:lnTo>
                <a:lnTo>
                  <a:pt x="61" y="75"/>
                </a:lnTo>
                <a:lnTo>
                  <a:pt x="63" y="73"/>
                </a:lnTo>
                <a:lnTo>
                  <a:pt x="63" y="70"/>
                </a:lnTo>
                <a:lnTo>
                  <a:pt x="66" y="70"/>
                </a:lnTo>
                <a:lnTo>
                  <a:pt x="68" y="68"/>
                </a:lnTo>
                <a:lnTo>
                  <a:pt x="70" y="65"/>
                </a:lnTo>
                <a:lnTo>
                  <a:pt x="70" y="63"/>
                </a:lnTo>
                <a:lnTo>
                  <a:pt x="73" y="61"/>
                </a:lnTo>
                <a:lnTo>
                  <a:pt x="75" y="58"/>
                </a:lnTo>
                <a:lnTo>
                  <a:pt x="78" y="58"/>
                </a:lnTo>
                <a:lnTo>
                  <a:pt x="78" y="56"/>
                </a:lnTo>
                <a:lnTo>
                  <a:pt x="80" y="53"/>
                </a:lnTo>
                <a:lnTo>
                  <a:pt x="87" y="53"/>
                </a:lnTo>
                <a:lnTo>
                  <a:pt x="85" y="51"/>
                </a:lnTo>
                <a:lnTo>
                  <a:pt x="82" y="49"/>
                </a:lnTo>
                <a:lnTo>
                  <a:pt x="85" y="46"/>
                </a:lnTo>
                <a:lnTo>
                  <a:pt x="85" y="44"/>
                </a:lnTo>
                <a:lnTo>
                  <a:pt x="87" y="42"/>
                </a:lnTo>
                <a:lnTo>
                  <a:pt x="87" y="39"/>
                </a:lnTo>
                <a:lnTo>
                  <a:pt x="90" y="34"/>
                </a:lnTo>
                <a:lnTo>
                  <a:pt x="92" y="32"/>
                </a:lnTo>
                <a:lnTo>
                  <a:pt x="92" y="30"/>
                </a:lnTo>
                <a:lnTo>
                  <a:pt x="94" y="27"/>
                </a:lnTo>
                <a:lnTo>
                  <a:pt x="94" y="25"/>
                </a:lnTo>
                <a:lnTo>
                  <a:pt x="97" y="22"/>
                </a:lnTo>
                <a:lnTo>
                  <a:pt x="102" y="20"/>
                </a:lnTo>
                <a:lnTo>
                  <a:pt x="102" y="20"/>
                </a:lnTo>
                <a:close/>
              </a:path>
              <a:path w="103" h="93">
                <a:moveTo>
                  <a:pt x="94" y="8"/>
                </a:moveTo>
                <a:lnTo>
                  <a:pt x="90" y="15"/>
                </a:lnTo>
                <a:lnTo>
                  <a:pt x="46" y="15"/>
                </a:lnTo>
                <a:lnTo>
                  <a:pt x="51" y="22"/>
                </a:lnTo>
                <a:lnTo>
                  <a:pt x="54" y="20"/>
                </a:lnTo>
                <a:lnTo>
                  <a:pt x="102" y="20"/>
                </a:lnTo>
                <a:lnTo>
                  <a:pt x="94" y="8"/>
                </a:lnTo>
                <a:lnTo>
                  <a:pt x="94" y="8"/>
                </a:lnTo>
                <a:close/>
              </a:path>
              <a:path w="103" h="93">
                <a:moveTo>
                  <a:pt x="30" y="1"/>
                </a:moveTo>
                <a:lnTo>
                  <a:pt x="27" y="3"/>
                </a:lnTo>
                <a:lnTo>
                  <a:pt x="27" y="8"/>
                </a:lnTo>
                <a:lnTo>
                  <a:pt x="25" y="10"/>
                </a:lnTo>
                <a:lnTo>
                  <a:pt x="25" y="15"/>
                </a:lnTo>
                <a:lnTo>
                  <a:pt x="22" y="17"/>
                </a:lnTo>
                <a:lnTo>
                  <a:pt x="22" y="20"/>
                </a:lnTo>
                <a:lnTo>
                  <a:pt x="20" y="22"/>
                </a:lnTo>
                <a:lnTo>
                  <a:pt x="18" y="27"/>
                </a:lnTo>
                <a:lnTo>
                  <a:pt x="18" y="30"/>
                </a:lnTo>
                <a:lnTo>
                  <a:pt x="15" y="34"/>
                </a:lnTo>
                <a:lnTo>
                  <a:pt x="13" y="37"/>
                </a:lnTo>
                <a:lnTo>
                  <a:pt x="13" y="39"/>
                </a:lnTo>
                <a:lnTo>
                  <a:pt x="10" y="42"/>
                </a:lnTo>
                <a:lnTo>
                  <a:pt x="10" y="44"/>
                </a:lnTo>
                <a:lnTo>
                  <a:pt x="8" y="46"/>
                </a:lnTo>
                <a:lnTo>
                  <a:pt x="6" y="49"/>
                </a:lnTo>
                <a:lnTo>
                  <a:pt x="6" y="51"/>
                </a:lnTo>
                <a:lnTo>
                  <a:pt x="3" y="53"/>
                </a:lnTo>
                <a:lnTo>
                  <a:pt x="1" y="56"/>
                </a:lnTo>
                <a:lnTo>
                  <a:pt x="3" y="58"/>
                </a:lnTo>
                <a:lnTo>
                  <a:pt x="3" y="56"/>
                </a:lnTo>
                <a:lnTo>
                  <a:pt x="6" y="53"/>
                </a:lnTo>
                <a:lnTo>
                  <a:pt x="8" y="53"/>
                </a:lnTo>
                <a:lnTo>
                  <a:pt x="8" y="51"/>
                </a:lnTo>
                <a:lnTo>
                  <a:pt x="10" y="49"/>
                </a:lnTo>
                <a:lnTo>
                  <a:pt x="13" y="46"/>
                </a:lnTo>
                <a:lnTo>
                  <a:pt x="15" y="44"/>
                </a:lnTo>
                <a:lnTo>
                  <a:pt x="18" y="42"/>
                </a:lnTo>
                <a:lnTo>
                  <a:pt x="18" y="39"/>
                </a:lnTo>
                <a:lnTo>
                  <a:pt x="20" y="37"/>
                </a:lnTo>
                <a:lnTo>
                  <a:pt x="22" y="34"/>
                </a:lnTo>
                <a:lnTo>
                  <a:pt x="25" y="32"/>
                </a:lnTo>
                <a:lnTo>
                  <a:pt x="25" y="30"/>
                </a:lnTo>
                <a:lnTo>
                  <a:pt x="27" y="27"/>
                </a:lnTo>
                <a:lnTo>
                  <a:pt x="30" y="22"/>
                </a:lnTo>
                <a:lnTo>
                  <a:pt x="30" y="20"/>
                </a:lnTo>
                <a:lnTo>
                  <a:pt x="32" y="17"/>
                </a:lnTo>
                <a:lnTo>
                  <a:pt x="34" y="15"/>
                </a:lnTo>
                <a:lnTo>
                  <a:pt x="39" y="10"/>
                </a:lnTo>
                <a:lnTo>
                  <a:pt x="30" y="1"/>
                </a:lnTo>
                <a:lnTo>
                  <a:pt x="30"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grpSp>
        <p:nvGrpSpPr>
          <p:cNvPr id="4" name="group 4"/>
          <p:cNvGrpSpPr/>
          <p:nvPr/>
        </p:nvGrpSpPr>
        <p:grpSpPr>
          <a:xfrm rot="21600000">
            <a:off x="6880860" y="5380736"/>
            <a:ext cx="798575" cy="104393"/>
            <a:chOff x="0" y="0"/>
            <a:chExt cx="798575" cy="104393"/>
          </a:xfrm>
        </p:grpSpPr>
        <p:sp>
          <p:nvSpPr>
            <p:cNvPr id="69" name="path"/>
            <p:cNvSpPr/>
            <p:nvPr/>
          </p:nvSpPr>
          <p:spPr>
            <a:xfrm>
              <a:off x="671321" y="46481"/>
              <a:ext cx="42672" cy="57911"/>
            </a:xfrm>
            <a:custGeom>
              <a:avLst/>
              <a:gdLst/>
              <a:ahLst/>
              <a:cxnLst/>
              <a:rect l="0" t="0" r="0" b="0"/>
              <a:pathLst>
                <a:path w="67" h="91">
                  <a:moveTo>
                    <a:pt x="39" y="10"/>
                  </a:moveTo>
                  <a:lnTo>
                    <a:pt x="37" y="13"/>
                  </a:lnTo>
                  <a:lnTo>
                    <a:pt x="34" y="15"/>
                  </a:lnTo>
                  <a:lnTo>
                    <a:pt x="39" y="15"/>
                  </a:lnTo>
                  <a:lnTo>
                    <a:pt x="42" y="13"/>
                  </a:lnTo>
                  <a:lnTo>
                    <a:pt x="44" y="10"/>
                  </a:lnTo>
                  <a:lnTo>
                    <a:pt x="46" y="10"/>
                  </a:lnTo>
                  <a:lnTo>
                    <a:pt x="39" y="10"/>
                  </a:lnTo>
                  <a:lnTo>
                    <a:pt x="39" y="10"/>
                  </a:lnTo>
                  <a:close/>
                </a:path>
                <a:path w="67" h="91">
                  <a:moveTo>
                    <a:pt x="15" y="8"/>
                  </a:moveTo>
                  <a:lnTo>
                    <a:pt x="13" y="10"/>
                  </a:lnTo>
                  <a:lnTo>
                    <a:pt x="13" y="15"/>
                  </a:lnTo>
                  <a:lnTo>
                    <a:pt x="15" y="15"/>
                  </a:lnTo>
                  <a:lnTo>
                    <a:pt x="18" y="13"/>
                  </a:lnTo>
                  <a:lnTo>
                    <a:pt x="20" y="10"/>
                  </a:lnTo>
                  <a:lnTo>
                    <a:pt x="22" y="10"/>
                  </a:lnTo>
                  <a:lnTo>
                    <a:pt x="15" y="8"/>
                  </a:lnTo>
                  <a:lnTo>
                    <a:pt x="15" y="8"/>
                  </a:lnTo>
                  <a:close/>
                </a:path>
                <a:path w="67" h="91">
                  <a:moveTo>
                    <a:pt x="25" y="3"/>
                  </a:moveTo>
                  <a:lnTo>
                    <a:pt x="20" y="3"/>
                  </a:lnTo>
                  <a:lnTo>
                    <a:pt x="18" y="6"/>
                  </a:lnTo>
                  <a:lnTo>
                    <a:pt x="18" y="8"/>
                  </a:lnTo>
                  <a:lnTo>
                    <a:pt x="15" y="8"/>
                  </a:lnTo>
                  <a:lnTo>
                    <a:pt x="22" y="10"/>
                  </a:lnTo>
                  <a:lnTo>
                    <a:pt x="27" y="10"/>
                  </a:lnTo>
                  <a:lnTo>
                    <a:pt x="27" y="13"/>
                  </a:lnTo>
                  <a:lnTo>
                    <a:pt x="27" y="15"/>
                  </a:lnTo>
                  <a:lnTo>
                    <a:pt x="30" y="20"/>
                  </a:lnTo>
                  <a:lnTo>
                    <a:pt x="30" y="80"/>
                  </a:lnTo>
                  <a:lnTo>
                    <a:pt x="27" y="82"/>
                  </a:lnTo>
                  <a:lnTo>
                    <a:pt x="27" y="85"/>
                  </a:lnTo>
                  <a:lnTo>
                    <a:pt x="25" y="85"/>
                  </a:lnTo>
                  <a:lnTo>
                    <a:pt x="22" y="85"/>
                  </a:lnTo>
                  <a:lnTo>
                    <a:pt x="22" y="90"/>
                  </a:lnTo>
                  <a:lnTo>
                    <a:pt x="42" y="90"/>
                  </a:lnTo>
                  <a:lnTo>
                    <a:pt x="42" y="85"/>
                  </a:lnTo>
                  <a:lnTo>
                    <a:pt x="39" y="85"/>
                  </a:lnTo>
                  <a:lnTo>
                    <a:pt x="37" y="82"/>
                  </a:lnTo>
                  <a:lnTo>
                    <a:pt x="37" y="17"/>
                  </a:lnTo>
                  <a:lnTo>
                    <a:pt x="39" y="15"/>
                  </a:lnTo>
                  <a:lnTo>
                    <a:pt x="34" y="15"/>
                  </a:lnTo>
                  <a:lnTo>
                    <a:pt x="34" y="13"/>
                  </a:lnTo>
                  <a:lnTo>
                    <a:pt x="34" y="8"/>
                  </a:lnTo>
                  <a:lnTo>
                    <a:pt x="32" y="6"/>
                  </a:lnTo>
                  <a:lnTo>
                    <a:pt x="30" y="3"/>
                  </a:lnTo>
                  <a:lnTo>
                    <a:pt x="25" y="3"/>
                  </a:lnTo>
                  <a:lnTo>
                    <a:pt x="25" y="3"/>
                  </a:lnTo>
                  <a:close/>
                </a:path>
                <a:path w="67" h="91">
                  <a:moveTo>
                    <a:pt x="49" y="3"/>
                  </a:moveTo>
                  <a:lnTo>
                    <a:pt x="44" y="3"/>
                  </a:lnTo>
                  <a:lnTo>
                    <a:pt x="42" y="6"/>
                  </a:lnTo>
                  <a:lnTo>
                    <a:pt x="39" y="8"/>
                  </a:lnTo>
                  <a:lnTo>
                    <a:pt x="39" y="10"/>
                  </a:lnTo>
                  <a:lnTo>
                    <a:pt x="46" y="10"/>
                  </a:lnTo>
                  <a:lnTo>
                    <a:pt x="51" y="10"/>
                  </a:lnTo>
                  <a:lnTo>
                    <a:pt x="51" y="13"/>
                  </a:lnTo>
                  <a:lnTo>
                    <a:pt x="51" y="85"/>
                  </a:lnTo>
                  <a:lnTo>
                    <a:pt x="49" y="85"/>
                  </a:lnTo>
                  <a:lnTo>
                    <a:pt x="46" y="85"/>
                  </a:lnTo>
                  <a:lnTo>
                    <a:pt x="46" y="90"/>
                  </a:lnTo>
                  <a:lnTo>
                    <a:pt x="66" y="90"/>
                  </a:lnTo>
                  <a:lnTo>
                    <a:pt x="66" y="85"/>
                  </a:lnTo>
                  <a:lnTo>
                    <a:pt x="63" y="85"/>
                  </a:lnTo>
                  <a:lnTo>
                    <a:pt x="61" y="82"/>
                  </a:lnTo>
                  <a:lnTo>
                    <a:pt x="61" y="20"/>
                  </a:lnTo>
                  <a:lnTo>
                    <a:pt x="58" y="17"/>
                  </a:lnTo>
                  <a:lnTo>
                    <a:pt x="58" y="8"/>
                  </a:lnTo>
                  <a:lnTo>
                    <a:pt x="56" y="8"/>
                  </a:lnTo>
                  <a:lnTo>
                    <a:pt x="56" y="6"/>
                  </a:lnTo>
                  <a:lnTo>
                    <a:pt x="54" y="3"/>
                  </a:lnTo>
                  <a:lnTo>
                    <a:pt x="49" y="3"/>
                  </a:lnTo>
                  <a:lnTo>
                    <a:pt x="49" y="3"/>
                  </a:lnTo>
                  <a:close/>
                </a:path>
                <a:path w="67" h="91">
                  <a:moveTo>
                    <a:pt x="13" y="1"/>
                  </a:moveTo>
                  <a:lnTo>
                    <a:pt x="10" y="1"/>
                  </a:lnTo>
                  <a:lnTo>
                    <a:pt x="10" y="3"/>
                  </a:lnTo>
                  <a:lnTo>
                    <a:pt x="6" y="3"/>
                  </a:lnTo>
                  <a:lnTo>
                    <a:pt x="3" y="6"/>
                  </a:lnTo>
                  <a:lnTo>
                    <a:pt x="1" y="6"/>
                  </a:lnTo>
                  <a:lnTo>
                    <a:pt x="1" y="10"/>
                  </a:lnTo>
                  <a:lnTo>
                    <a:pt x="6" y="10"/>
                  </a:lnTo>
                  <a:lnTo>
                    <a:pt x="6" y="13"/>
                  </a:lnTo>
                  <a:lnTo>
                    <a:pt x="6" y="80"/>
                  </a:lnTo>
                  <a:lnTo>
                    <a:pt x="3" y="82"/>
                  </a:lnTo>
                  <a:lnTo>
                    <a:pt x="3" y="85"/>
                  </a:lnTo>
                  <a:lnTo>
                    <a:pt x="1" y="85"/>
                  </a:lnTo>
                  <a:lnTo>
                    <a:pt x="1" y="90"/>
                  </a:lnTo>
                  <a:lnTo>
                    <a:pt x="18" y="90"/>
                  </a:lnTo>
                  <a:lnTo>
                    <a:pt x="18" y="85"/>
                  </a:lnTo>
                  <a:lnTo>
                    <a:pt x="15" y="85"/>
                  </a:lnTo>
                  <a:lnTo>
                    <a:pt x="13" y="82"/>
                  </a:lnTo>
                  <a:lnTo>
                    <a:pt x="13" y="80"/>
                  </a:lnTo>
                  <a:lnTo>
                    <a:pt x="13" y="20"/>
                  </a:lnTo>
                  <a:lnTo>
                    <a:pt x="15" y="17"/>
                  </a:lnTo>
                  <a:lnTo>
                    <a:pt x="15" y="15"/>
                  </a:lnTo>
                  <a:lnTo>
                    <a:pt x="13" y="15"/>
                  </a:lnTo>
                  <a:lnTo>
                    <a:pt x="13" y="1"/>
                  </a:lnTo>
                  <a:lnTo>
                    <a:pt x="13"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70" name="path"/>
            <p:cNvSpPr/>
            <p:nvPr/>
          </p:nvSpPr>
          <p:spPr>
            <a:xfrm>
              <a:off x="0" y="0"/>
              <a:ext cx="798575" cy="9143"/>
            </a:xfrm>
            <a:custGeom>
              <a:avLst/>
              <a:gdLst/>
              <a:ahLst/>
              <a:cxnLst/>
              <a:rect l="0" t="0" r="0" b="0"/>
              <a:pathLst>
                <a:path w="1257" h="14">
                  <a:moveTo>
                    <a:pt x="1250"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grpSp>
      <p:sp>
        <p:nvSpPr>
          <p:cNvPr id="71" name="path"/>
          <p:cNvSpPr/>
          <p:nvPr/>
        </p:nvSpPr>
        <p:spPr>
          <a:xfrm>
            <a:off x="13221462" y="9237218"/>
            <a:ext cx="92963" cy="18287"/>
          </a:xfrm>
          <a:custGeom>
            <a:avLst/>
            <a:gdLst/>
            <a:ahLst/>
            <a:cxnLst/>
            <a:rect l="0" t="0" r="0" b="0"/>
            <a:pathLst>
              <a:path w="146" h="28">
                <a:moveTo>
                  <a:pt x="128" y="1"/>
                </a:moveTo>
                <a:lnTo>
                  <a:pt x="116" y="18"/>
                </a:lnTo>
                <a:lnTo>
                  <a:pt x="1" y="18"/>
                </a:lnTo>
                <a:lnTo>
                  <a:pt x="8" y="27"/>
                </a:lnTo>
                <a:lnTo>
                  <a:pt x="10" y="25"/>
                </a:lnTo>
                <a:lnTo>
                  <a:pt x="17" y="25"/>
                </a:lnTo>
                <a:lnTo>
                  <a:pt x="20" y="22"/>
                </a:lnTo>
                <a:lnTo>
                  <a:pt x="145" y="22"/>
                </a:lnTo>
                <a:lnTo>
                  <a:pt x="128" y="1"/>
                </a:lnTo>
                <a:lnTo>
                  <a:pt x="128"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72" name="path"/>
          <p:cNvSpPr/>
          <p:nvPr/>
        </p:nvSpPr>
        <p:spPr>
          <a:xfrm>
            <a:off x="13224510" y="9136633"/>
            <a:ext cx="83819" cy="112775"/>
          </a:xfrm>
          <a:custGeom>
            <a:avLst/>
            <a:gdLst/>
            <a:ahLst/>
            <a:cxnLst/>
            <a:rect l="0" t="0" r="0" b="0"/>
            <a:pathLst>
              <a:path w="131" h="177">
                <a:moveTo>
                  <a:pt x="92" y="34"/>
                </a:moveTo>
                <a:lnTo>
                  <a:pt x="92" y="39"/>
                </a:lnTo>
                <a:lnTo>
                  <a:pt x="90" y="41"/>
                </a:lnTo>
                <a:lnTo>
                  <a:pt x="90" y="58"/>
                </a:lnTo>
                <a:lnTo>
                  <a:pt x="87" y="63"/>
                </a:lnTo>
                <a:lnTo>
                  <a:pt x="87" y="73"/>
                </a:lnTo>
                <a:lnTo>
                  <a:pt x="85" y="77"/>
                </a:lnTo>
                <a:lnTo>
                  <a:pt x="85" y="89"/>
                </a:lnTo>
                <a:lnTo>
                  <a:pt x="82" y="94"/>
                </a:lnTo>
                <a:lnTo>
                  <a:pt x="82" y="104"/>
                </a:lnTo>
                <a:lnTo>
                  <a:pt x="80" y="106"/>
                </a:lnTo>
                <a:lnTo>
                  <a:pt x="80" y="116"/>
                </a:lnTo>
                <a:lnTo>
                  <a:pt x="77" y="121"/>
                </a:lnTo>
                <a:lnTo>
                  <a:pt x="77" y="130"/>
                </a:lnTo>
                <a:lnTo>
                  <a:pt x="75" y="135"/>
                </a:lnTo>
                <a:lnTo>
                  <a:pt x="75" y="137"/>
                </a:lnTo>
                <a:lnTo>
                  <a:pt x="73" y="142"/>
                </a:lnTo>
                <a:lnTo>
                  <a:pt x="73" y="147"/>
                </a:lnTo>
                <a:lnTo>
                  <a:pt x="73" y="152"/>
                </a:lnTo>
                <a:lnTo>
                  <a:pt x="70" y="157"/>
                </a:lnTo>
                <a:lnTo>
                  <a:pt x="70" y="161"/>
                </a:lnTo>
                <a:lnTo>
                  <a:pt x="68" y="166"/>
                </a:lnTo>
                <a:lnTo>
                  <a:pt x="68" y="176"/>
                </a:lnTo>
                <a:lnTo>
                  <a:pt x="73" y="176"/>
                </a:lnTo>
                <a:lnTo>
                  <a:pt x="73" y="171"/>
                </a:lnTo>
                <a:lnTo>
                  <a:pt x="75" y="166"/>
                </a:lnTo>
                <a:lnTo>
                  <a:pt x="77" y="159"/>
                </a:lnTo>
                <a:lnTo>
                  <a:pt x="77" y="154"/>
                </a:lnTo>
                <a:lnTo>
                  <a:pt x="80" y="149"/>
                </a:lnTo>
                <a:lnTo>
                  <a:pt x="80" y="145"/>
                </a:lnTo>
                <a:lnTo>
                  <a:pt x="82" y="140"/>
                </a:lnTo>
                <a:lnTo>
                  <a:pt x="82" y="135"/>
                </a:lnTo>
                <a:lnTo>
                  <a:pt x="85" y="130"/>
                </a:lnTo>
                <a:lnTo>
                  <a:pt x="85" y="125"/>
                </a:lnTo>
                <a:lnTo>
                  <a:pt x="87" y="121"/>
                </a:lnTo>
                <a:lnTo>
                  <a:pt x="87" y="116"/>
                </a:lnTo>
                <a:lnTo>
                  <a:pt x="90" y="113"/>
                </a:lnTo>
                <a:lnTo>
                  <a:pt x="90" y="109"/>
                </a:lnTo>
                <a:lnTo>
                  <a:pt x="92" y="104"/>
                </a:lnTo>
                <a:lnTo>
                  <a:pt x="92" y="97"/>
                </a:lnTo>
                <a:lnTo>
                  <a:pt x="94" y="94"/>
                </a:lnTo>
                <a:lnTo>
                  <a:pt x="94" y="89"/>
                </a:lnTo>
                <a:lnTo>
                  <a:pt x="97" y="87"/>
                </a:lnTo>
                <a:lnTo>
                  <a:pt x="97" y="82"/>
                </a:lnTo>
                <a:lnTo>
                  <a:pt x="99" y="75"/>
                </a:lnTo>
                <a:lnTo>
                  <a:pt x="99" y="70"/>
                </a:lnTo>
                <a:lnTo>
                  <a:pt x="101" y="65"/>
                </a:lnTo>
                <a:lnTo>
                  <a:pt x="104" y="61"/>
                </a:lnTo>
                <a:lnTo>
                  <a:pt x="104" y="56"/>
                </a:lnTo>
                <a:lnTo>
                  <a:pt x="106" y="53"/>
                </a:lnTo>
                <a:lnTo>
                  <a:pt x="109" y="51"/>
                </a:lnTo>
                <a:lnTo>
                  <a:pt x="109" y="49"/>
                </a:lnTo>
                <a:lnTo>
                  <a:pt x="111" y="46"/>
                </a:lnTo>
                <a:lnTo>
                  <a:pt x="92" y="34"/>
                </a:lnTo>
                <a:lnTo>
                  <a:pt x="92" y="34"/>
                </a:lnTo>
                <a:close/>
              </a:path>
              <a:path w="131" h="177">
                <a:moveTo>
                  <a:pt x="113" y="1"/>
                </a:moveTo>
                <a:lnTo>
                  <a:pt x="101" y="17"/>
                </a:lnTo>
                <a:lnTo>
                  <a:pt x="1" y="17"/>
                </a:lnTo>
                <a:lnTo>
                  <a:pt x="8" y="27"/>
                </a:lnTo>
                <a:lnTo>
                  <a:pt x="8" y="25"/>
                </a:lnTo>
                <a:lnTo>
                  <a:pt x="13" y="25"/>
                </a:lnTo>
                <a:lnTo>
                  <a:pt x="15" y="25"/>
                </a:lnTo>
                <a:lnTo>
                  <a:pt x="20" y="22"/>
                </a:lnTo>
                <a:lnTo>
                  <a:pt x="130" y="22"/>
                </a:lnTo>
                <a:lnTo>
                  <a:pt x="113" y="1"/>
                </a:lnTo>
                <a:lnTo>
                  <a:pt x="113"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73" name="path"/>
          <p:cNvSpPr/>
          <p:nvPr/>
        </p:nvSpPr>
        <p:spPr>
          <a:xfrm>
            <a:off x="12774930" y="9104630"/>
            <a:ext cx="495300" cy="160019"/>
          </a:xfrm>
          <a:custGeom>
            <a:avLst/>
            <a:gdLst/>
            <a:ahLst/>
            <a:cxnLst/>
            <a:rect l="0" t="0" r="0" b="0"/>
            <a:pathLst>
              <a:path w="780" h="251">
                <a:moveTo>
                  <a:pt x="150" y="226"/>
                </a:moveTo>
                <a:lnTo>
                  <a:pt x="150" y="231"/>
                </a:lnTo>
                <a:lnTo>
                  <a:pt x="152" y="233"/>
                </a:lnTo>
                <a:lnTo>
                  <a:pt x="157" y="233"/>
                </a:lnTo>
                <a:lnTo>
                  <a:pt x="159" y="236"/>
                </a:lnTo>
                <a:lnTo>
                  <a:pt x="164" y="238"/>
                </a:lnTo>
                <a:lnTo>
                  <a:pt x="166" y="241"/>
                </a:lnTo>
                <a:lnTo>
                  <a:pt x="169" y="243"/>
                </a:lnTo>
                <a:lnTo>
                  <a:pt x="171" y="245"/>
                </a:lnTo>
                <a:lnTo>
                  <a:pt x="171" y="250"/>
                </a:lnTo>
                <a:lnTo>
                  <a:pt x="176" y="248"/>
                </a:lnTo>
                <a:lnTo>
                  <a:pt x="181" y="243"/>
                </a:lnTo>
                <a:lnTo>
                  <a:pt x="183" y="241"/>
                </a:lnTo>
                <a:lnTo>
                  <a:pt x="183" y="238"/>
                </a:lnTo>
                <a:lnTo>
                  <a:pt x="185" y="236"/>
                </a:lnTo>
                <a:lnTo>
                  <a:pt x="185" y="231"/>
                </a:lnTo>
                <a:lnTo>
                  <a:pt x="171" y="229"/>
                </a:lnTo>
                <a:lnTo>
                  <a:pt x="154" y="229"/>
                </a:lnTo>
                <a:lnTo>
                  <a:pt x="150" y="226"/>
                </a:lnTo>
                <a:lnTo>
                  <a:pt x="150" y="226"/>
                </a:lnTo>
                <a:close/>
              </a:path>
              <a:path w="780" h="251">
                <a:moveTo>
                  <a:pt x="65" y="183"/>
                </a:moveTo>
                <a:lnTo>
                  <a:pt x="61" y="183"/>
                </a:lnTo>
                <a:lnTo>
                  <a:pt x="56" y="185"/>
                </a:lnTo>
                <a:lnTo>
                  <a:pt x="51" y="185"/>
                </a:lnTo>
                <a:lnTo>
                  <a:pt x="46" y="188"/>
                </a:lnTo>
                <a:lnTo>
                  <a:pt x="41" y="190"/>
                </a:lnTo>
                <a:lnTo>
                  <a:pt x="37" y="190"/>
                </a:lnTo>
                <a:lnTo>
                  <a:pt x="32" y="193"/>
                </a:lnTo>
                <a:lnTo>
                  <a:pt x="25" y="193"/>
                </a:lnTo>
                <a:lnTo>
                  <a:pt x="20" y="195"/>
                </a:lnTo>
                <a:lnTo>
                  <a:pt x="15" y="195"/>
                </a:lnTo>
                <a:lnTo>
                  <a:pt x="13" y="198"/>
                </a:lnTo>
                <a:lnTo>
                  <a:pt x="3" y="198"/>
                </a:lnTo>
                <a:lnTo>
                  <a:pt x="1" y="200"/>
                </a:lnTo>
                <a:lnTo>
                  <a:pt x="10" y="219"/>
                </a:lnTo>
                <a:lnTo>
                  <a:pt x="10" y="217"/>
                </a:lnTo>
                <a:lnTo>
                  <a:pt x="13" y="214"/>
                </a:lnTo>
                <a:lnTo>
                  <a:pt x="15" y="214"/>
                </a:lnTo>
                <a:lnTo>
                  <a:pt x="17" y="212"/>
                </a:lnTo>
                <a:lnTo>
                  <a:pt x="20" y="212"/>
                </a:lnTo>
                <a:lnTo>
                  <a:pt x="22" y="210"/>
                </a:lnTo>
                <a:lnTo>
                  <a:pt x="25" y="207"/>
                </a:lnTo>
                <a:lnTo>
                  <a:pt x="27" y="207"/>
                </a:lnTo>
                <a:lnTo>
                  <a:pt x="32" y="205"/>
                </a:lnTo>
                <a:lnTo>
                  <a:pt x="34" y="202"/>
                </a:lnTo>
                <a:lnTo>
                  <a:pt x="39" y="200"/>
                </a:lnTo>
                <a:lnTo>
                  <a:pt x="41" y="198"/>
                </a:lnTo>
                <a:lnTo>
                  <a:pt x="46" y="195"/>
                </a:lnTo>
                <a:lnTo>
                  <a:pt x="51" y="193"/>
                </a:lnTo>
                <a:lnTo>
                  <a:pt x="56" y="190"/>
                </a:lnTo>
                <a:lnTo>
                  <a:pt x="61" y="188"/>
                </a:lnTo>
                <a:lnTo>
                  <a:pt x="68" y="185"/>
                </a:lnTo>
                <a:lnTo>
                  <a:pt x="65" y="183"/>
                </a:lnTo>
                <a:lnTo>
                  <a:pt x="65" y="183"/>
                </a:lnTo>
                <a:close/>
              </a:path>
              <a:path w="780" h="251">
                <a:moveTo>
                  <a:pt x="128" y="176"/>
                </a:moveTo>
                <a:lnTo>
                  <a:pt x="118" y="176"/>
                </a:lnTo>
                <a:lnTo>
                  <a:pt x="118" y="229"/>
                </a:lnTo>
                <a:lnTo>
                  <a:pt x="128" y="224"/>
                </a:lnTo>
                <a:lnTo>
                  <a:pt x="128" y="176"/>
                </a:lnTo>
                <a:lnTo>
                  <a:pt x="128" y="176"/>
                </a:lnTo>
                <a:close/>
              </a:path>
              <a:path w="780" h="251">
                <a:moveTo>
                  <a:pt x="145" y="176"/>
                </a:moveTo>
                <a:lnTo>
                  <a:pt x="145" y="221"/>
                </a:lnTo>
                <a:lnTo>
                  <a:pt x="154" y="217"/>
                </a:lnTo>
                <a:lnTo>
                  <a:pt x="154" y="176"/>
                </a:lnTo>
                <a:lnTo>
                  <a:pt x="176" y="176"/>
                </a:lnTo>
                <a:lnTo>
                  <a:pt x="145" y="176"/>
                </a:lnTo>
                <a:lnTo>
                  <a:pt x="145" y="176"/>
                </a:lnTo>
                <a:close/>
              </a:path>
              <a:path w="780" h="251">
                <a:moveTo>
                  <a:pt x="65" y="147"/>
                </a:moveTo>
                <a:lnTo>
                  <a:pt x="20" y="152"/>
                </a:lnTo>
                <a:lnTo>
                  <a:pt x="61" y="152"/>
                </a:lnTo>
                <a:lnTo>
                  <a:pt x="65" y="150"/>
                </a:lnTo>
                <a:lnTo>
                  <a:pt x="65" y="147"/>
                </a:lnTo>
                <a:lnTo>
                  <a:pt x="65" y="147"/>
                </a:lnTo>
                <a:close/>
              </a:path>
              <a:path w="780" h="251">
                <a:moveTo>
                  <a:pt x="145" y="128"/>
                </a:moveTo>
                <a:lnTo>
                  <a:pt x="145" y="171"/>
                </a:lnTo>
                <a:lnTo>
                  <a:pt x="154" y="171"/>
                </a:lnTo>
                <a:lnTo>
                  <a:pt x="154" y="128"/>
                </a:lnTo>
                <a:lnTo>
                  <a:pt x="176" y="128"/>
                </a:lnTo>
                <a:lnTo>
                  <a:pt x="145" y="128"/>
                </a:lnTo>
                <a:lnTo>
                  <a:pt x="145" y="128"/>
                </a:lnTo>
                <a:close/>
              </a:path>
              <a:path w="780" h="251">
                <a:moveTo>
                  <a:pt x="118" y="128"/>
                </a:moveTo>
                <a:lnTo>
                  <a:pt x="118" y="171"/>
                </a:lnTo>
                <a:lnTo>
                  <a:pt x="128" y="171"/>
                </a:lnTo>
                <a:lnTo>
                  <a:pt x="128" y="128"/>
                </a:lnTo>
                <a:lnTo>
                  <a:pt x="145" y="128"/>
                </a:lnTo>
                <a:lnTo>
                  <a:pt x="118" y="128"/>
                </a:lnTo>
                <a:lnTo>
                  <a:pt x="118" y="128"/>
                </a:lnTo>
                <a:close/>
              </a:path>
              <a:path w="780" h="251">
                <a:moveTo>
                  <a:pt x="90" y="128"/>
                </a:moveTo>
                <a:lnTo>
                  <a:pt x="90" y="248"/>
                </a:lnTo>
                <a:lnTo>
                  <a:pt x="101" y="241"/>
                </a:lnTo>
                <a:lnTo>
                  <a:pt x="101" y="176"/>
                </a:lnTo>
                <a:lnTo>
                  <a:pt x="118" y="176"/>
                </a:lnTo>
                <a:lnTo>
                  <a:pt x="145" y="176"/>
                </a:lnTo>
                <a:lnTo>
                  <a:pt x="101" y="171"/>
                </a:lnTo>
                <a:lnTo>
                  <a:pt x="101" y="128"/>
                </a:lnTo>
                <a:lnTo>
                  <a:pt x="118" y="128"/>
                </a:lnTo>
                <a:lnTo>
                  <a:pt x="90" y="128"/>
                </a:lnTo>
                <a:lnTo>
                  <a:pt x="90" y="128"/>
                </a:lnTo>
                <a:close/>
              </a:path>
              <a:path w="780" h="251">
                <a:moveTo>
                  <a:pt x="90" y="113"/>
                </a:moveTo>
                <a:lnTo>
                  <a:pt x="90" y="128"/>
                </a:lnTo>
                <a:lnTo>
                  <a:pt x="118" y="128"/>
                </a:lnTo>
                <a:lnTo>
                  <a:pt x="176" y="128"/>
                </a:lnTo>
                <a:lnTo>
                  <a:pt x="176" y="171"/>
                </a:lnTo>
                <a:lnTo>
                  <a:pt x="101" y="171"/>
                </a:lnTo>
                <a:lnTo>
                  <a:pt x="145" y="176"/>
                </a:lnTo>
                <a:lnTo>
                  <a:pt x="176" y="176"/>
                </a:lnTo>
                <a:lnTo>
                  <a:pt x="176" y="224"/>
                </a:lnTo>
                <a:lnTo>
                  <a:pt x="176" y="229"/>
                </a:lnTo>
                <a:lnTo>
                  <a:pt x="173" y="229"/>
                </a:lnTo>
                <a:lnTo>
                  <a:pt x="171" y="229"/>
                </a:lnTo>
                <a:lnTo>
                  <a:pt x="185" y="231"/>
                </a:lnTo>
                <a:lnTo>
                  <a:pt x="185" y="130"/>
                </a:lnTo>
                <a:lnTo>
                  <a:pt x="190" y="123"/>
                </a:lnTo>
                <a:lnTo>
                  <a:pt x="101" y="121"/>
                </a:lnTo>
                <a:lnTo>
                  <a:pt x="90" y="113"/>
                </a:lnTo>
                <a:lnTo>
                  <a:pt x="90" y="113"/>
                </a:lnTo>
                <a:close/>
              </a:path>
              <a:path w="780" h="251">
                <a:moveTo>
                  <a:pt x="181" y="111"/>
                </a:moveTo>
                <a:lnTo>
                  <a:pt x="173" y="121"/>
                </a:lnTo>
                <a:lnTo>
                  <a:pt x="101" y="121"/>
                </a:lnTo>
                <a:lnTo>
                  <a:pt x="190" y="123"/>
                </a:lnTo>
                <a:lnTo>
                  <a:pt x="181" y="111"/>
                </a:lnTo>
                <a:lnTo>
                  <a:pt x="181" y="111"/>
                </a:lnTo>
                <a:close/>
              </a:path>
              <a:path w="780" h="251">
                <a:moveTo>
                  <a:pt x="56" y="97"/>
                </a:moveTo>
                <a:lnTo>
                  <a:pt x="44" y="97"/>
                </a:lnTo>
                <a:lnTo>
                  <a:pt x="41" y="99"/>
                </a:lnTo>
                <a:lnTo>
                  <a:pt x="39" y="104"/>
                </a:lnTo>
                <a:lnTo>
                  <a:pt x="37" y="111"/>
                </a:lnTo>
                <a:lnTo>
                  <a:pt x="34" y="116"/>
                </a:lnTo>
                <a:lnTo>
                  <a:pt x="32" y="121"/>
                </a:lnTo>
                <a:lnTo>
                  <a:pt x="30" y="123"/>
                </a:lnTo>
                <a:lnTo>
                  <a:pt x="27" y="128"/>
                </a:lnTo>
                <a:lnTo>
                  <a:pt x="25" y="130"/>
                </a:lnTo>
                <a:lnTo>
                  <a:pt x="22" y="135"/>
                </a:lnTo>
                <a:lnTo>
                  <a:pt x="22" y="138"/>
                </a:lnTo>
                <a:lnTo>
                  <a:pt x="20" y="140"/>
                </a:lnTo>
                <a:lnTo>
                  <a:pt x="20" y="142"/>
                </a:lnTo>
                <a:lnTo>
                  <a:pt x="17" y="142"/>
                </a:lnTo>
                <a:lnTo>
                  <a:pt x="17" y="145"/>
                </a:lnTo>
                <a:lnTo>
                  <a:pt x="13" y="147"/>
                </a:lnTo>
                <a:lnTo>
                  <a:pt x="10" y="150"/>
                </a:lnTo>
                <a:lnTo>
                  <a:pt x="8" y="152"/>
                </a:lnTo>
                <a:lnTo>
                  <a:pt x="5" y="154"/>
                </a:lnTo>
                <a:lnTo>
                  <a:pt x="15" y="171"/>
                </a:lnTo>
                <a:lnTo>
                  <a:pt x="17" y="169"/>
                </a:lnTo>
                <a:lnTo>
                  <a:pt x="20" y="169"/>
                </a:lnTo>
                <a:lnTo>
                  <a:pt x="22" y="166"/>
                </a:lnTo>
                <a:lnTo>
                  <a:pt x="25" y="164"/>
                </a:lnTo>
                <a:lnTo>
                  <a:pt x="27" y="164"/>
                </a:lnTo>
                <a:lnTo>
                  <a:pt x="30" y="161"/>
                </a:lnTo>
                <a:lnTo>
                  <a:pt x="34" y="161"/>
                </a:lnTo>
                <a:lnTo>
                  <a:pt x="37" y="159"/>
                </a:lnTo>
                <a:lnTo>
                  <a:pt x="41" y="157"/>
                </a:lnTo>
                <a:lnTo>
                  <a:pt x="46" y="157"/>
                </a:lnTo>
                <a:lnTo>
                  <a:pt x="51" y="154"/>
                </a:lnTo>
                <a:lnTo>
                  <a:pt x="56" y="154"/>
                </a:lnTo>
                <a:lnTo>
                  <a:pt x="61" y="152"/>
                </a:lnTo>
                <a:lnTo>
                  <a:pt x="20" y="152"/>
                </a:lnTo>
                <a:lnTo>
                  <a:pt x="22" y="150"/>
                </a:lnTo>
                <a:lnTo>
                  <a:pt x="25" y="147"/>
                </a:lnTo>
                <a:lnTo>
                  <a:pt x="27" y="142"/>
                </a:lnTo>
                <a:lnTo>
                  <a:pt x="30" y="140"/>
                </a:lnTo>
                <a:lnTo>
                  <a:pt x="30" y="138"/>
                </a:lnTo>
                <a:lnTo>
                  <a:pt x="32" y="133"/>
                </a:lnTo>
                <a:lnTo>
                  <a:pt x="34" y="130"/>
                </a:lnTo>
                <a:lnTo>
                  <a:pt x="37" y="125"/>
                </a:lnTo>
                <a:lnTo>
                  <a:pt x="39" y="123"/>
                </a:lnTo>
                <a:lnTo>
                  <a:pt x="41" y="118"/>
                </a:lnTo>
                <a:lnTo>
                  <a:pt x="44" y="116"/>
                </a:lnTo>
                <a:lnTo>
                  <a:pt x="46" y="111"/>
                </a:lnTo>
                <a:lnTo>
                  <a:pt x="49" y="109"/>
                </a:lnTo>
                <a:lnTo>
                  <a:pt x="51" y="104"/>
                </a:lnTo>
                <a:lnTo>
                  <a:pt x="53" y="101"/>
                </a:lnTo>
                <a:lnTo>
                  <a:pt x="56" y="97"/>
                </a:lnTo>
                <a:lnTo>
                  <a:pt x="56" y="97"/>
                </a:lnTo>
                <a:close/>
              </a:path>
              <a:path w="780" h="251">
                <a:moveTo>
                  <a:pt x="178" y="87"/>
                </a:moveTo>
                <a:lnTo>
                  <a:pt x="166" y="87"/>
                </a:lnTo>
                <a:lnTo>
                  <a:pt x="166" y="97"/>
                </a:lnTo>
                <a:lnTo>
                  <a:pt x="178" y="90"/>
                </a:lnTo>
                <a:lnTo>
                  <a:pt x="178" y="87"/>
                </a:lnTo>
                <a:lnTo>
                  <a:pt x="178" y="87"/>
                </a:lnTo>
                <a:close/>
              </a:path>
              <a:path w="780" h="251">
                <a:moveTo>
                  <a:pt x="58" y="58"/>
                </a:moveTo>
                <a:lnTo>
                  <a:pt x="58" y="61"/>
                </a:lnTo>
                <a:lnTo>
                  <a:pt x="56" y="65"/>
                </a:lnTo>
                <a:lnTo>
                  <a:pt x="56" y="70"/>
                </a:lnTo>
                <a:lnTo>
                  <a:pt x="53" y="75"/>
                </a:lnTo>
                <a:lnTo>
                  <a:pt x="51" y="80"/>
                </a:lnTo>
                <a:lnTo>
                  <a:pt x="51" y="82"/>
                </a:lnTo>
                <a:lnTo>
                  <a:pt x="49" y="87"/>
                </a:lnTo>
                <a:lnTo>
                  <a:pt x="46" y="90"/>
                </a:lnTo>
                <a:lnTo>
                  <a:pt x="15" y="92"/>
                </a:lnTo>
                <a:lnTo>
                  <a:pt x="58" y="92"/>
                </a:lnTo>
                <a:lnTo>
                  <a:pt x="61" y="90"/>
                </a:lnTo>
                <a:lnTo>
                  <a:pt x="63" y="85"/>
                </a:lnTo>
                <a:lnTo>
                  <a:pt x="65" y="80"/>
                </a:lnTo>
                <a:lnTo>
                  <a:pt x="68" y="75"/>
                </a:lnTo>
                <a:lnTo>
                  <a:pt x="73" y="70"/>
                </a:lnTo>
                <a:lnTo>
                  <a:pt x="58" y="58"/>
                </a:lnTo>
                <a:lnTo>
                  <a:pt x="58" y="58"/>
                </a:lnTo>
                <a:close/>
              </a:path>
              <a:path w="780" h="251">
                <a:moveTo>
                  <a:pt x="80" y="49"/>
                </a:moveTo>
                <a:lnTo>
                  <a:pt x="80" y="73"/>
                </a:lnTo>
                <a:lnTo>
                  <a:pt x="77" y="78"/>
                </a:lnTo>
                <a:lnTo>
                  <a:pt x="77" y="82"/>
                </a:lnTo>
                <a:lnTo>
                  <a:pt x="90" y="82"/>
                </a:lnTo>
                <a:lnTo>
                  <a:pt x="90" y="49"/>
                </a:lnTo>
                <a:lnTo>
                  <a:pt x="166" y="49"/>
                </a:lnTo>
                <a:lnTo>
                  <a:pt x="80" y="49"/>
                </a:lnTo>
                <a:lnTo>
                  <a:pt x="80" y="49"/>
                </a:lnTo>
                <a:close/>
              </a:path>
              <a:path w="780" h="251">
                <a:moveTo>
                  <a:pt x="77" y="34"/>
                </a:moveTo>
                <a:lnTo>
                  <a:pt x="77" y="44"/>
                </a:lnTo>
                <a:lnTo>
                  <a:pt x="90" y="41"/>
                </a:lnTo>
                <a:lnTo>
                  <a:pt x="77" y="34"/>
                </a:lnTo>
                <a:lnTo>
                  <a:pt x="77" y="34"/>
                </a:lnTo>
                <a:close/>
              </a:path>
              <a:path w="780" h="251">
                <a:moveTo>
                  <a:pt x="39" y="10"/>
                </a:moveTo>
                <a:lnTo>
                  <a:pt x="39" y="13"/>
                </a:lnTo>
                <a:lnTo>
                  <a:pt x="37" y="18"/>
                </a:lnTo>
                <a:lnTo>
                  <a:pt x="37" y="22"/>
                </a:lnTo>
                <a:lnTo>
                  <a:pt x="34" y="27"/>
                </a:lnTo>
                <a:lnTo>
                  <a:pt x="34" y="32"/>
                </a:lnTo>
                <a:lnTo>
                  <a:pt x="32" y="37"/>
                </a:lnTo>
                <a:lnTo>
                  <a:pt x="32" y="39"/>
                </a:lnTo>
                <a:lnTo>
                  <a:pt x="30" y="44"/>
                </a:lnTo>
                <a:lnTo>
                  <a:pt x="27" y="49"/>
                </a:lnTo>
                <a:lnTo>
                  <a:pt x="27" y="53"/>
                </a:lnTo>
                <a:lnTo>
                  <a:pt x="25" y="56"/>
                </a:lnTo>
                <a:lnTo>
                  <a:pt x="22" y="61"/>
                </a:lnTo>
                <a:lnTo>
                  <a:pt x="22" y="63"/>
                </a:lnTo>
                <a:lnTo>
                  <a:pt x="20" y="68"/>
                </a:lnTo>
                <a:lnTo>
                  <a:pt x="17" y="73"/>
                </a:lnTo>
                <a:lnTo>
                  <a:pt x="15" y="78"/>
                </a:lnTo>
                <a:lnTo>
                  <a:pt x="13" y="82"/>
                </a:lnTo>
                <a:lnTo>
                  <a:pt x="10" y="85"/>
                </a:lnTo>
                <a:lnTo>
                  <a:pt x="8" y="87"/>
                </a:lnTo>
                <a:lnTo>
                  <a:pt x="5" y="90"/>
                </a:lnTo>
                <a:lnTo>
                  <a:pt x="3" y="92"/>
                </a:lnTo>
                <a:lnTo>
                  <a:pt x="1" y="92"/>
                </a:lnTo>
                <a:lnTo>
                  <a:pt x="10" y="111"/>
                </a:lnTo>
                <a:lnTo>
                  <a:pt x="10" y="109"/>
                </a:lnTo>
                <a:lnTo>
                  <a:pt x="13" y="109"/>
                </a:lnTo>
                <a:lnTo>
                  <a:pt x="15" y="106"/>
                </a:lnTo>
                <a:lnTo>
                  <a:pt x="17" y="104"/>
                </a:lnTo>
                <a:lnTo>
                  <a:pt x="22" y="104"/>
                </a:lnTo>
                <a:lnTo>
                  <a:pt x="25" y="101"/>
                </a:lnTo>
                <a:lnTo>
                  <a:pt x="30" y="101"/>
                </a:lnTo>
                <a:lnTo>
                  <a:pt x="34" y="99"/>
                </a:lnTo>
                <a:lnTo>
                  <a:pt x="39" y="97"/>
                </a:lnTo>
                <a:lnTo>
                  <a:pt x="56" y="97"/>
                </a:lnTo>
                <a:lnTo>
                  <a:pt x="58" y="92"/>
                </a:lnTo>
                <a:lnTo>
                  <a:pt x="15" y="92"/>
                </a:lnTo>
                <a:lnTo>
                  <a:pt x="17" y="90"/>
                </a:lnTo>
                <a:lnTo>
                  <a:pt x="20" y="85"/>
                </a:lnTo>
                <a:lnTo>
                  <a:pt x="20" y="82"/>
                </a:lnTo>
                <a:lnTo>
                  <a:pt x="22" y="78"/>
                </a:lnTo>
                <a:lnTo>
                  <a:pt x="25" y="75"/>
                </a:lnTo>
                <a:lnTo>
                  <a:pt x="27" y="70"/>
                </a:lnTo>
                <a:lnTo>
                  <a:pt x="30" y="68"/>
                </a:lnTo>
                <a:lnTo>
                  <a:pt x="32" y="63"/>
                </a:lnTo>
                <a:lnTo>
                  <a:pt x="32" y="58"/>
                </a:lnTo>
                <a:lnTo>
                  <a:pt x="34" y="56"/>
                </a:lnTo>
                <a:lnTo>
                  <a:pt x="37" y="51"/>
                </a:lnTo>
                <a:lnTo>
                  <a:pt x="39" y="46"/>
                </a:lnTo>
                <a:lnTo>
                  <a:pt x="41" y="44"/>
                </a:lnTo>
                <a:lnTo>
                  <a:pt x="44" y="39"/>
                </a:lnTo>
                <a:lnTo>
                  <a:pt x="44" y="34"/>
                </a:lnTo>
                <a:lnTo>
                  <a:pt x="46" y="32"/>
                </a:lnTo>
                <a:lnTo>
                  <a:pt x="49" y="27"/>
                </a:lnTo>
                <a:lnTo>
                  <a:pt x="56" y="22"/>
                </a:lnTo>
                <a:lnTo>
                  <a:pt x="39" y="10"/>
                </a:lnTo>
                <a:lnTo>
                  <a:pt x="39" y="10"/>
                </a:lnTo>
                <a:close/>
              </a:path>
              <a:path w="780" h="251">
                <a:moveTo>
                  <a:pt x="113" y="3"/>
                </a:moveTo>
                <a:lnTo>
                  <a:pt x="113" y="5"/>
                </a:lnTo>
                <a:lnTo>
                  <a:pt x="116" y="8"/>
                </a:lnTo>
                <a:lnTo>
                  <a:pt x="118" y="13"/>
                </a:lnTo>
                <a:lnTo>
                  <a:pt x="121" y="15"/>
                </a:lnTo>
                <a:lnTo>
                  <a:pt x="123" y="20"/>
                </a:lnTo>
                <a:lnTo>
                  <a:pt x="123" y="22"/>
                </a:lnTo>
                <a:lnTo>
                  <a:pt x="125" y="27"/>
                </a:lnTo>
                <a:lnTo>
                  <a:pt x="128" y="30"/>
                </a:lnTo>
                <a:lnTo>
                  <a:pt x="128" y="34"/>
                </a:lnTo>
                <a:lnTo>
                  <a:pt x="130" y="37"/>
                </a:lnTo>
                <a:lnTo>
                  <a:pt x="133" y="39"/>
                </a:lnTo>
                <a:lnTo>
                  <a:pt x="137" y="34"/>
                </a:lnTo>
                <a:lnTo>
                  <a:pt x="137" y="30"/>
                </a:lnTo>
                <a:lnTo>
                  <a:pt x="140" y="25"/>
                </a:lnTo>
                <a:lnTo>
                  <a:pt x="137" y="18"/>
                </a:lnTo>
                <a:lnTo>
                  <a:pt x="135" y="15"/>
                </a:lnTo>
                <a:lnTo>
                  <a:pt x="130" y="13"/>
                </a:lnTo>
                <a:lnTo>
                  <a:pt x="128" y="10"/>
                </a:lnTo>
                <a:lnTo>
                  <a:pt x="123" y="8"/>
                </a:lnTo>
                <a:lnTo>
                  <a:pt x="118" y="5"/>
                </a:lnTo>
                <a:lnTo>
                  <a:pt x="113" y="3"/>
                </a:lnTo>
                <a:lnTo>
                  <a:pt x="113" y="3"/>
                </a:lnTo>
                <a:close/>
              </a:path>
              <a:path w="780" h="251">
                <a:moveTo>
                  <a:pt x="356" y="224"/>
                </a:moveTo>
                <a:lnTo>
                  <a:pt x="356" y="229"/>
                </a:lnTo>
                <a:lnTo>
                  <a:pt x="361" y="231"/>
                </a:lnTo>
                <a:lnTo>
                  <a:pt x="365" y="231"/>
                </a:lnTo>
                <a:lnTo>
                  <a:pt x="370" y="233"/>
                </a:lnTo>
                <a:lnTo>
                  <a:pt x="373" y="236"/>
                </a:lnTo>
                <a:lnTo>
                  <a:pt x="375" y="236"/>
                </a:lnTo>
                <a:lnTo>
                  <a:pt x="378" y="238"/>
                </a:lnTo>
                <a:lnTo>
                  <a:pt x="380" y="241"/>
                </a:lnTo>
                <a:lnTo>
                  <a:pt x="382" y="245"/>
                </a:lnTo>
                <a:lnTo>
                  <a:pt x="382" y="250"/>
                </a:lnTo>
                <a:lnTo>
                  <a:pt x="385" y="250"/>
                </a:lnTo>
                <a:lnTo>
                  <a:pt x="387" y="248"/>
                </a:lnTo>
                <a:lnTo>
                  <a:pt x="390" y="245"/>
                </a:lnTo>
                <a:lnTo>
                  <a:pt x="392" y="243"/>
                </a:lnTo>
                <a:lnTo>
                  <a:pt x="394" y="238"/>
                </a:lnTo>
                <a:lnTo>
                  <a:pt x="397" y="236"/>
                </a:lnTo>
                <a:lnTo>
                  <a:pt x="397" y="231"/>
                </a:lnTo>
                <a:lnTo>
                  <a:pt x="399" y="229"/>
                </a:lnTo>
                <a:lnTo>
                  <a:pt x="380" y="226"/>
                </a:lnTo>
                <a:lnTo>
                  <a:pt x="373" y="226"/>
                </a:lnTo>
                <a:lnTo>
                  <a:pt x="368" y="224"/>
                </a:lnTo>
                <a:lnTo>
                  <a:pt x="363" y="224"/>
                </a:lnTo>
                <a:lnTo>
                  <a:pt x="356" y="224"/>
                </a:lnTo>
                <a:lnTo>
                  <a:pt x="356" y="224"/>
                </a:lnTo>
                <a:close/>
              </a:path>
              <a:path w="780" h="251">
                <a:moveTo>
                  <a:pt x="289" y="195"/>
                </a:moveTo>
                <a:lnTo>
                  <a:pt x="289" y="200"/>
                </a:lnTo>
                <a:lnTo>
                  <a:pt x="308" y="198"/>
                </a:lnTo>
                <a:lnTo>
                  <a:pt x="293" y="198"/>
                </a:lnTo>
                <a:lnTo>
                  <a:pt x="289" y="195"/>
                </a:lnTo>
                <a:lnTo>
                  <a:pt x="289" y="195"/>
                </a:lnTo>
                <a:close/>
              </a:path>
              <a:path w="780" h="251">
                <a:moveTo>
                  <a:pt x="281" y="140"/>
                </a:moveTo>
                <a:lnTo>
                  <a:pt x="272" y="140"/>
                </a:lnTo>
                <a:lnTo>
                  <a:pt x="272" y="205"/>
                </a:lnTo>
                <a:lnTo>
                  <a:pt x="272" y="250"/>
                </a:lnTo>
                <a:lnTo>
                  <a:pt x="284" y="243"/>
                </a:lnTo>
                <a:lnTo>
                  <a:pt x="284" y="221"/>
                </a:lnTo>
                <a:lnTo>
                  <a:pt x="281" y="217"/>
                </a:lnTo>
                <a:lnTo>
                  <a:pt x="281" y="140"/>
                </a:lnTo>
                <a:lnTo>
                  <a:pt x="281" y="140"/>
                </a:lnTo>
                <a:close/>
              </a:path>
              <a:path w="780" h="251">
                <a:moveTo>
                  <a:pt x="233" y="138"/>
                </a:moveTo>
                <a:lnTo>
                  <a:pt x="233" y="207"/>
                </a:lnTo>
                <a:lnTo>
                  <a:pt x="231" y="212"/>
                </a:lnTo>
                <a:lnTo>
                  <a:pt x="231" y="221"/>
                </a:lnTo>
                <a:lnTo>
                  <a:pt x="243" y="214"/>
                </a:lnTo>
                <a:lnTo>
                  <a:pt x="243" y="140"/>
                </a:lnTo>
                <a:lnTo>
                  <a:pt x="272" y="140"/>
                </a:lnTo>
                <a:lnTo>
                  <a:pt x="313" y="140"/>
                </a:lnTo>
                <a:lnTo>
                  <a:pt x="233" y="138"/>
                </a:lnTo>
                <a:lnTo>
                  <a:pt x="233" y="138"/>
                </a:lnTo>
                <a:close/>
              </a:path>
              <a:path w="780" h="251">
                <a:moveTo>
                  <a:pt x="231" y="123"/>
                </a:moveTo>
                <a:lnTo>
                  <a:pt x="231" y="133"/>
                </a:lnTo>
                <a:lnTo>
                  <a:pt x="233" y="138"/>
                </a:lnTo>
                <a:lnTo>
                  <a:pt x="313" y="140"/>
                </a:lnTo>
                <a:lnTo>
                  <a:pt x="313" y="190"/>
                </a:lnTo>
                <a:lnTo>
                  <a:pt x="310" y="195"/>
                </a:lnTo>
                <a:lnTo>
                  <a:pt x="310" y="198"/>
                </a:lnTo>
                <a:lnTo>
                  <a:pt x="308" y="198"/>
                </a:lnTo>
                <a:lnTo>
                  <a:pt x="289" y="200"/>
                </a:lnTo>
                <a:lnTo>
                  <a:pt x="291" y="200"/>
                </a:lnTo>
                <a:lnTo>
                  <a:pt x="296" y="202"/>
                </a:lnTo>
                <a:lnTo>
                  <a:pt x="298" y="205"/>
                </a:lnTo>
                <a:lnTo>
                  <a:pt x="303" y="207"/>
                </a:lnTo>
                <a:lnTo>
                  <a:pt x="303" y="210"/>
                </a:lnTo>
                <a:lnTo>
                  <a:pt x="305" y="212"/>
                </a:lnTo>
                <a:lnTo>
                  <a:pt x="305" y="219"/>
                </a:lnTo>
                <a:lnTo>
                  <a:pt x="308" y="219"/>
                </a:lnTo>
                <a:lnTo>
                  <a:pt x="310" y="217"/>
                </a:lnTo>
                <a:lnTo>
                  <a:pt x="315" y="214"/>
                </a:lnTo>
                <a:lnTo>
                  <a:pt x="317" y="212"/>
                </a:lnTo>
                <a:lnTo>
                  <a:pt x="320" y="207"/>
                </a:lnTo>
                <a:lnTo>
                  <a:pt x="320" y="205"/>
                </a:lnTo>
                <a:lnTo>
                  <a:pt x="322" y="200"/>
                </a:lnTo>
                <a:lnTo>
                  <a:pt x="322" y="198"/>
                </a:lnTo>
                <a:lnTo>
                  <a:pt x="322" y="140"/>
                </a:lnTo>
                <a:lnTo>
                  <a:pt x="330" y="133"/>
                </a:lnTo>
                <a:lnTo>
                  <a:pt x="243" y="133"/>
                </a:lnTo>
                <a:lnTo>
                  <a:pt x="231" y="123"/>
                </a:lnTo>
                <a:lnTo>
                  <a:pt x="231" y="123"/>
                </a:lnTo>
                <a:close/>
              </a:path>
              <a:path w="780" h="251">
                <a:moveTo>
                  <a:pt x="317" y="123"/>
                </a:moveTo>
                <a:lnTo>
                  <a:pt x="310" y="133"/>
                </a:lnTo>
                <a:lnTo>
                  <a:pt x="243" y="133"/>
                </a:lnTo>
                <a:lnTo>
                  <a:pt x="330" y="133"/>
                </a:lnTo>
                <a:lnTo>
                  <a:pt x="317" y="123"/>
                </a:lnTo>
                <a:lnTo>
                  <a:pt x="317" y="123"/>
                </a:lnTo>
                <a:close/>
              </a:path>
              <a:path w="780" h="251">
                <a:moveTo>
                  <a:pt x="281" y="133"/>
                </a:moveTo>
                <a:lnTo>
                  <a:pt x="281" y="104"/>
                </a:lnTo>
                <a:lnTo>
                  <a:pt x="272" y="104"/>
                </a:lnTo>
                <a:lnTo>
                  <a:pt x="272" y="133"/>
                </a:lnTo>
                <a:lnTo>
                  <a:pt x="281" y="133"/>
                </a:lnTo>
                <a:close/>
              </a:path>
              <a:path w="780" h="251">
                <a:moveTo>
                  <a:pt x="322" y="85"/>
                </a:moveTo>
                <a:lnTo>
                  <a:pt x="313" y="97"/>
                </a:lnTo>
                <a:lnTo>
                  <a:pt x="217" y="97"/>
                </a:lnTo>
                <a:lnTo>
                  <a:pt x="224" y="106"/>
                </a:lnTo>
                <a:lnTo>
                  <a:pt x="229" y="106"/>
                </a:lnTo>
                <a:lnTo>
                  <a:pt x="233" y="104"/>
                </a:lnTo>
                <a:lnTo>
                  <a:pt x="339" y="104"/>
                </a:lnTo>
                <a:lnTo>
                  <a:pt x="322" y="85"/>
                </a:lnTo>
                <a:lnTo>
                  <a:pt x="322" y="85"/>
                </a:lnTo>
                <a:close/>
              </a:path>
              <a:path w="780" h="251">
                <a:moveTo>
                  <a:pt x="281" y="97"/>
                </a:moveTo>
                <a:lnTo>
                  <a:pt x="281" y="66"/>
                </a:lnTo>
                <a:lnTo>
                  <a:pt x="272" y="66"/>
                </a:lnTo>
                <a:lnTo>
                  <a:pt x="272" y="97"/>
                </a:lnTo>
                <a:lnTo>
                  <a:pt x="281" y="97"/>
                </a:lnTo>
                <a:close/>
              </a:path>
              <a:path w="780" h="251">
                <a:moveTo>
                  <a:pt x="310" y="46"/>
                </a:moveTo>
                <a:lnTo>
                  <a:pt x="303" y="61"/>
                </a:lnTo>
                <a:lnTo>
                  <a:pt x="233" y="61"/>
                </a:lnTo>
                <a:lnTo>
                  <a:pt x="233" y="63"/>
                </a:lnTo>
                <a:lnTo>
                  <a:pt x="231" y="68"/>
                </a:lnTo>
                <a:lnTo>
                  <a:pt x="231" y="73"/>
                </a:lnTo>
                <a:lnTo>
                  <a:pt x="229" y="75"/>
                </a:lnTo>
                <a:lnTo>
                  <a:pt x="229" y="80"/>
                </a:lnTo>
                <a:lnTo>
                  <a:pt x="226" y="85"/>
                </a:lnTo>
                <a:lnTo>
                  <a:pt x="224" y="90"/>
                </a:lnTo>
                <a:lnTo>
                  <a:pt x="224" y="94"/>
                </a:lnTo>
                <a:lnTo>
                  <a:pt x="226" y="97"/>
                </a:lnTo>
                <a:lnTo>
                  <a:pt x="226" y="92"/>
                </a:lnTo>
                <a:lnTo>
                  <a:pt x="229" y="90"/>
                </a:lnTo>
                <a:lnTo>
                  <a:pt x="231" y="87"/>
                </a:lnTo>
                <a:lnTo>
                  <a:pt x="233" y="82"/>
                </a:lnTo>
                <a:lnTo>
                  <a:pt x="236" y="80"/>
                </a:lnTo>
                <a:lnTo>
                  <a:pt x="238" y="75"/>
                </a:lnTo>
                <a:lnTo>
                  <a:pt x="241" y="70"/>
                </a:lnTo>
                <a:lnTo>
                  <a:pt x="243" y="65"/>
                </a:lnTo>
                <a:lnTo>
                  <a:pt x="327" y="65"/>
                </a:lnTo>
                <a:lnTo>
                  <a:pt x="310" y="46"/>
                </a:lnTo>
                <a:lnTo>
                  <a:pt x="310" y="46"/>
                </a:lnTo>
                <a:close/>
              </a:path>
              <a:path w="780" h="251">
                <a:moveTo>
                  <a:pt x="349" y="44"/>
                </a:moveTo>
                <a:lnTo>
                  <a:pt x="349" y="70"/>
                </a:lnTo>
                <a:lnTo>
                  <a:pt x="351" y="75"/>
                </a:lnTo>
                <a:lnTo>
                  <a:pt x="351" y="161"/>
                </a:lnTo>
                <a:lnTo>
                  <a:pt x="349" y="166"/>
                </a:lnTo>
                <a:lnTo>
                  <a:pt x="349" y="188"/>
                </a:lnTo>
                <a:lnTo>
                  <a:pt x="361" y="181"/>
                </a:lnTo>
                <a:lnTo>
                  <a:pt x="361" y="61"/>
                </a:lnTo>
                <a:lnTo>
                  <a:pt x="368" y="53"/>
                </a:lnTo>
                <a:lnTo>
                  <a:pt x="349" y="44"/>
                </a:lnTo>
                <a:lnTo>
                  <a:pt x="349" y="44"/>
                </a:lnTo>
                <a:close/>
              </a:path>
              <a:path w="780" h="251">
                <a:moveTo>
                  <a:pt x="241" y="27"/>
                </a:moveTo>
                <a:lnTo>
                  <a:pt x="241" y="32"/>
                </a:lnTo>
                <a:lnTo>
                  <a:pt x="238" y="37"/>
                </a:lnTo>
                <a:lnTo>
                  <a:pt x="238" y="46"/>
                </a:lnTo>
                <a:lnTo>
                  <a:pt x="236" y="51"/>
                </a:lnTo>
                <a:lnTo>
                  <a:pt x="236" y="56"/>
                </a:lnTo>
                <a:lnTo>
                  <a:pt x="233" y="61"/>
                </a:lnTo>
                <a:lnTo>
                  <a:pt x="243" y="61"/>
                </a:lnTo>
                <a:lnTo>
                  <a:pt x="243" y="58"/>
                </a:lnTo>
                <a:lnTo>
                  <a:pt x="245" y="53"/>
                </a:lnTo>
                <a:lnTo>
                  <a:pt x="248" y="49"/>
                </a:lnTo>
                <a:lnTo>
                  <a:pt x="250" y="44"/>
                </a:lnTo>
                <a:lnTo>
                  <a:pt x="253" y="41"/>
                </a:lnTo>
                <a:lnTo>
                  <a:pt x="255" y="39"/>
                </a:lnTo>
                <a:lnTo>
                  <a:pt x="257" y="37"/>
                </a:lnTo>
                <a:lnTo>
                  <a:pt x="241" y="27"/>
                </a:lnTo>
                <a:lnTo>
                  <a:pt x="241" y="27"/>
                </a:lnTo>
                <a:close/>
              </a:path>
              <a:path w="780" h="251">
                <a:moveTo>
                  <a:pt x="272" y="5"/>
                </a:moveTo>
                <a:lnTo>
                  <a:pt x="272" y="61"/>
                </a:lnTo>
                <a:lnTo>
                  <a:pt x="281" y="61"/>
                </a:lnTo>
                <a:lnTo>
                  <a:pt x="281" y="22"/>
                </a:lnTo>
                <a:lnTo>
                  <a:pt x="289" y="15"/>
                </a:lnTo>
                <a:lnTo>
                  <a:pt x="272" y="5"/>
                </a:lnTo>
                <a:lnTo>
                  <a:pt x="272" y="5"/>
                </a:lnTo>
                <a:close/>
              </a:path>
              <a:path w="780" h="251">
                <a:moveTo>
                  <a:pt x="387" y="3"/>
                </a:moveTo>
                <a:lnTo>
                  <a:pt x="387" y="224"/>
                </a:lnTo>
                <a:lnTo>
                  <a:pt x="382" y="224"/>
                </a:lnTo>
                <a:lnTo>
                  <a:pt x="380" y="226"/>
                </a:lnTo>
                <a:lnTo>
                  <a:pt x="399" y="229"/>
                </a:lnTo>
                <a:lnTo>
                  <a:pt x="399" y="22"/>
                </a:lnTo>
                <a:lnTo>
                  <a:pt x="404" y="15"/>
                </a:lnTo>
                <a:lnTo>
                  <a:pt x="387" y="3"/>
                </a:lnTo>
                <a:lnTo>
                  <a:pt x="387" y="3"/>
                </a:lnTo>
                <a:close/>
              </a:path>
              <a:path w="780" h="251">
                <a:moveTo>
                  <a:pt x="536" y="185"/>
                </a:moveTo>
                <a:lnTo>
                  <a:pt x="524" y="185"/>
                </a:lnTo>
                <a:lnTo>
                  <a:pt x="524" y="190"/>
                </a:lnTo>
                <a:lnTo>
                  <a:pt x="524" y="236"/>
                </a:lnTo>
                <a:lnTo>
                  <a:pt x="521" y="241"/>
                </a:lnTo>
                <a:lnTo>
                  <a:pt x="521" y="250"/>
                </a:lnTo>
                <a:lnTo>
                  <a:pt x="536" y="243"/>
                </a:lnTo>
                <a:lnTo>
                  <a:pt x="536" y="212"/>
                </a:lnTo>
                <a:lnTo>
                  <a:pt x="536" y="205"/>
                </a:lnTo>
                <a:lnTo>
                  <a:pt x="536" y="185"/>
                </a:lnTo>
                <a:lnTo>
                  <a:pt x="536" y="185"/>
                </a:lnTo>
                <a:close/>
              </a:path>
              <a:path w="780" h="251">
                <a:moveTo>
                  <a:pt x="613" y="164"/>
                </a:moveTo>
                <a:lnTo>
                  <a:pt x="598" y="181"/>
                </a:lnTo>
                <a:lnTo>
                  <a:pt x="433" y="181"/>
                </a:lnTo>
                <a:lnTo>
                  <a:pt x="440" y="188"/>
                </a:lnTo>
                <a:lnTo>
                  <a:pt x="452" y="185"/>
                </a:lnTo>
                <a:lnTo>
                  <a:pt x="630" y="185"/>
                </a:lnTo>
                <a:lnTo>
                  <a:pt x="613" y="164"/>
                </a:lnTo>
                <a:lnTo>
                  <a:pt x="613" y="164"/>
                </a:lnTo>
                <a:close/>
              </a:path>
              <a:path w="780" h="251">
                <a:moveTo>
                  <a:pt x="524" y="147"/>
                </a:moveTo>
                <a:lnTo>
                  <a:pt x="524" y="181"/>
                </a:lnTo>
                <a:lnTo>
                  <a:pt x="536" y="181"/>
                </a:lnTo>
                <a:lnTo>
                  <a:pt x="536" y="147"/>
                </a:lnTo>
                <a:lnTo>
                  <a:pt x="584" y="147"/>
                </a:lnTo>
                <a:lnTo>
                  <a:pt x="524" y="147"/>
                </a:lnTo>
                <a:lnTo>
                  <a:pt x="524" y="147"/>
                </a:lnTo>
                <a:close/>
              </a:path>
              <a:path w="780" h="251">
                <a:moveTo>
                  <a:pt x="596" y="147"/>
                </a:moveTo>
                <a:lnTo>
                  <a:pt x="524" y="147"/>
                </a:lnTo>
                <a:lnTo>
                  <a:pt x="584" y="147"/>
                </a:lnTo>
                <a:lnTo>
                  <a:pt x="584" y="159"/>
                </a:lnTo>
                <a:lnTo>
                  <a:pt x="596" y="152"/>
                </a:lnTo>
                <a:lnTo>
                  <a:pt x="596" y="147"/>
                </a:lnTo>
                <a:lnTo>
                  <a:pt x="596" y="147"/>
                </a:lnTo>
                <a:close/>
              </a:path>
              <a:path w="780" h="251">
                <a:moveTo>
                  <a:pt x="536" y="140"/>
                </a:moveTo>
                <a:lnTo>
                  <a:pt x="536" y="104"/>
                </a:lnTo>
                <a:lnTo>
                  <a:pt x="524" y="104"/>
                </a:lnTo>
                <a:lnTo>
                  <a:pt x="524" y="140"/>
                </a:lnTo>
                <a:lnTo>
                  <a:pt x="536" y="140"/>
                </a:lnTo>
                <a:close/>
              </a:path>
              <a:path w="780" h="251">
                <a:moveTo>
                  <a:pt x="466" y="101"/>
                </a:moveTo>
                <a:lnTo>
                  <a:pt x="466" y="142"/>
                </a:lnTo>
                <a:lnTo>
                  <a:pt x="478" y="140"/>
                </a:lnTo>
                <a:lnTo>
                  <a:pt x="478" y="104"/>
                </a:lnTo>
                <a:lnTo>
                  <a:pt x="524" y="104"/>
                </a:lnTo>
                <a:lnTo>
                  <a:pt x="584" y="104"/>
                </a:lnTo>
                <a:lnTo>
                  <a:pt x="466" y="101"/>
                </a:lnTo>
                <a:lnTo>
                  <a:pt x="466" y="101"/>
                </a:lnTo>
                <a:close/>
              </a:path>
              <a:path w="780" h="251">
                <a:moveTo>
                  <a:pt x="524" y="63"/>
                </a:moveTo>
                <a:lnTo>
                  <a:pt x="524" y="99"/>
                </a:lnTo>
                <a:lnTo>
                  <a:pt x="478" y="99"/>
                </a:lnTo>
                <a:lnTo>
                  <a:pt x="536" y="99"/>
                </a:lnTo>
                <a:lnTo>
                  <a:pt x="536" y="63"/>
                </a:lnTo>
                <a:lnTo>
                  <a:pt x="584" y="63"/>
                </a:lnTo>
                <a:lnTo>
                  <a:pt x="524" y="63"/>
                </a:lnTo>
                <a:lnTo>
                  <a:pt x="524" y="63"/>
                </a:lnTo>
                <a:close/>
              </a:path>
              <a:path w="780" h="251">
                <a:moveTo>
                  <a:pt x="466" y="61"/>
                </a:moveTo>
                <a:lnTo>
                  <a:pt x="466" y="101"/>
                </a:lnTo>
                <a:lnTo>
                  <a:pt x="584" y="104"/>
                </a:lnTo>
                <a:lnTo>
                  <a:pt x="584" y="140"/>
                </a:lnTo>
                <a:lnTo>
                  <a:pt x="536" y="140"/>
                </a:lnTo>
                <a:lnTo>
                  <a:pt x="478" y="140"/>
                </a:lnTo>
                <a:lnTo>
                  <a:pt x="466" y="142"/>
                </a:lnTo>
                <a:lnTo>
                  <a:pt x="466" y="161"/>
                </a:lnTo>
                <a:lnTo>
                  <a:pt x="464" y="166"/>
                </a:lnTo>
                <a:lnTo>
                  <a:pt x="478" y="159"/>
                </a:lnTo>
                <a:lnTo>
                  <a:pt x="478" y="147"/>
                </a:lnTo>
                <a:lnTo>
                  <a:pt x="524" y="147"/>
                </a:lnTo>
                <a:lnTo>
                  <a:pt x="596" y="147"/>
                </a:lnTo>
                <a:lnTo>
                  <a:pt x="596" y="145"/>
                </a:lnTo>
                <a:lnTo>
                  <a:pt x="593" y="140"/>
                </a:lnTo>
                <a:lnTo>
                  <a:pt x="593" y="99"/>
                </a:lnTo>
                <a:lnTo>
                  <a:pt x="536" y="99"/>
                </a:lnTo>
                <a:lnTo>
                  <a:pt x="478" y="99"/>
                </a:lnTo>
                <a:lnTo>
                  <a:pt x="478" y="63"/>
                </a:lnTo>
                <a:lnTo>
                  <a:pt x="524" y="63"/>
                </a:lnTo>
                <a:lnTo>
                  <a:pt x="466" y="61"/>
                </a:lnTo>
                <a:lnTo>
                  <a:pt x="466" y="61"/>
                </a:lnTo>
                <a:close/>
              </a:path>
              <a:path w="780" h="251">
                <a:moveTo>
                  <a:pt x="464" y="49"/>
                </a:moveTo>
                <a:lnTo>
                  <a:pt x="464" y="51"/>
                </a:lnTo>
                <a:lnTo>
                  <a:pt x="466" y="56"/>
                </a:lnTo>
                <a:lnTo>
                  <a:pt x="466" y="61"/>
                </a:lnTo>
                <a:lnTo>
                  <a:pt x="524" y="63"/>
                </a:lnTo>
                <a:lnTo>
                  <a:pt x="584" y="63"/>
                </a:lnTo>
                <a:lnTo>
                  <a:pt x="584" y="99"/>
                </a:lnTo>
                <a:lnTo>
                  <a:pt x="536" y="99"/>
                </a:lnTo>
                <a:lnTo>
                  <a:pt x="593" y="99"/>
                </a:lnTo>
                <a:lnTo>
                  <a:pt x="593" y="68"/>
                </a:lnTo>
                <a:lnTo>
                  <a:pt x="601" y="61"/>
                </a:lnTo>
                <a:lnTo>
                  <a:pt x="478" y="58"/>
                </a:lnTo>
                <a:lnTo>
                  <a:pt x="464" y="49"/>
                </a:lnTo>
                <a:lnTo>
                  <a:pt x="464" y="49"/>
                </a:lnTo>
                <a:close/>
              </a:path>
              <a:path w="780" h="251">
                <a:moveTo>
                  <a:pt x="589" y="49"/>
                </a:moveTo>
                <a:lnTo>
                  <a:pt x="581" y="58"/>
                </a:lnTo>
                <a:lnTo>
                  <a:pt x="478" y="58"/>
                </a:lnTo>
                <a:lnTo>
                  <a:pt x="601" y="61"/>
                </a:lnTo>
                <a:lnTo>
                  <a:pt x="589" y="49"/>
                </a:lnTo>
                <a:lnTo>
                  <a:pt x="589" y="49"/>
                </a:lnTo>
                <a:close/>
              </a:path>
              <a:path w="780" h="251">
                <a:moveTo>
                  <a:pt x="488" y="3"/>
                </a:moveTo>
                <a:lnTo>
                  <a:pt x="485" y="8"/>
                </a:lnTo>
                <a:lnTo>
                  <a:pt x="490" y="13"/>
                </a:lnTo>
                <a:lnTo>
                  <a:pt x="493" y="18"/>
                </a:lnTo>
                <a:lnTo>
                  <a:pt x="493" y="20"/>
                </a:lnTo>
                <a:lnTo>
                  <a:pt x="495" y="25"/>
                </a:lnTo>
                <a:lnTo>
                  <a:pt x="498" y="30"/>
                </a:lnTo>
                <a:lnTo>
                  <a:pt x="500" y="32"/>
                </a:lnTo>
                <a:lnTo>
                  <a:pt x="500" y="37"/>
                </a:lnTo>
                <a:lnTo>
                  <a:pt x="502" y="39"/>
                </a:lnTo>
                <a:lnTo>
                  <a:pt x="502" y="44"/>
                </a:lnTo>
                <a:lnTo>
                  <a:pt x="505" y="49"/>
                </a:lnTo>
                <a:lnTo>
                  <a:pt x="507" y="51"/>
                </a:lnTo>
                <a:lnTo>
                  <a:pt x="510" y="51"/>
                </a:lnTo>
                <a:lnTo>
                  <a:pt x="512" y="49"/>
                </a:lnTo>
                <a:lnTo>
                  <a:pt x="514" y="46"/>
                </a:lnTo>
                <a:lnTo>
                  <a:pt x="517" y="41"/>
                </a:lnTo>
                <a:lnTo>
                  <a:pt x="517" y="37"/>
                </a:lnTo>
                <a:lnTo>
                  <a:pt x="514" y="32"/>
                </a:lnTo>
                <a:lnTo>
                  <a:pt x="514" y="30"/>
                </a:lnTo>
                <a:lnTo>
                  <a:pt x="512" y="25"/>
                </a:lnTo>
                <a:lnTo>
                  <a:pt x="507" y="20"/>
                </a:lnTo>
                <a:lnTo>
                  <a:pt x="505" y="18"/>
                </a:lnTo>
                <a:lnTo>
                  <a:pt x="502" y="15"/>
                </a:lnTo>
                <a:lnTo>
                  <a:pt x="500" y="13"/>
                </a:lnTo>
                <a:lnTo>
                  <a:pt x="498" y="10"/>
                </a:lnTo>
                <a:lnTo>
                  <a:pt x="493" y="8"/>
                </a:lnTo>
                <a:lnTo>
                  <a:pt x="490" y="5"/>
                </a:lnTo>
                <a:lnTo>
                  <a:pt x="488" y="3"/>
                </a:lnTo>
                <a:lnTo>
                  <a:pt x="488" y="3"/>
                </a:lnTo>
                <a:close/>
              </a:path>
              <a:path w="780" h="251">
                <a:moveTo>
                  <a:pt x="565" y="1"/>
                </a:moveTo>
                <a:lnTo>
                  <a:pt x="562" y="3"/>
                </a:lnTo>
                <a:lnTo>
                  <a:pt x="562" y="10"/>
                </a:lnTo>
                <a:lnTo>
                  <a:pt x="560" y="15"/>
                </a:lnTo>
                <a:lnTo>
                  <a:pt x="558" y="20"/>
                </a:lnTo>
                <a:lnTo>
                  <a:pt x="558" y="25"/>
                </a:lnTo>
                <a:lnTo>
                  <a:pt x="555" y="30"/>
                </a:lnTo>
                <a:lnTo>
                  <a:pt x="553" y="34"/>
                </a:lnTo>
                <a:lnTo>
                  <a:pt x="550" y="39"/>
                </a:lnTo>
                <a:lnTo>
                  <a:pt x="550" y="44"/>
                </a:lnTo>
                <a:lnTo>
                  <a:pt x="548" y="46"/>
                </a:lnTo>
                <a:lnTo>
                  <a:pt x="545" y="51"/>
                </a:lnTo>
                <a:lnTo>
                  <a:pt x="545" y="53"/>
                </a:lnTo>
                <a:lnTo>
                  <a:pt x="543" y="58"/>
                </a:lnTo>
                <a:lnTo>
                  <a:pt x="548" y="58"/>
                </a:lnTo>
                <a:lnTo>
                  <a:pt x="550" y="56"/>
                </a:lnTo>
                <a:lnTo>
                  <a:pt x="553" y="51"/>
                </a:lnTo>
                <a:lnTo>
                  <a:pt x="555" y="46"/>
                </a:lnTo>
                <a:lnTo>
                  <a:pt x="558" y="44"/>
                </a:lnTo>
                <a:lnTo>
                  <a:pt x="560" y="39"/>
                </a:lnTo>
                <a:lnTo>
                  <a:pt x="562" y="37"/>
                </a:lnTo>
                <a:lnTo>
                  <a:pt x="565" y="34"/>
                </a:lnTo>
                <a:lnTo>
                  <a:pt x="567" y="32"/>
                </a:lnTo>
                <a:lnTo>
                  <a:pt x="570" y="27"/>
                </a:lnTo>
                <a:lnTo>
                  <a:pt x="572" y="25"/>
                </a:lnTo>
                <a:lnTo>
                  <a:pt x="574" y="22"/>
                </a:lnTo>
                <a:lnTo>
                  <a:pt x="577" y="20"/>
                </a:lnTo>
                <a:lnTo>
                  <a:pt x="581" y="18"/>
                </a:lnTo>
                <a:lnTo>
                  <a:pt x="565" y="1"/>
                </a:lnTo>
                <a:lnTo>
                  <a:pt x="565" y="1"/>
                </a:lnTo>
                <a:close/>
              </a:path>
              <a:path w="780" h="251">
                <a:moveTo>
                  <a:pt x="730" y="97"/>
                </a:moveTo>
                <a:lnTo>
                  <a:pt x="728" y="97"/>
                </a:lnTo>
                <a:lnTo>
                  <a:pt x="728" y="101"/>
                </a:lnTo>
                <a:lnTo>
                  <a:pt x="730" y="106"/>
                </a:lnTo>
                <a:lnTo>
                  <a:pt x="730" y="111"/>
                </a:lnTo>
                <a:lnTo>
                  <a:pt x="733" y="116"/>
                </a:lnTo>
                <a:lnTo>
                  <a:pt x="733" y="121"/>
                </a:lnTo>
                <a:lnTo>
                  <a:pt x="735" y="125"/>
                </a:lnTo>
                <a:lnTo>
                  <a:pt x="735" y="130"/>
                </a:lnTo>
                <a:lnTo>
                  <a:pt x="738" y="133"/>
                </a:lnTo>
                <a:lnTo>
                  <a:pt x="738" y="142"/>
                </a:lnTo>
                <a:lnTo>
                  <a:pt x="740" y="147"/>
                </a:lnTo>
                <a:lnTo>
                  <a:pt x="740" y="159"/>
                </a:lnTo>
                <a:lnTo>
                  <a:pt x="742" y="164"/>
                </a:lnTo>
                <a:lnTo>
                  <a:pt x="742" y="178"/>
                </a:lnTo>
                <a:lnTo>
                  <a:pt x="745" y="183"/>
                </a:lnTo>
                <a:lnTo>
                  <a:pt x="745" y="195"/>
                </a:lnTo>
                <a:lnTo>
                  <a:pt x="747" y="198"/>
                </a:lnTo>
                <a:lnTo>
                  <a:pt x="747" y="198"/>
                </a:lnTo>
                <a:lnTo>
                  <a:pt x="750" y="195"/>
                </a:lnTo>
                <a:lnTo>
                  <a:pt x="754" y="190"/>
                </a:lnTo>
                <a:lnTo>
                  <a:pt x="757" y="188"/>
                </a:lnTo>
                <a:lnTo>
                  <a:pt x="757" y="178"/>
                </a:lnTo>
                <a:lnTo>
                  <a:pt x="759" y="173"/>
                </a:lnTo>
                <a:lnTo>
                  <a:pt x="757" y="171"/>
                </a:lnTo>
                <a:lnTo>
                  <a:pt x="757" y="157"/>
                </a:lnTo>
                <a:lnTo>
                  <a:pt x="754" y="152"/>
                </a:lnTo>
                <a:lnTo>
                  <a:pt x="754" y="147"/>
                </a:lnTo>
                <a:lnTo>
                  <a:pt x="752" y="145"/>
                </a:lnTo>
                <a:lnTo>
                  <a:pt x="752" y="142"/>
                </a:lnTo>
                <a:lnTo>
                  <a:pt x="750" y="138"/>
                </a:lnTo>
                <a:lnTo>
                  <a:pt x="750" y="135"/>
                </a:lnTo>
                <a:lnTo>
                  <a:pt x="747" y="130"/>
                </a:lnTo>
                <a:lnTo>
                  <a:pt x="745" y="128"/>
                </a:lnTo>
                <a:lnTo>
                  <a:pt x="742" y="123"/>
                </a:lnTo>
                <a:lnTo>
                  <a:pt x="740" y="118"/>
                </a:lnTo>
                <a:lnTo>
                  <a:pt x="738" y="113"/>
                </a:lnTo>
                <a:lnTo>
                  <a:pt x="735" y="106"/>
                </a:lnTo>
                <a:lnTo>
                  <a:pt x="733" y="101"/>
                </a:lnTo>
                <a:lnTo>
                  <a:pt x="730" y="97"/>
                </a:lnTo>
                <a:lnTo>
                  <a:pt x="730" y="97"/>
                </a:lnTo>
                <a:close/>
              </a:path>
              <a:path w="780" h="251">
                <a:moveTo>
                  <a:pt x="694" y="92"/>
                </a:moveTo>
                <a:lnTo>
                  <a:pt x="682" y="94"/>
                </a:lnTo>
                <a:lnTo>
                  <a:pt x="682" y="224"/>
                </a:lnTo>
                <a:lnTo>
                  <a:pt x="682" y="226"/>
                </a:lnTo>
                <a:lnTo>
                  <a:pt x="682" y="250"/>
                </a:lnTo>
                <a:lnTo>
                  <a:pt x="694" y="241"/>
                </a:lnTo>
                <a:lnTo>
                  <a:pt x="694" y="92"/>
                </a:lnTo>
                <a:lnTo>
                  <a:pt x="694" y="92"/>
                </a:lnTo>
                <a:close/>
              </a:path>
              <a:path w="780" h="251">
                <a:moveTo>
                  <a:pt x="754" y="5"/>
                </a:moveTo>
                <a:lnTo>
                  <a:pt x="752" y="8"/>
                </a:lnTo>
                <a:lnTo>
                  <a:pt x="752" y="10"/>
                </a:lnTo>
                <a:lnTo>
                  <a:pt x="754" y="15"/>
                </a:lnTo>
                <a:lnTo>
                  <a:pt x="757" y="20"/>
                </a:lnTo>
                <a:lnTo>
                  <a:pt x="757" y="25"/>
                </a:lnTo>
                <a:lnTo>
                  <a:pt x="759" y="27"/>
                </a:lnTo>
                <a:lnTo>
                  <a:pt x="761" y="32"/>
                </a:lnTo>
                <a:lnTo>
                  <a:pt x="761" y="37"/>
                </a:lnTo>
                <a:lnTo>
                  <a:pt x="764" y="39"/>
                </a:lnTo>
                <a:lnTo>
                  <a:pt x="764" y="49"/>
                </a:lnTo>
                <a:lnTo>
                  <a:pt x="766" y="53"/>
                </a:lnTo>
                <a:lnTo>
                  <a:pt x="769" y="58"/>
                </a:lnTo>
                <a:lnTo>
                  <a:pt x="771" y="58"/>
                </a:lnTo>
                <a:lnTo>
                  <a:pt x="776" y="53"/>
                </a:lnTo>
                <a:lnTo>
                  <a:pt x="778" y="49"/>
                </a:lnTo>
                <a:lnTo>
                  <a:pt x="778" y="34"/>
                </a:lnTo>
                <a:lnTo>
                  <a:pt x="776" y="32"/>
                </a:lnTo>
                <a:lnTo>
                  <a:pt x="773" y="30"/>
                </a:lnTo>
                <a:lnTo>
                  <a:pt x="771" y="25"/>
                </a:lnTo>
                <a:lnTo>
                  <a:pt x="769" y="22"/>
                </a:lnTo>
                <a:lnTo>
                  <a:pt x="766" y="18"/>
                </a:lnTo>
                <a:lnTo>
                  <a:pt x="761" y="15"/>
                </a:lnTo>
                <a:lnTo>
                  <a:pt x="759" y="10"/>
                </a:lnTo>
                <a:lnTo>
                  <a:pt x="754" y="5"/>
                </a:lnTo>
                <a:lnTo>
                  <a:pt x="754" y="5"/>
                </a:lnTo>
                <a:close/>
              </a:path>
              <a:path w="780" h="251">
                <a:moveTo>
                  <a:pt x="697" y="3"/>
                </a:moveTo>
                <a:lnTo>
                  <a:pt x="697" y="8"/>
                </a:lnTo>
                <a:lnTo>
                  <a:pt x="694" y="13"/>
                </a:lnTo>
                <a:lnTo>
                  <a:pt x="694" y="22"/>
                </a:lnTo>
                <a:lnTo>
                  <a:pt x="692" y="27"/>
                </a:lnTo>
                <a:lnTo>
                  <a:pt x="692" y="32"/>
                </a:lnTo>
                <a:lnTo>
                  <a:pt x="690" y="34"/>
                </a:lnTo>
                <a:lnTo>
                  <a:pt x="690" y="39"/>
                </a:lnTo>
                <a:lnTo>
                  <a:pt x="687" y="44"/>
                </a:lnTo>
                <a:lnTo>
                  <a:pt x="687" y="49"/>
                </a:lnTo>
                <a:lnTo>
                  <a:pt x="685" y="53"/>
                </a:lnTo>
                <a:lnTo>
                  <a:pt x="685" y="56"/>
                </a:lnTo>
                <a:lnTo>
                  <a:pt x="682" y="61"/>
                </a:lnTo>
                <a:lnTo>
                  <a:pt x="682" y="65"/>
                </a:lnTo>
                <a:lnTo>
                  <a:pt x="680" y="70"/>
                </a:lnTo>
                <a:lnTo>
                  <a:pt x="680" y="75"/>
                </a:lnTo>
                <a:lnTo>
                  <a:pt x="678" y="78"/>
                </a:lnTo>
                <a:lnTo>
                  <a:pt x="675" y="82"/>
                </a:lnTo>
                <a:lnTo>
                  <a:pt x="675" y="87"/>
                </a:lnTo>
                <a:lnTo>
                  <a:pt x="673" y="92"/>
                </a:lnTo>
                <a:lnTo>
                  <a:pt x="670" y="94"/>
                </a:lnTo>
                <a:lnTo>
                  <a:pt x="670" y="99"/>
                </a:lnTo>
                <a:lnTo>
                  <a:pt x="668" y="104"/>
                </a:lnTo>
                <a:lnTo>
                  <a:pt x="665" y="109"/>
                </a:lnTo>
                <a:lnTo>
                  <a:pt x="665" y="111"/>
                </a:lnTo>
                <a:lnTo>
                  <a:pt x="663" y="116"/>
                </a:lnTo>
                <a:lnTo>
                  <a:pt x="661" y="121"/>
                </a:lnTo>
                <a:lnTo>
                  <a:pt x="658" y="123"/>
                </a:lnTo>
                <a:lnTo>
                  <a:pt x="658" y="128"/>
                </a:lnTo>
                <a:lnTo>
                  <a:pt x="656" y="133"/>
                </a:lnTo>
                <a:lnTo>
                  <a:pt x="653" y="135"/>
                </a:lnTo>
                <a:lnTo>
                  <a:pt x="651" y="140"/>
                </a:lnTo>
                <a:lnTo>
                  <a:pt x="651" y="142"/>
                </a:lnTo>
                <a:lnTo>
                  <a:pt x="649" y="147"/>
                </a:lnTo>
                <a:lnTo>
                  <a:pt x="651" y="150"/>
                </a:lnTo>
                <a:lnTo>
                  <a:pt x="653" y="147"/>
                </a:lnTo>
                <a:lnTo>
                  <a:pt x="653" y="145"/>
                </a:lnTo>
                <a:lnTo>
                  <a:pt x="656" y="140"/>
                </a:lnTo>
                <a:lnTo>
                  <a:pt x="658" y="138"/>
                </a:lnTo>
                <a:lnTo>
                  <a:pt x="661" y="135"/>
                </a:lnTo>
                <a:lnTo>
                  <a:pt x="663" y="130"/>
                </a:lnTo>
                <a:lnTo>
                  <a:pt x="665" y="128"/>
                </a:lnTo>
                <a:lnTo>
                  <a:pt x="668" y="123"/>
                </a:lnTo>
                <a:lnTo>
                  <a:pt x="670" y="121"/>
                </a:lnTo>
                <a:lnTo>
                  <a:pt x="670" y="116"/>
                </a:lnTo>
                <a:lnTo>
                  <a:pt x="673" y="111"/>
                </a:lnTo>
                <a:lnTo>
                  <a:pt x="675" y="109"/>
                </a:lnTo>
                <a:lnTo>
                  <a:pt x="678" y="104"/>
                </a:lnTo>
                <a:lnTo>
                  <a:pt x="680" y="99"/>
                </a:lnTo>
                <a:lnTo>
                  <a:pt x="682" y="94"/>
                </a:lnTo>
                <a:lnTo>
                  <a:pt x="694" y="92"/>
                </a:lnTo>
                <a:lnTo>
                  <a:pt x="701" y="87"/>
                </a:lnTo>
                <a:lnTo>
                  <a:pt x="690" y="78"/>
                </a:lnTo>
                <a:lnTo>
                  <a:pt x="690" y="73"/>
                </a:lnTo>
                <a:lnTo>
                  <a:pt x="692" y="70"/>
                </a:lnTo>
                <a:lnTo>
                  <a:pt x="692" y="68"/>
                </a:lnTo>
                <a:lnTo>
                  <a:pt x="694" y="63"/>
                </a:lnTo>
                <a:lnTo>
                  <a:pt x="694" y="61"/>
                </a:lnTo>
                <a:lnTo>
                  <a:pt x="697" y="56"/>
                </a:lnTo>
                <a:lnTo>
                  <a:pt x="699" y="51"/>
                </a:lnTo>
                <a:lnTo>
                  <a:pt x="699" y="49"/>
                </a:lnTo>
                <a:lnTo>
                  <a:pt x="701" y="44"/>
                </a:lnTo>
                <a:lnTo>
                  <a:pt x="704" y="39"/>
                </a:lnTo>
                <a:lnTo>
                  <a:pt x="704" y="32"/>
                </a:lnTo>
                <a:lnTo>
                  <a:pt x="706" y="27"/>
                </a:lnTo>
                <a:lnTo>
                  <a:pt x="709" y="22"/>
                </a:lnTo>
                <a:lnTo>
                  <a:pt x="716" y="18"/>
                </a:lnTo>
                <a:lnTo>
                  <a:pt x="697" y="3"/>
                </a:lnTo>
                <a:lnTo>
                  <a:pt x="697" y="3"/>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74" name="path"/>
          <p:cNvSpPr/>
          <p:nvPr/>
        </p:nvSpPr>
        <p:spPr>
          <a:xfrm>
            <a:off x="6742176" y="5129276"/>
            <a:ext cx="147828" cy="260603"/>
          </a:xfrm>
          <a:custGeom>
            <a:avLst/>
            <a:gdLst/>
            <a:ahLst/>
            <a:cxnLst/>
            <a:rect l="0" t="0" r="0" b="0"/>
            <a:pathLst>
              <a:path w="232" h="410">
                <a:moveTo>
                  <a:pt x="225" y="403"/>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grpSp>
        <p:nvGrpSpPr>
          <p:cNvPr id="6" name="group 6"/>
          <p:cNvGrpSpPr/>
          <p:nvPr/>
        </p:nvGrpSpPr>
        <p:grpSpPr>
          <a:xfrm rot="21600000">
            <a:off x="6734556" y="4441189"/>
            <a:ext cx="47243" cy="1572768"/>
            <a:chOff x="0" y="0"/>
            <a:chExt cx="47243" cy="1572768"/>
          </a:xfrm>
        </p:grpSpPr>
        <p:sp>
          <p:nvSpPr>
            <p:cNvPr id="75" name="path"/>
            <p:cNvSpPr/>
            <p:nvPr/>
          </p:nvSpPr>
          <p:spPr>
            <a:xfrm>
              <a:off x="6857" y="0"/>
              <a:ext cx="7620" cy="16764"/>
            </a:xfrm>
            <a:custGeom>
              <a:avLst/>
              <a:gdLst/>
              <a:ahLst/>
              <a:cxnLst/>
              <a:rect l="0" t="0" r="0" b="0"/>
              <a:pathLst>
                <a:path w="12" h="26">
                  <a:moveTo>
                    <a:pt x="10" y="1"/>
                  </a:moveTo>
                  <a:lnTo>
                    <a:pt x="1" y="1"/>
                  </a:lnTo>
                  <a:lnTo>
                    <a:pt x="10" y="25"/>
                  </a:lnTo>
                  <a:lnTo>
                    <a:pt x="10" y="1"/>
                  </a:lnTo>
                  <a:lnTo>
                    <a:pt x="10" y="1"/>
                  </a:lnTo>
                  <a:close/>
                </a:path>
                <a:path w="12" h="26">
                  <a:moveTo>
                    <a:pt x="1" y="1"/>
                  </a:moveTo>
                  <a:lnTo>
                    <a:pt x="10" y="25"/>
                  </a:lnTo>
                  <a:lnTo>
                    <a:pt x="1" y="22"/>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76" name="path"/>
            <p:cNvSpPr/>
            <p:nvPr/>
          </p:nvSpPr>
          <p:spPr>
            <a:xfrm>
              <a:off x="6095" y="9906"/>
              <a:ext cx="18288" cy="10667"/>
            </a:xfrm>
            <a:custGeom>
              <a:avLst/>
              <a:gdLst/>
              <a:ahLst/>
              <a:cxnLst/>
              <a:rect l="0" t="0" r="0" b="0"/>
              <a:pathLst>
                <a:path w="28" h="16">
                  <a:moveTo>
                    <a:pt x="21" y="9"/>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77" name="path"/>
            <p:cNvSpPr/>
            <p:nvPr/>
          </p:nvSpPr>
          <p:spPr>
            <a:xfrm>
              <a:off x="6857" y="13716"/>
              <a:ext cx="7620" cy="3047"/>
            </a:xfrm>
            <a:custGeom>
              <a:avLst/>
              <a:gdLst/>
              <a:ahLst/>
              <a:cxnLst/>
              <a:rect l="0" t="0" r="0" b="0"/>
              <a:pathLst>
                <a:path w="12" h="4">
                  <a:moveTo>
                    <a:pt x="10" y="3"/>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78" name="path"/>
            <p:cNvSpPr/>
            <p:nvPr/>
          </p:nvSpPr>
          <p:spPr>
            <a:xfrm>
              <a:off x="6857" y="13716"/>
              <a:ext cx="7620" cy="19811"/>
            </a:xfrm>
            <a:custGeom>
              <a:avLst/>
              <a:gdLst/>
              <a:ahLst/>
              <a:cxnLst/>
              <a:rect l="0" t="0" r="0" b="0"/>
              <a:pathLst>
                <a:path w="12" h="31">
                  <a:moveTo>
                    <a:pt x="10" y="3"/>
                  </a:moveTo>
                  <a:lnTo>
                    <a:pt x="1" y="1"/>
                  </a:lnTo>
                  <a:lnTo>
                    <a:pt x="10" y="30"/>
                  </a:lnTo>
                  <a:lnTo>
                    <a:pt x="10" y="3"/>
                  </a:lnTo>
                  <a:lnTo>
                    <a:pt x="10" y="3"/>
                  </a:lnTo>
                  <a:close/>
                </a:path>
                <a:path w="12"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79" name="path"/>
            <p:cNvSpPr/>
            <p:nvPr/>
          </p:nvSpPr>
          <p:spPr>
            <a:xfrm>
              <a:off x="6095" y="28194"/>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80" name="path"/>
            <p:cNvSpPr/>
            <p:nvPr/>
          </p:nvSpPr>
          <p:spPr>
            <a:xfrm>
              <a:off x="6857" y="32004"/>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81" name="path"/>
            <p:cNvSpPr/>
            <p:nvPr/>
          </p:nvSpPr>
          <p:spPr>
            <a:xfrm>
              <a:off x="6857" y="32004"/>
              <a:ext cx="7620" cy="18288"/>
            </a:xfrm>
            <a:custGeom>
              <a:avLst/>
              <a:gdLst/>
              <a:ahLst/>
              <a:cxnLst/>
              <a:rect l="0" t="0" r="0" b="0"/>
              <a:pathLst>
                <a:path w="12" h="28">
                  <a:moveTo>
                    <a:pt x="10" y="1"/>
                  </a:moveTo>
                  <a:lnTo>
                    <a:pt x="1" y="1"/>
                  </a:lnTo>
                  <a:lnTo>
                    <a:pt x="10" y="27"/>
                  </a:lnTo>
                  <a:lnTo>
                    <a:pt x="10" y="1"/>
                  </a:lnTo>
                  <a:lnTo>
                    <a:pt x="10" y="1"/>
                  </a:lnTo>
                  <a:close/>
                </a:path>
                <a:path w="12"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82" name="path"/>
            <p:cNvSpPr/>
            <p:nvPr/>
          </p:nvSpPr>
          <p:spPr>
            <a:xfrm>
              <a:off x="6095" y="44958"/>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83" name="path"/>
            <p:cNvSpPr/>
            <p:nvPr/>
          </p:nvSpPr>
          <p:spPr>
            <a:xfrm>
              <a:off x="6857" y="48768"/>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84" name="path"/>
            <p:cNvSpPr/>
            <p:nvPr/>
          </p:nvSpPr>
          <p:spPr>
            <a:xfrm>
              <a:off x="6857" y="48768"/>
              <a:ext cx="7620" cy="18288"/>
            </a:xfrm>
            <a:custGeom>
              <a:avLst/>
              <a:gdLst/>
              <a:ahLst/>
              <a:cxnLst/>
              <a:rect l="0" t="0" r="0" b="0"/>
              <a:pathLst>
                <a:path w="12" h="28">
                  <a:moveTo>
                    <a:pt x="10" y="1"/>
                  </a:moveTo>
                  <a:lnTo>
                    <a:pt x="1" y="1"/>
                  </a:lnTo>
                  <a:lnTo>
                    <a:pt x="10" y="27"/>
                  </a:lnTo>
                  <a:lnTo>
                    <a:pt x="10" y="1"/>
                  </a:lnTo>
                  <a:lnTo>
                    <a:pt x="10" y="1"/>
                  </a:lnTo>
                  <a:close/>
                </a:path>
                <a:path w="12"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85" name="path"/>
            <p:cNvSpPr/>
            <p:nvPr/>
          </p:nvSpPr>
          <p:spPr>
            <a:xfrm>
              <a:off x="6095" y="61722"/>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86" name="path"/>
            <p:cNvSpPr/>
            <p:nvPr/>
          </p:nvSpPr>
          <p:spPr>
            <a:xfrm>
              <a:off x="6857" y="65532"/>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87" name="path"/>
            <p:cNvSpPr/>
            <p:nvPr/>
          </p:nvSpPr>
          <p:spPr>
            <a:xfrm>
              <a:off x="5333" y="65532"/>
              <a:ext cx="9144" cy="18287"/>
            </a:xfrm>
            <a:custGeom>
              <a:avLst/>
              <a:gdLst/>
              <a:ahLst/>
              <a:cxnLst/>
              <a:rect l="0" t="0" r="0" b="0"/>
              <a:pathLst>
                <a:path w="14" h="28">
                  <a:moveTo>
                    <a:pt x="13" y="1"/>
                  </a:moveTo>
                  <a:lnTo>
                    <a:pt x="3" y="1"/>
                  </a:lnTo>
                  <a:lnTo>
                    <a:pt x="13" y="27"/>
                  </a:lnTo>
                  <a:lnTo>
                    <a:pt x="13" y="1"/>
                  </a:lnTo>
                  <a:lnTo>
                    <a:pt x="13" y="1"/>
                  </a:lnTo>
                  <a:close/>
                </a:path>
                <a:path w="14" h="28">
                  <a:moveTo>
                    <a:pt x="3" y="1"/>
                  </a:moveTo>
                  <a:lnTo>
                    <a:pt x="13" y="27"/>
                  </a:lnTo>
                  <a:lnTo>
                    <a:pt x="1" y="27"/>
                  </a:lnTo>
                  <a:lnTo>
                    <a:pt x="3" y="1"/>
                  </a:lnTo>
                  <a:lnTo>
                    <a:pt x="3"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88" name="path"/>
            <p:cNvSpPr/>
            <p:nvPr/>
          </p:nvSpPr>
          <p:spPr>
            <a:xfrm>
              <a:off x="6095" y="78486"/>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89" name="path"/>
            <p:cNvSpPr/>
            <p:nvPr/>
          </p:nvSpPr>
          <p:spPr>
            <a:xfrm>
              <a:off x="5333" y="82296"/>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90" name="path"/>
            <p:cNvSpPr/>
            <p:nvPr/>
          </p:nvSpPr>
          <p:spPr>
            <a:xfrm>
              <a:off x="5333" y="82296"/>
              <a:ext cx="9144" cy="19812"/>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91" name="path"/>
            <p:cNvSpPr/>
            <p:nvPr/>
          </p:nvSpPr>
          <p:spPr>
            <a:xfrm>
              <a:off x="6095" y="96774"/>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92" name="path"/>
            <p:cNvSpPr/>
            <p:nvPr/>
          </p:nvSpPr>
          <p:spPr>
            <a:xfrm>
              <a:off x="5333" y="100584"/>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93" name="path"/>
            <p:cNvSpPr/>
            <p:nvPr/>
          </p:nvSpPr>
          <p:spPr>
            <a:xfrm>
              <a:off x="5333" y="100584"/>
              <a:ext cx="9144"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94" name="path"/>
            <p:cNvSpPr/>
            <p:nvPr/>
          </p:nvSpPr>
          <p:spPr>
            <a:xfrm>
              <a:off x="6095" y="113538"/>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95" name="path"/>
            <p:cNvSpPr/>
            <p:nvPr/>
          </p:nvSpPr>
          <p:spPr>
            <a:xfrm>
              <a:off x="5333" y="117348"/>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96" name="path"/>
            <p:cNvSpPr/>
            <p:nvPr/>
          </p:nvSpPr>
          <p:spPr>
            <a:xfrm>
              <a:off x="5333" y="117348"/>
              <a:ext cx="9144"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97" name="path"/>
            <p:cNvSpPr/>
            <p:nvPr/>
          </p:nvSpPr>
          <p:spPr>
            <a:xfrm>
              <a:off x="6095" y="130302"/>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98" name="path"/>
            <p:cNvSpPr/>
            <p:nvPr/>
          </p:nvSpPr>
          <p:spPr>
            <a:xfrm>
              <a:off x="5333" y="134112"/>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99" name="path"/>
            <p:cNvSpPr/>
            <p:nvPr/>
          </p:nvSpPr>
          <p:spPr>
            <a:xfrm>
              <a:off x="5333" y="134112"/>
              <a:ext cx="9144"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00" name="path"/>
            <p:cNvSpPr/>
            <p:nvPr/>
          </p:nvSpPr>
          <p:spPr>
            <a:xfrm>
              <a:off x="6095" y="147066"/>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01" name="path"/>
            <p:cNvSpPr/>
            <p:nvPr/>
          </p:nvSpPr>
          <p:spPr>
            <a:xfrm>
              <a:off x="5333" y="150876"/>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02" name="path"/>
            <p:cNvSpPr/>
            <p:nvPr/>
          </p:nvSpPr>
          <p:spPr>
            <a:xfrm>
              <a:off x="5333" y="150876"/>
              <a:ext cx="9144" cy="19811"/>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03" name="path"/>
            <p:cNvSpPr/>
            <p:nvPr/>
          </p:nvSpPr>
          <p:spPr>
            <a:xfrm>
              <a:off x="4571" y="165354"/>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04" name="path"/>
            <p:cNvSpPr/>
            <p:nvPr/>
          </p:nvSpPr>
          <p:spPr>
            <a:xfrm>
              <a:off x="5333" y="169164"/>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05" name="path"/>
            <p:cNvSpPr/>
            <p:nvPr/>
          </p:nvSpPr>
          <p:spPr>
            <a:xfrm>
              <a:off x="5333" y="169164"/>
              <a:ext cx="9144"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06" name="path"/>
            <p:cNvSpPr/>
            <p:nvPr/>
          </p:nvSpPr>
          <p:spPr>
            <a:xfrm>
              <a:off x="4571" y="182118"/>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07" name="path"/>
            <p:cNvSpPr/>
            <p:nvPr/>
          </p:nvSpPr>
          <p:spPr>
            <a:xfrm>
              <a:off x="5333" y="185928"/>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08" name="path"/>
            <p:cNvSpPr/>
            <p:nvPr/>
          </p:nvSpPr>
          <p:spPr>
            <a:xfrm>
              <a:off x="5333" y="185928"/>
              <a:ext cx="9144"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09" name="path"/>
            <p:cNvSpPr/>
            <p:nvPr/>
          </p:nvSpPr>
          <p:spPr>
            <a:xfrm>
              <a:off x="4571" y="198882"/>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10" name="path"/>
            <p:cNvSpPr/>
            <p:nvPr/>
          </p:nvSpPr>
          <p:spPr>
            <a:xfrm>
              <a:off x="5333" y="202692"/>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11" name="path"/>
            <p:cNvSpPr/>
            <p:nvPr/>
          </p:nvSpPr>
          <p:spPr>
            <a:xfrm>
              <a:off x="5333" y="202692"/>
              <a:ext cx="9144"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12" name="path"/>
            <p:cNvSpPr/>
            <p:nvPr/>
          </p:nvSpPr>
          <p:spPr>
            <a:xfrm>
              <a:off x="4571" y="21564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13" name="path"/>
            <p:cNvSpPr/>
            <p:nvPr/>
          </p:nvSpPr>
          <p:spPr>
            <a:xfrm>
              <a:off x="5333" y="219456"/>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14" name="path"/>
            <p:cNvSpPr/>
            <p:nvPr/>
          </p:nvSpPr>
          <p:spPr>
            <a:xfrm>
              <a:off x="5333" y="219456"/>
              <a:ext cx="9144" cy="19811"/>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15" name="path"/>
            <p:cNvSpPr/>
            <p:nvPr/>
          </p:nvSpPr>
          <p:spPr>
            <a:xfrm>
              <a:off x="4571" y="233934"/>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16" name="path"/>
            <p:cNvSpPr/>
            <p:nvPr/>
          </p:nvSpPr>
          <p:spPr>
            <a:xfrm>
              <a:off x="5333" y="237744"/>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17" name="path"/>
            <p:cNvSpPr/>
            <p:nvPr/>
          </p:nvSpPr>
          <p:spPr>
            <a:xfrm>
              <a:off x="5333" y="237744"/>
              <a:ext cx="9144"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18" name="path"/>
            <p:cNvSpPr/>
            <p:nvPr/>
          </p:nvSpPr>
          <p:spPr>
            <a:xfrm>
              <a:off x="4571" y="250698"/>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19" name="path"/>
            <p:cNvSpPr/>
            <p:nvPr/>
          </p:nvSpPr>
          <p:spPr>
            <a:xfrm>
              <a:off x="5333" y="254508"/>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20" name="path"/>
            <p:cNvSpPr/>
            <p:nvPr/>
          </p:nvSpPr>
          <p:spPr>
            <a:xfrm>
              <a:off x="5333" y="254508"/>
              <a:ext cx="9144" cy="18288"/>
            </a:xfrm>
            <a:custGeom>
              <a:avLst/>
              <a:gdLst/>
              <a:ahLst/>
              <a:cxnLst/>
              <a:rect l="0" t="0" r="0" b="0"/>
              <a:pathLst>
                <a:path w="14" h="28">
                  <a:moveTo>
                    <a:pt x="13" y="1"/>
                  </a:moveTo>
                  <a:lnTo>
                    <a:pt x="1" y="1"/>
                  </a:lnTo>
                  <a:lnTo>
                    <a:pt x="10" y="27"/>
                  </a:lnTo>
                  <a:lnTo>
                    <a:pt x="13" y="1"/>
                  </a:lnTo>
                  <a:lnTo>
                    <a:pt x="13" y="1"/>
                  </a:lnTo>
                  <a:close/>
                </a:path>
                <a:path w="14"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21" name="path"/>
            <p:cNvSpPr/>
            <p:nvPr/>
          </p:nvSpPr>
          <p:spPr>
            <a:xfrm>
              <a:off x="4571" y="267462"/>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22" name="path"/>
            <p:cNvSpPr/>
            <p:nvPr/>
          </p:nvSpPr>
          <p:spPr>
            <a:xfrm>
              <a:off x="5333" y="271272"/>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23" name="path"/>
            <p:cNvSpPr/>
            <p:nvPr/>
          </p:nvSpPr>
          <p:spPr>
            <a:xfrm>
              <a:off x="5333" y="271272"/>
              <a:ext cx="7619" cy="18287"/>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24" name="path"/>
            <p:cNvSpPr/>
            <p:nvPr/>
          </p:nvSpPr>
          <p:spPr>
            <a:xfrm>
              <a:off x="4571" y="28422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25" name="path"/>
            <p:cNvSpPr/>
            <p:nvPr/>
          </p:nvSpPr>
          <p:spPr>
            <a:xfrm>
              <a:off x="5333" y="288036"/>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26" name="path"/>
            <p:cNvSpPr/>
            <p:nvPr/>
          </p:nvSpPr>
          <p:spPr>
            <a:xfrm>
              <a:off x="5333" y="288036"/>
              <a:ext cx="7619" cy="19811"/>
            </a:xfrm>
            <a:custGeom>
              <a:avLst/>
              <a:gdLst/>
              <a:ahLst/>
              <a:cxnLst/>
              <a:rect l="0" t="0" r="0" b="0"/>
              <a:pathLst>
                <a:path w="11" h="31">
                  <a:moveTo>
                    <a:pt x="10" y="1"/>
                  </a:moveTo>
                  <a:lnTo>
                    <a:pt x="1" y="1"/>
                  </a:lnTo>
                  <a:lnTo>
                    <a:pt x="10" y="30"/>
                  </a:lnTo>
                  <a:lnTo>
                    <a:pt x="10" y="1"/>
                  </a:lnTo>
                  <a:lnTo>
                    <a:pt x="10" y="1"/>
                  </a:lnTo>
                  <a:close/>
                </a:path>
                <a:path w="11"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27" name="path"/>
            <p:cNvSpPr/>
            <p:nvPr/>
          </p:nvSpPr>
          <p:spPr>
            <a:xfrm>
              <a:off x="4571" y="302514"/>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28" name="path"/>
            <p:cNvSpPr/>
            <p:nvPr/>
          </p:nvSpPr>
          <p:spPr>
            <a:xfrm>
              <a:off x="5333" y="306324"/>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29" name="path"/>
            <p:cNvSpPr/>
            <p:nvPr/>
          </p:nvSpPr>
          <p:spPr>
            <a:xfrm>
              <a:off x="5333" y="306324"/>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30" name="path"/>
            <p:cNvSpPr/>
            <p:nvPr/>
          </p:nvSpPr>
          <p:spPr>
            <a:xfrm>
              <a:off x="4571" y="319278"/>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31" name="path"/>
            <p:cNvSpPr/>
            <p:nvPr/>
          </p:nvSpPr>
          <p:spPr>
            <a:xfrm>
              <a:off x="5333" y="323088"/>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32" name="path"/>
            <p:cNvSpPr/>
            <p:nvPr/>
          </p:nvSpPr>
          <p:spPr>
            <a:xfrm>
              <a:off x="5333" y="323088"/>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33" name="path"/>
            <p:cNvSpPr/>
            <p:nvPr/>
          </p:nvSpPr>
          <p:spPr>
            <a:xfrm>
              <a:off x="4571" y="336042"/>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34" name="path"/>
            <p:cNvSpPr/>
            <p:nvPr/>
          </p:nvSpPr>
          <p:spPr>
            <a:xfrm>
              <a:off x="5333" y="339852"/>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35" name="path"/>
            <p:cNvSpPr/>
            <p:nvPr/>
          </p:nvSpPr>
          <p:spPr>
            <a:xfrm>
              <a:off x="5333" y="339852"/>
              <a:ext cx="7619" cy="18287"/>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36" name="path"/>
            <p:cNvSpPr/>
            <p:nvPr/>
          </p:nvSpPr>
          <p:spPr>
            <a:xfrm>
              <a:off x="4571" y="35280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37" name="path"/>
            <p:cNvSpPr/>
            <p:nvPr/>
          </p:nvSpPr>
          <p:spPr>
            <a:xfrm>
              <a:off x="5333" y="356616"/>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38" name="path"/>
            <p:cNvSpPr/>
            <p:nvPr/>
          </p:nvSpPr>
          <p:spPr>
            <a:xfrm>
              <a:off x="5333" y="356616"/>
              <a:ext cx="7619" cy="19811"/>
            </a:xfrm>
            <a:custGeom>
              <a:avLst/>
              <a:gdLst/>
              <a:ahLst/>
              <a:cxnLst/>
              <a:rect l="0" t="0" r="0" b="0"/>
              <a:pathLst>
                <a:path w="11" h="31">
                  <a:moveTo>
                    <a:pt x="10" y="1"/>
                  </a:moveTo>
                  <a:lnTo>
                    <a:pt x="1" y="1"/>
                  </a:lnTo>
                  <a:lnTo>
                    <a:pt x="10" y="30"/>
                  </a:lnTo>
                  <a:lnTo>
                    <a:pt x="10" y="1"/>
                  </a:lnTo>
                  <a:lnTo>
                    <a:pt x="10" y="1"/>
                  </a:lnTo>
                  <a:close/>
                </a:path>
                <a:path w="11"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39" name="path"/>
            <p:cNvSpPr/>
            <p:nvPr/>
          </p:nvSpPr>
          <p:spPr>
            <a:xfrm>
              <a:off x="4571" y="371094"/>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40" name="path"/>
            <p:cNvSpPr/>
            <p:nvPr/>
          </p:nvSpPr>
          <p:spPr>
            <a:xfrm>
              <a:off x="5333" y="374904"/>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41" name="path"/>
            <p:cNvSpPr/>
            <p:nvPr/>
          </p:nvSpPr>
          <p:spPr>
            <a:xfrm>
              <a:off x="5333" y="374904"/>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42" name="path"/>
            <p:cNvSpPr/>
            <p:nvPr/>
          </p:nvSpPr>
          <p:spPr>
            <a:xfrm>
              <a:off x="4571" y="387858"/>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43" name="path"/>
            <p:cNvSpPr/>
            <p:nvPr/>
          </p:nvSpPr>
          <p:spPr>
            <a:xfrm>
              <a:off x="5333" y="391668"/>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44" name="path"/>
            <p:cNvSpPr/>
            <p:nvPr/>
          </p:nvSpPr>
          <p:spPr>
            <a:xfrm>
              <a:off x="5333" y="391668"/>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45" name="path"/>
            <p:cNvSpPr/>
            <p:nvPr/>
          </p:nvSpPr>
          <p:spPr>
            <a:xfrm>
              <a:off x="4571" y="404622"/>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46" name="path"/>
            <p:cNvSpPr/>
            <p:nvPr/>
          </p:nvSpPr>
          <p:spPr>
            <a:xfrm>
              <a:off x="5333" y="408432"/>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47" name="path"/>
            <p:cNvSpPr/>
            <p:nvPr/>
          </p:nvSpPr>
          <p:spPr>
            <a:xfrm>
              <a:off x="5333" y="408432"/>
              <a:ext cx="7619" cy="18287"/>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48" name="path"/>
            <p:cNvSpPr/>
            <p:nvPr/>
          </p:nvSpPr>
          <p:spPr>
            <a:xfrm>
              <a:off x="4571" y="421386"/>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49" name="path"/>
            <p:cNvSpPr/>
            <p:nvPr/>
          </p:nvSpPr>
          <p:spPr>
            <a:xfrm>
              <a:off x="5333" y="425196"/>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50" name="path"/>
            <p:cNvSpPr/>
            <p:nvPr/>
          </p:nvSpPr>
          <p:spPr>
            <a:xfrm>
              <a:off x="5333" y="425196"/>
              <a:ext cx="7619" cy="19812"/>
            </a:xfrm>
            <a:custGeom>
              <a:avLst/>
              <a:gdLst/>
              <a:ahLst/>
              <a:cxnLst/>
              <a:rect l="0" t="0" r="0" b="0"/>
              <a:pathLst>
                <a:path w="11" h="31">
                  <a:moveTo>
                    <a:pt x="10" y="1"/>
                  </a:moveTo>
                  <a:lnTo>
                    <a:pt x="1" y="1"/>
                  </a:lnTo>
                  <a:lnTo>
                    <a:pt x="10" y="30"/>
                  </a:lnTo>
                  <a:lnTo>
                    <a:pt x="10" y="1"/>
                  </a:lnTo>
                  <a:lnTo>
                    <a:pt x="10" y="1"/>
                  </a:lnTo>
                  <a:close/>
                </a:path>
                <a:path w="11"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51" name="path"/>
            <p:cNvSpPr/>
            <p:nvPr/>
          </p:nvSpPr>
          <p:spPr>
            <a:xfrm>
              <a:off x="4571" y="439674"/>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52" name="path"/>
            <p:cNvSpPr/>
            <p:nvPr/>
          </p:nvSpPr>
          <p:spPr>
            <a:xfrm>
              <a:off x="5333" y="443484"/>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53" name="path"/>
            <p:cNvSpPr/>
            <p:nvPr/>
          </p:nvSpPr>
          <p:spPr>
            <a:xfrm>
              <a:off x="3809" y="443484"/>
              <a:ext cx="9143" cy="18287"/>
            </a:xfrm>
            <a:custGeom>
              <a:avLst/>
              <a:gdLst/>
              <a:ahLst/>
              <a:cxnLst/>
              <a:rect l="0" t="0" r="0" b="0"/>
              <a:pathLst>
                <a:path w="14" h="28">
                  <a:moveTo>
                    <a:pt x="13" y="1"/>
                  </a:moveTo>
                  <a:lnTo>
                    <a:pt x="3" y="1"/>
                  </a:lnTo>
                  <a:lnTo>
                    <a:pt x="13" y="27"/>
                  </a:lnTo>
                  <a:lnTo>
                    <a:pt x="13" y="1"/>
                  </a:lnTo>
                  <a:lnTo>
                    <a:pt x="13" y="1"/>
                  </a:lnTo>
                  <a:close/>
                </a:path>
                <a:path w="14" h="28">
                  <a:moveTo>
                    <a:pt x="3" y="1"/>
                  </a:moveTo>
                  <a:lnTo>
                    <a:pt x="13" y="27"/>
                  </a:lnTo>
                  <a:lnTo>
                    <a:pt x="1" y="27"/>
                  </a:lnTo>
                  <a:lnTo>
                    <a:pt x="3" y="1"/>
                  </a:lnTo>
                  <a:lnTo>
                    <a:pt x="3"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54" name="path"/>
            <p:cNvSpPr/>
            <p:nvPr/>
          </p:nvSpPr>
          <p:spPr>
            <a:xfrm>
              <a:off x="4571" y="456438"/>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55" name="path"/>
            <p:cNvSpPr/>
            <p:nvPr/>
          </p:nvSpPr>
          <p:spPr>
            <a:xfrm>
              <a:off x="3809" y="460248"/>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56" name="path"/>
            <p:cNvSpPr/>
            <p:nvPr/>
          </p:nvSpPr>
          <p:spPr>
            <a:xfrm>
              <a:off x="3809" y="460248"/>
              <a:ext cx="9143"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57" name="path"/>
            <p:cNvSpPr/>
            <p:nvPr/>
          </p:nvSpPr>
          <p:spPr>
            <a:xfrm>
              <a:off x="4571" y="473202"/>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58" name="path"/>
            <p:cNvSpPr/>
            <p:nvPr/>
          </p:nvSpPr>
          <p:spPr>
            <a:xfrm>
              <a:off x="3809" y="477012"/>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59" name="path"/>
            <p:cNvSpPr/>
            <p:nvPr/>
          </p:nvSpPr>
          <p:spPr>
            <a:xfrm>
              <a:off x="3809" y="477012"/>
              <a:ext cx="9143"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60" name="path"/>
            <p:cNvSpPr/>
            <p:nvPr/>
          </p:nvSpPr>
          <p:spPr>
            <a:xfrm>
              <a:off x="4571" y="489966"/>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61" name="path"/>
            <p:cNvSpPr/>
            <p:nvPr/>
          </p:nvSpPr>
          <p:spPr>
            <a:xfrm>
              <a:off x="3809" y="493776"/>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62" name="path"/>
            <p:cNvSpPr/>
            <p:nvPr/>
          </p:nvSpPr>
          <p:spPr>
            <a:xfrm>
              <a:off x="3809" y="493776"/>
              <a:ext cx="9143" cy="19811"/>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63" name="path"/>
            <p:cNvSpPr/>
            <p:nvPr/>
          </p:nvSpPr>
          <p:spPr>
            <a:xfrm>
              <a:off x="4571" y="508254"/>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64" name="path"/>
            <p:cNvSpPr/>
            <p:nvPr/>
          </p:nvSpPr>
          <p:spPr>
            <a:xfrm>
              <a:off x="3809" y="512064"/>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65" name="path"/>
            <p:cNvSpPr/>
            <p:nvPr/>
          </p:nvSpPr>
          <p:spPr>
            <a:xfrm>
              <a:off x="3809" y="512064"/>
              <a:ext cx="9143"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66" name="path"/>
            <p:cNvSpPr/>
            <p:nvPr/>
          </p:nvSpPr>
          <p:spPr>
            <a:xfrm>
              <a:off x="4571" y="525018"/>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67" name="path"/>
            <p:cNvSpPr/>
            <p:nvPr/>
          </p:nvSpPr>
          <p:spPr>
            <a:xfrm>
              <a:off x="3809" y="528828"/>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68" name="path"/>
            <p:cNvSpPr/>
            <p:nvPr/>
          </p:nvSpPr>
          <p:spPr>
            <a:xfrm>
              <a:off x="3809" y="528828"/>
              <a:ext cx="9143"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69" name="path"/>
            <p:cNvSpPr/>
            <p:nvPr/>
          </p:nvSpPr>
          <p:spPr>
            <a:xfrm>
              <a:off x="4571" y="541782"/>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70" name="path"/>
            <p:cNvSpPr/>
            <p:nvPr/>
          </p:nvSpPr>
          <p:spPr>
            <a:xfrm>
              <a:off x="3809" y="545592"/>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71" name="path"/>
            <p:cNvSpPr/>
            <p:nvPr/>
          </p:nvSpPr>
          <p:spPr>
            <a:xfrm>
              <a:off x="3809" y="545592"/>
              <a:ext cx="9143"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72" name="path"/>
            <p:cNvSpPr/>
            <p:nvPr/>
          </p:nvSpPr>
          <p:spPr>
            <a:xfrm>
              <a:off x="3047" y="55854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73" name="path"/>
            <p:cNvSpPr/>
            <p:nvPr/>
          </p:nvSpPr>
          <p:spPr>
            <a:xfrm>
              <a:off x="3809" y="562356"/>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74" name="path"/>
            <p:cNvSpPr/>
            <p:nvPr/>
          </p:nvSpPr>
          <p:spPr>
            <a:xfrm>
              <a:off x="3809" y="562356"/>
              <a:ext cx="9143" cy="19811"/>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75" name="path"/>
            <p:cNvSpPr/>
            <p:nvPr/>
          </p:nvSpPr>
          <p:spPr>
            <a:xfrm>
              <a:off x="3047" y="576834"/>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76" name="path"/>
            <p:cNvSpPr/>
            <p:nvPr/>
          </p:nvSpPr>
          <p:spPr>
            <a:xfrm>
              <a:off x="3809" y="580644"/>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77" name="path"/>
            <p:cNvSpPr/>
            <p:nvPr/>
          </p:nvSpPr>
          <p:spPr>
            <a:xfrm>
              <a:off x="3809" y="580644"/>
              <a:ext cx="9143"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78" name="path"/>
            <p:cNvSpPr/>
            <p:nvPr/>
          </p:nvSpPr>
          <p:spPr>
            <a:xfrm>
              <a:off x="3047" y="593598"/>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79" name="path"/>
            <p:cNvSpPr/>
            <p:nvPr/>
          </p:nvSpPr>
          <p:spPr>
            <a:xfrm>
              <a:off x="3809" y="597408"/>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80" name="path"/>
            <p:cNvSpPr/>
            <p:nvPr/>
          </p:nvSpPr>
          <p:spPr>
            <a:xfrm>
              <a:off x="3809" y="597408"/>
              <a:ext cx="9143"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81" name="path"/>
            <p:cNvSpPr/>
            <p:nvPr/>
          </p:nvSpPr>
          <p:spPr>
            <a:xfrm>
              <a:off x="3047" y="610362"/>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82" name="path"/>
            <p:cNvSpPr/>
            <p:nvPr/>
          </p:nvSpPr>
          <p:spPr>
            <a:xfrm>
              <a:off x="3809" y="614172"/>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83" name="path"/>
            <p:cNvSpPr/>
            <p:nvPr/>
          </p:nvSpPr>
          <p:spPr>
            <a:xfrm>
              <a:off x="3809" y="614172"/>
              <a:ext cx="9143"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84" name="path"/>
            <p:cNvSpPr/>
            <p:nvPr/>
          </p:nvSpPr>
          <p:spPr>
            <a:xfrm>
              <a:off x="3047" y="62712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85" name="path"/>
            <p:cNvSpPr/>
            <p:nvPr/>
          </p:nvSpPr>
          <p:spPr>
            <a:xfrm>
              <a:off x="3809" y="630936"/>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86" name="path"/>
            <p:cNvSpPr/>
            <p:nvPr/>
          </p:nvSpPr>
          <p:spPr>
            <a:xfrm>
              <a:off x="3809" y="630936"/>
              <a:ext cx="9143" cy="19811"/>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87" name="path"/>
            <p:cNvSpPr/>
            <p:nvPr/>
          </p:nvSpPr>
          <p:spPr>
            <a:xfrm>
              <a:off x="3047" y="645414"/>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88" name="path"/>
            <p:cNvSpPr/>
            <p:nvPr/>
          </p:nvSpPr>
          <p:spPr>
            <a:xfrm>
              <a:off x="3809" y="649224"/>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89" name="path"/>
            <p:cNvSpPr/>
            <p:nvPr/>
          </p:nvSpPr>
          <p:spPr>
            <a:xfrm>
              <a:off x="3809" y="649224"/>
              <a:ext cx="9143" cy="18288"/>
            </a:xfrm>
            <a:custGeom>
              <a:avLst/>
              <a:gdLst/>
              <a:ahLst/>
              <a:cxnLst/>
              <a:rect l="0" t="0" r="0" b="0"/>
              <a:pathLst>
                <a:path w="14" h="28">
                  <a:moveTo>
                    <a:pt x="13" y="1"/>
                  </a:moveTo>
                  <a:lnTo>
                    <a:pt x="1" y="1"/>
                  </a:lnTo>
                  <a:lnTo>
                    <a:pt x="10" y="27"/>
                  </a:lnTo>
                  <a:lnTo>
                    <a:pt x="13" y="1"/>
                  </a:lnTo>
                  <a:lnTo>
                    <a:pt x="13" y="1"/>
                  </a:lnTo>
                  <a:close/>
                </a:path>
                <a:path w="14"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90" name="path"/>
            <p:cNvSpPr/>
            <p:nvPr/>
          </p:nvSpPr>
          <p:spPr>
            <a:xfrm>
              <a:off x="3047" y="662178"/>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91" name="path"/>
            <p:cNvSpPr/>
            <p:nvPr/>
          </p:nvSpPr>
          <p:spPr>
            <a:xfrm>
              <a:off x="3809" y="665988"/>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92" name="path"/>
            <p:cNvSpPr/>
            <p:nvPr/>
          </p:nvSpPr>
          <p:spPr>
            <a:xfrm>
              <a:off x="3809" y="665988"/>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93" name="path"/>
            <p:cNvSpPr/>
            <p:nvPr/>
          </p:nvSpPr>
          <p:spPr>
            <a:xfrm>
              <a:off x="3047" y="678942"/>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94" name="path"/>
            <p:cNvSpPr/>
            <p:nvPr/>
          </p:nvSpPr>
          <p:spPr>
            <a:xfrm>
              <a:off x="3809" y="682752"/>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95" name="path"/>
            <p:cNvSpPr/>
            <p:nvPr/>
          </p:nvSpPr>
          <p:spPr>
            <a:xfrm>
              <a:off x="3809" y="682752"/>
              <a:ext cx="7619" cy="18287"/>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96" name="path"/>
            <p:cNvSpPr/>
            <p:nvPr/>
          </p:nvSpPr>
          <p:spPr>
            <a:xfrm>
              <a:off x="3047" y="69570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197" name="path"/>
            <p:cNvSpPr/>
            <p:nvPr/>
          </p:nvSpPr>
          <p:spPr>
            <a:xfrm>
              <a:off x="3809" y="699516"/>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198" name="path"/>
            <p:cNvSpPr/>
            <p:nvPr/>
          </p:nvSpPr>
          <p:spPr>
            <a:xfrm>
              <a:off x="3809" y="699516"/>
              <a:ext cx="7619" cy="19811"/>
            </a:xfrm>
            <a:custGeom>
              <a:avLst/>
              <a:gdLst/>
              <a:ahLst/>
              <a:cxnLst/>
              <a:rect l="0" t="0" r="0" b="0"/>
              <a:pathLst>
                <a:path w="11" h="31">
                  <a:moveTo>
                    <a:pt x="10" y="1"/>
                  </a:moveTo>
                  <a:lnTo>
                    <a:pt x="1" y="1"/>
                  </a:lnTo>
                  <a:lnTo>
                    <a:pt x="10" y="30"/>
                  </a:lnTo>
                  <a:lnTo>
                    <a:pt x="10" y="1"/>
                  </a:lnTo>
                  <a:lnTo>
                    <a:pt x="10" y="1"/>
                  </a:lnTo>
                  <a:close/>
                </a:path>
                <a:path w="11" h="31">
                  <a:moveTo>
                    <a:pt x="1" y="1"/>
                  </a:moveTo>
                  <a:lnTo>
                    <a:pt x="10" y="30"/>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199" name="path"/>
            <p:cNvSpPr/>
            <p:nvPr/>
          </p:nvSpPr>
          <p:spPr>
            <a:xfrm>
              <a:off x="3047" y="712470"/>
              <a:ext cx="18287" cy="10667"/>
            </a:xfrm>
            <a:custGeom>
              <a:avLst/>
              <a:gdLst/>
              <a:ahLst/>
              <a:cxnLst/>
              <a:rect l="0" t="0" r="0" b="0"/>
              <a:pathLst>
                <a:path w="28" h="16">
                  <a:moveTo>
                    <a:pt x="21" y="9"/>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00" name="path"/>
            <p:cNvSpPr/>
            <p:nvPr/>
          </p:nvSpPr>
          <p:spPr>
            <a:xfrm>
              <a:off x="3809" y="716280"/>
              <a:ext cx="7619" cy="3047"/>
            </a:xfrm>
            <a:custGeom>
              <a:avLst/>
              <a:gdLst/>
              <a:ahLst/>
              <a:cxnLst/>
              <a:rect l="0" t="0" r="0" b="0"/>
              <a:pathLst>
                <a:path w="11" h="4">
                  <a:moveTo>
                    <a:pt x="10" y="3"/>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01" name="path"/>
            <p:cNvSpPr/>
            <p:nvPr/>
          </p:nvSpPr>
          <p:spPr>
            <a:xfrm>
              <a:off x="3809" y="716280"/>
              <a:ext cx="7619" cy="19811"/>
            </a:xfrm>
            <a:custGeom>
              <a:avLst/>
              <a:gdLst/>
              <a:ahLst/>
              <a:cxnLst/>
              <a:rect l="0" t="0" r="0" b="0"/>
              <a:pathLst>
                <a:path w="11" h="31">
                  <a:moveTo>
                    <a:pt x="10" y="3"/>
                  </a:moveTo>
                  <a:lnTo>
                    <a:pt x="1" y="1"/>
                  </a:lnTo>
                  <a:lnTo>
                    <a:pt x="10" y="30"/>
                  </a:lnTo>
                  <a:lnTo>
                    <a:pt x="10" y="3"/>
                  </a:lnTo>
                  <a:lnTo>
                    <a:pt x="10" y="3"/>
                  </a:lnTo>
                  <a:close/>
                </a:path>
                <a:path w="11"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02" name="path"/>
            <p:cNvSpPr/>
            <p:nvPr/>
          </p:nvSpPr>
          <p:spPr>
            <a:xfrm>
              <a:off x="3047" y="730758"/>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03" name="path"/>
            <p:cNvSpPr/>
            <p:nvPr/>
          </p:nvSpPr>
          <p:spPr>
            <a:xfrm>
              <a:off x="3809" y="734568"/>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04" name="path"/>
            <p:cNvSpPr/>
            <p:nvPr/>
          </p:nvSpPr>
          <p:spPr>
            <a:xfrm>
              <a:off x="3809" y="734568"/>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05" name="path"/>
            <p:cNvSpPr/>
            <p:nvPr/>
          </p:nvSpPr>
          <p:spPr>
            <a:xfrm>
              <a:off x="3047" y="747522"/>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06" name="path"/>
            <p:cNvSpPr/>
            <p:nvPr/>
          </p:nvSpPr>
          <p:spPr>
            <a:xfrm>
              <a:off x="3809" y="751332"/>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07" name="path"/>
            <p:cNvSpPr/>
            <p:nvPr/>
          </p:nvSpPr>
          <p:spPr>
            <a:xfrm>
              <a:off x="3809" y="751332"/>
              <a:ext cx="7619" cy="18287"/>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08" name="path"/>
            <p:cNvSpPr/>
            <p:nvPr/>
          </p:nvSpPr>
          <p:spPr>
            <a:xfrm>
              <a:off x="3047" y="76428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09" name="path"/>
            <p:cNvSpPr/>
            <p:nvPr/>
          </p:nvSpPr>
          <p:spPr>
            <a:xfrm>
              <a:off x="3809" y="768096"/>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10" name="path"/>
            <p:cNvSpPr/>
            <p:nvPr/>
          </p:nvSpPr>
          <p:spPr>
            <a:xfrm>
              <a:off x="3809" y="768096"/>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11" name="path"/>
            <p:cNvSpPr/>
            <p:nvPr/>
          </p:nvSpPr>
          <p:spPr>
            <a:xfrm>
              <a:off x="3047" y="781050"/>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12" name="path"/>
            <p:cNvSpPr/>
            <p:nvPr/>
          </p:nvSpPr>
          <p:spPr>
            <a:xfrm>
              <a:off x="3809" y="784860"/>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13" name="path"/>
            <p:cNvSpPr/>
            <p:nvPr/>
          </p:nvSpPr>
          <p:spPr>
            <a:xfrm>
              <a:off x="3809" y="784860"/>
              <a:ext cx="7619" cy="19811"/>
            </a:xfrm>
            <a:custGeom>
              <a:avLst/>
              <a:gdLst/>
              <a:ahLst/>
              <a:cxnLst/>
              <a:rect l="0" t="0" r="0" b="0"/>
              <a:pathLst>
                <a:path w="11" h="31">
                  <a:moveTo>
                    <a:pt x="10" y="1"/>
                  </a:moveTo>
                  <a:lnTo>
                    <a:pt x="1" y="1"/>
                  </a:lnTo>
                  <a:lnTo>
                    <a:pt x="10" y="30"/>
                  </a:lnTo>
                  <a:lnTo>
                    <a:pt x="10" y="1"/>
                  </a:lnTo>
                  <a:lnTo>
                    <a:pt x="10" y="1"/>
                  </a:lnTo>
                  <a:close/>
                </a:path>
                <a:path w="11"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14" name="path"/>
            <p:cNvSpPr/>
            <p:nvPr/>
          </p:nvSpPr>
          <p:spPr>
            <a:xfrm>
              <a:off x="3047" y="799338"/>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15" name="path"/>
            <p:cNvSpPr/>
            <p:nvPr/>
          </p:nvSpPr>
          <p:spPr>
            <a:xfrm>
              <a:off x="3809" y="803148"/>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16" name="path"/>
            <p:cNvSpPr/>
            <p:nvPr/>
          </p:nvSpPr>
          <p:spPr>
            <a:xfrm>
              <a:off x="3809" y="803148"/>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17" name="path"/>
            <p:cNvSpPr/>
            <p:nvPr/>
          </p:nvSpPr>
          <p:spPr>
            <a:xfrm>
              <a:off x="3047" y="816102"/>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18" name="path"/>
            <p:cNvSpPr/>
            <p:nvPr/>
          </p:nvSpPr>
          <p:spPr>
            <a:xfrm>
              <a:off x="3809" y="819912"/>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19" name="path"/>
            <p:cNvSpPr/>
            <p:nvPr/>
          </p:nvSpPr>
          <p:spPr>
            <a:xfrm>
              <a:off x="3809" y="819912"/>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20" name="path"/>
            <p:cNvSpPr/>
            <p:nvPr/>
          </p:nvSpPr>
          <p:spPr>
            <a:xfrm>
              <a:off x="3047" y="832866"/>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21" name="path"/>
            <p:cNvSpPr/>
            <p:nvPr/>
          </p:nvSpPr>
          <p:spPr>
            <a:xfrm>
              <a:off x="3809" y="836676"/>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22" name="path"/>
            <p:cNvSpPr/>
            <p:nvPr/>
          </p:nvSpPr>
          <p:spPr>
            <a:xfrm>
              <a:off x="2285" y="836676"/>
              <a:ext cx="9144" cy="18287"/>
            </a:xfrm>
            <a:custGeom>
              <a:avLst/>
              <a:gdLst/>
              <a:ahLst/>
              <a:cxnLst/>
              <a:rect l="0" t="0" r="0" b="0"/>
              <a:pathLst>
                <a:path w="14" h="28">
                  <a:moveTo>
                    <a:pt x="13" y="1"/>
                  </a:moveTo>
                  <a:lnTo>
                    <a:pt x="3" y="1"/>
                  </a:lnTo>
                  <a:lnTo>
                    <a:pt x="13" y="27"/>
                  </a:lnTo>
                  <a:lnTo>
                    <a:pt x="13" y="1"/>
                  </a:lnTo>
                  <a:lnTo>
                    <a:pt x="13" y="1"/>
                  </a:lnTo>
                  <a:close/>
                </a:path>
                <a:path w="14" h="28">
                  <a:moveTo>
                    <a:pt x="3" y="1"/>
                  </a:moveTo>
                  <a:lnTo>
                    <a:pt x="13" y="27"/>
                  </a:lnTo>
                  <a:lnTo>
                    <a:pt x="1" y="27"/>
                  </a:lnTo>
                  <a:lnTo>
                    <a:pt x="3" y="1"/>
                  </a:lnTo>
                  <a:lnTo>
                    <a:pt x="3"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23" name="path"/>
            <p:cNvSpPr/>
            <p:nvPr/>
          </p:nvSpPr>
          <p:spPr>
            <a:xfrm>
              <a:off x="3047" y="849630"/>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24" name="path"/>
            <p:cNvSpPr/>
            <p:nvPr/>
          </p:nvSpPr>
          <p:spPr>
            <a:xfrm>
              <a:off x="2285" y="853440"/>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25" name="path"/>
            <p:cNvSpPr/>
            <p:nvPr/>
          </p:nvSpPr>
          <p:spPr>
            <a:xfrm>
              <a:off x="2285" y="853440"/>
              <a:ext cx="9144" cy="19811"/>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26" name="path"/>
            <p:cNvSpPr/>
            <p:nvPr/>
          </p:nvSpPr>
          <p:spPr>
            <a:xfrm>
              <a:off x="3047" y="867918"/>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27" name="path"/>
            <p:cNvSpPr/>
            <p:nvPr/>
          </p:nvSpPr>
          <p:spPr>
            <a:xfrm>
              <a:off x="2285" y="871728"/>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28" name="path"/>
            <p:cNvSpPr/>
            <p:nvPr/>
          </p:nvSpPr>
          <p:spPr>
            <a:xfrm>
              <a:off x="2285" y="871728"/>
              <a:ext cx="9144"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29" name="path"/>
            <p:cNvSpPr/>
            <p:nvPr/>
          </p:nvSpPr>
          <p:spPr>
            <a:xfrm>
              <a:off x="3047" y="884682"/>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30" name="path"/>
            <p:cNvSpPr/>
            <p:nvPr/>
          </p:nvSpPr>
          <p:spPr>
            <a:xfrm>
              <a:off x="2285" y="888492"/>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31" name="path"/>
            <p:cNvSpPr/>
            <p:nvPr/>
          </p:nvSpPr>
          <p:spPr>
            <a:xfrm>
              <a:off x="2285" y="888492"/>
              <a:ext cx="9144"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32" name="path"/>
            <p:cNvSpPr/>
            <p:nvPr/>
          </p:nvSpPr>
          <p:spPr>
            <a:xfrm>
              <a:off x="3047" y="901446"/>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33" name="path"/>
            <p:cNvSpPr/>
            <p:nvPr/>
          </p:nvSpPr>
          <p:spPr>
            <a:xfrm>
              <a:off x="2285" y="905256"/>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34" name="path"/>
            <p:cNvSpPr/>
            <p:nvPr/>
          </p:nvSpPr>
          <p:spPr>
            <a:xfrm>
              <a:off x="2285" y="905256"/>
              <a:ext cx="9144"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35" name="path"/>
            <p:cNvSpPr/>
            <p:nvPr/>
          </p:nvSpPr>
          <p:spPr>
            <a:xfrm>
              <a:off x="3047" y="918210"/>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36" name="path"/>
            <p:cNvSpPr/>
            <p:nvPr/>
          </p:nvSpPr>
          <p:spPr>
            <a:xfrm>
              <a:off x="2285" y="922020"/>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37" name="path"/>
            <p:cNvSpPr/>
            <p:nvPr/>
          </p:nvSpPr>
          <p:spPr>
            <a:xfrm>
              <a:off x="2285" y="922020"/>
              <a:ext cx="9144" cy="19811"/>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38" name="path"/>
            <p:cNvSpPr/>
            <p:nvPr/>
          </p:nvSpPr>
          <p:spPr>
            <a:xfrm>
              <a:off x="3047" y="936498"/>
              <a:ext cx="16763"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39" name="path"/>
            <p:cNvSpPr/>
            <p:nvPr/>
          </p:nvSpPr>
          <p:spPr>
            <a:xfrm>
              <a:off x="2285" y="940308"/>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40" name="path"/>
            <p:cNvSpPr/>
            <p:nvPr/>
          </p:nvSpPr>
          <p:spPr>
            <a:xfrm>
              <a:off x="2285" y="940308"/>
              <a:ext cx="9144"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41" name="path"/>
            <p:cNvSpPr/>
            <p:nvPr/>
          </p:nvSpPr>
          <p:spPr>
            <a:xfrm>
              <a:off x="1523" y="953262"/>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42" name="path"/>
            <p:cNvSpPr/>
            <p:nvPr/>
          </p:nvSpPr>
          <p:spPr>
            <a:xfrm>
              <a:off x="2285" y="957072"/>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43" name="path"/>
            <p:cNvSpPr/>
            <p:nvPr/>
          </p:nvSpPr>
          <p:spPr>
            <a:xfrm>
              <a:off x="2285" y="957072"/>
              <a:ext cx="9144"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44" name="path"/>
            <p:cNvSpPr/>
            <p:nvPr/>
          </p:nvSpPr>
          <p:spPr>
            <a:xfrm>
              <a:off x="1523" y="97002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45" name="path"/>
            <p:cNvSpPr/>
            <p:nvPr/>
          </p:nvSpPr>
          <p:spPr>
            <a:xfrm>
              <a:off x="2285" y="973836"/>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46" name="path"/>
            <p:cNvSpPr/>
            <p:nvPr/>
          </p:nvSpPr>
          <p:spPr>
            <a:xfrm>
              <a:off x="2285" y="973836"/>
              <a:ext cx="9144"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47" name="path"/>
            <p:cNvSpPr/>
            <p:nvPr/>
          </p:nvSpPr>
          <p:spPr>
            <a:xfrm>
              <a:off x="1523" y="986790"/>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48" name="path"/>
            <p:cNvSpPr/>
            <p:nvPr/>
          </p:nvSpPr>
          <p:spPr>
            <a:xfrm>
              <a:off x="2285" y="990600"/>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49" name="path"/>
            <p:cNvSpPr/>
            <p:nvPr/>
          </p:nvSpPr>
          <p:spPr>
            <a:xfrm>
              <a:off x="2285" y="990600"/>
              <a:ext cx="9144" cy="19812"/>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50" name="path"/>
            <p:cNvSpPr/>
            <p:nvPr/>
          </p:nvSpPr>
          <p:spPr>
            <a:xfrm>
              <a:off x="1523" y="1005078"/>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51" name="path"/>
            <p:cNvSpPr/>
            <p:nvPr/>
          </p:nvSpPr>
          <p:spPr>
            <a:xfrm>
              <a:off x="2285" y="1008888"/>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52" name="path"/>
            <p:cNvSpPr/>
            <p:nvPr/>
          </p:nvSpPr>
          <p:spPr>
            <a:xfrm>
              <a:off x="2285" y="1008888"/>
              <a:ext cx="9144"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53" name="path"/>
            <p:cNvSpPr/>
            <p:nvPr/>
          </p:nvSpPr>
          <p:spPr>
            <a:xfrm>
              <a:off x="1523" y="1021842"/>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54" name="path"/>
            <p:cNvSpPr/>
            <p:nvPr/>
          </p:nvSpPr>
          <p:spPr>
            <a:xfrm>
              <a:off x="2285" y="1025652"/>
              <a:ext cx="9144"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55" name="path"/>
            <p:cNvSpPr/>
            <p:nvPr/>
          </p:nvSpPr>
          <p:spPr>
            <a:xfrm>
              <a:off x="2285" y="1025652"/>
              <a:ext cx="9144" cy="18287"/>
            </a:xfrm>
            <a:custGeom>
              <a:avLst/>
              <a:gdLst/>
              <a:ahLst/>
              <a:cxnLst/>
              <a:rect l="0" t="0" r="0" b="0"/>
              <a:pathLst>
                <a:path w="14" h="28">
                  <a:moveTo>
                    <a:pt x="13" y="1"/>
                  </a:moveTo>
                  <a:lnTo>
                    <a:pt x="1" y="1"/>
                  </a:lnTo>
                  <a:lnTo>
                    <a:pt x="10" y="27"/>
                  </a:lnTo>
                  <a:lnTo>
                    <a:pt x="13" y="1"/>
                  </a:lnTo>
                  <a:lnTo>
                    <a:pt x="13" y="1"/>
                  </a:lnTo>
                  <a:close/>
                </a:path>
                <a:path w="14"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56" name="path"/>
            <p:cNvSpPr/>
            <p:nvPr/>
          </p:nvSpPr>
          <p:spPr>
            <a:xfrm>
              <a:off x="1523" y="103860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57" name="path"/>
            <p:cNvSpPr/>
            <p:nvPr/>
          </p:nvSpPr>
          <p:spPr>
            <a:xfrm>
              <a:off x="2285" y="1042416"/>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58" name="path"/>
            <p:cNvSpPr/>
            <p:nvPr/>
          </p:nvSpPr>
          <p:spPr>
            <a:xfrm>
              <a:off x="2285" y="1042416"/>
              <a:ext cx="7620" cy="18288"/>
            </a:xfrm>
            <a:custGeom>
              <a:avLst/>
              <a:gdLst/>
              <a:ahLst/>
              <a:cxnLst/>
              <a:rect l="0" t="0" r="0" b="0"/>
              <a:pathLst>
                <a:path w="12" h="28">
                  <a:moveTo>
                    <a:pt x="10" y="1"/>
                  </a:moveTo>
                  <a:lnTo>
                    <a:pt x="1" y="1"/>
                  </a:lnTo>
                  <a:lnTo>
                    <a:pt x="10" y="27"/>
                  </a:lnTo>
                  <a:lnTo>
                    <a:pt x="10" y="1"/>
                  </a:lnTo>
                  <a:lnTo>
                    <a:pt x="10" y="1"/>
                  </a:lnTo>
                  <a:close/>
                </a:path>
                <a:path w="12"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59" name="path"/>
            <p:cNvSpPr/>
            <p:nvPr/>
          </p:nvSpPr>
          <p:spPr>
            <a:xfrm>
              <a:off x="1523" y="1055370"/>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60" name="path"/>
            <p:cNvSpPr/>
            <p:nvPr/>
          </p:nvSpPr>
          <p:spPr>
            <a:xfrm>
              <a:off x="2285" y="1059180"/>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61" name="path"/>
            <p:cNvSpPr/>
            <p:nvPr/>
          </p:nvSpPr>
          <p:spPr>
            <a:xfrm>
              <a:off x="2285" y="1059180"/>
              <a:ext cx="7620" cy="19811"/>
            </a:xfrm>
            <a:custGeom>
              <a:avLst/>
              <a:gdLst/>
              <a:ahLst/>
              <a:cxnLst/>
              <a:rect l="0" t="0" r="0" b="0"/>
              <a:pathLst>
                <a:path w="12" h="31">
                  <a:moveTo>
                    <a:pt x="10" y="1"/>
                  </a:moveTo>
                  <a:lnTo>
                    <a:pt x="1" y="1"/>
                  </a:lnTo>
                  <a:lnTo>
                    <a:pt x="10" y="30"/>
                  </a:lnTo>
                  <a:lnTo>
                    <a:pt x="10" y="1"/>
                  </a:lnTo>
                  <a:lnTo>
                    <a:pt x="10" y="1"/>
                  </a:lnTo>
                  <a:close/>
                </a:path>
                <a:path w="12"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62" name="path"/>
            <p:cNvSpPr/>
            <p:nvPr/>
          </p:nvSpPr>
          <p:spPr>
            <a:xfrm>
              <a:off x="1523" y="1073658"/>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63" name="path"/>
            <p:cNvSpPr/>
            <p:nvPr/>
          </p:nvSpPr>
          <p:spPr>
            <a:xfrm>
              <a:off x="2285" y="1077468"/>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64" name="path"/>
            <p:cNvSpPr/>
            <p:nvPr/>
          </p:nvSpPr>
          <p:spPr>
            <a:xfrm>
              <a:off x="2285" y="1077468"/>
              <a:ext cx="7620" cy="18288"/>
            </a:xfrm>
            <a:custGeom>
              <a:avLst/>
              <a:gdLst/>
              <a:ahLst/>
              <a:cxnLst/>
              <a:rect l="0" t="0" r="0" b="0"/>
              <a:pathLst>
                <a:path w="12" h="28">
                  <a:moveTo>
                    <a:pt x="10" y="1"/>
                  </a:moveTo>
                  <a:lnTo>
                    <a:pt x="1" y="1"/>
                  </a:lnTo>
                  <a:lnTo>
                    <a:pt x="10" y="27"/>
                  </a:lnTo>
                  <a:lnTo>
                    <a:pt x="10" y="1"/>
                  </a:lnTo>
                  <a:lnTo>
                    <a:pt x="10" y="1"/>
                  </a:lnTo>
                  <a:close/>
                </a:path>
                <a:path w="12"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65" name="path"/>
            <p:cNvSpPr/>
            <p:nvPr/>
          </p:nvSpPr>
          <p:spPr>
            <a:xfrm>
              <a:off x="1523" y="1090422"/>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66" name="path"/>
            <p:cNvSpPr/>
            <p:nvPr/>
          </p:nvSpPr>
          <p:spPr>
            <a:xfrm>
              <a:off x="2285" y="1094232"/>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67" name="path"/>
            <p:cNvSpPr/>
            <p:nvPr/>
          </p:nvSpPr>
          <p:spPr>
            <a:xfrm>
              <a:off x="2285" y="1094232"/>
              <a:ext cx="7620" cy="18287"/>
            </a:xfrm>
            <a:custGeom>
              <a:avLst/>
              <a:gdLst/>
              <a:ahLst/>
              <a:cxnLst/>
              <a:rect l="0" t="0" r="0" b="0"/>
              <a:pathLst>
                <a:path w="12" h="28">
                  <a:moveTo>
                    <a:pt x="10" y="1"/>
                  </a:moveTo>
                  <a:lnTo>
                    <a:pt x="1" y="1"/>
                  </a:lnTo>
                  <a:lnTo>
                    <a:pt x="10" y="27"/>
                  </a:lnTo>
                  <a:lnTo>
                    <a:pt x="10" y="1"/>
                  </a:lnTo>
                  <a:lnTo>
                    <a:pt x="10" y="1"/>
                  </a:lnTo>
                  <a:close/>
                </a:path>
                <a:path w="12"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68" name="path"/>
            <p:cNvSpPr/>
            <p:nvPr/>
          </p:nvSpPr>
          <p:spPr>
            <a:xfrm>
              <a:off x="1523" y="110718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69" name="path"/>
            <p:cNvSpPr/>
            <p:nvPr/>
          </p:nvSpPr>
          <p:spPr>
            <a:xfrm>
              <a:off x="2285" y="1110996"/>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70" name="path"/>
            <p:cNvSpPr/>
            <p:nvPr/>
          </p:nvSpPr>
          <p:spPr>
            <a:xfrm>
              <a:off x="2285" y="1110996"/>
              <a:ext cx="7620" cy="18288"/>
            </a:xfrm>
            <a:custGeom>
              <a:avLst/>
              <a:gdLst/>
              <a:ahLst/>
              <a:cxnLst/>
              <a:rect l="0" t="0" r="0" b="0"/>
              <a:pathLst>
                <a:path w="12" h="28">
                  <a:moveTo>
                    <a:pt x="10" y="1"/>
                  </a:moveTo>
                  <a:lnTo>
                    <a:pt x="1" y="1"/>
                  </a:lnTo>
                  <a:lnTo>
                    <a:pt x="10" y="27"/>
                  </a:lnTo>
                  <a:lnTo>
                    <a:pt x="10" y="1"/>
                  </a:lnTo>
                  <a:lnTo>
                    <a:pt x="10" y="1"/>
                  </a:lnTo>
                  <a:close/>
                </a:path>
                <a:path w="12"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71" name="path"/>
            <p:cNvSpPr/>
            <p:nvPr/>
          </p:nvSpPr>
          <p:spPr>
            <a:xfrm>
              <a:off x="1523" y="1123950"/>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72" name="path"/>
            <p:cNvSpPr/>
            <p:nvPr/>
          </p:nvSpPr>
          <p:spPr>
            <a:xfrm>
              <a:off x="2285" y="1127760"/>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73" name="path"/>
            <p:cNvSpPr/>
            <p:nvPr/>
          </p:nvSpPr>
          <p:spPr>
            <a:xfrm>
              <a:off x="2285" y="1127760"/>
              <a:ext cx="7620" cy="19811"/>
            </a:xfrm>
            <a:custGeom>
              <a:avLst/>
              <a:gdLst/>
              <a:ahLst/>
              <a:cxnLst/>
              <a:rect l="0" t="0" r="0" b="0"/>
              <a:pathLst>
                <a:path w="12" h="31">
                  <a:moveTo>
                    <a:pt x="10" y="1"/>
                  </a:moveTo>
                  <a:lnTo>
                    <a:pt x="1" y="1"/>
                  </a:lnTo>
                  <a:lnTo>
                    <a:pt x="10" y="30"/>
                  </a:lnTo>
                  <a:lnTo>
                    <a:pt x="10" y="1"/>
                  </a:lnTo>
                  <a:lnTo>
                    <a:pt x="10" y="1"/>
                  </a:lnTo>
                  <a:close/>
                </a:path>
                <a:path w="12"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74" name="path"/>
            <p:cNvSpPr/>
            <p:nvPr/>
          </p:nvSpPr>
          <p:spPr>
            <a:xfrm>
              <a:off x="1523" y="1142238"/>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75" name="path"/>
            <p:cNvSpPr/>
            <p:nvPr/>
          </p:nvSpPr>
          <p:spPr>
            <a:xfrm>
              <a:off x="2285" y="1146048"/>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76" name="path"/>
            <p:cNvSpPr/>
            <p:nvPr/>
          </p:nvSpPr>
          <p:spPr>
            <a:xfrm>
              <a:off x="2285" y="1146048"/>
              <a:ext cx="7620" cy="18288"/>
            </a:xfrm>
            <a:custGeom>
              <a:avLst/>
              <a:gdLst/>
              <a:ahLst/>
              <a:cxnLst/>
              <a:rect l="0" t="0" r="0" b="0"/>
              <a:pathLst>
                <a:path w="12" h="28">
                  <a:moveTo>
                    <a:pt x="10" y="1"/>
                  </a:moveTo>
                  <a:lnTo>
                    <a:pt x="1" y="1"/>
                  </a:lnTo>
                  <a:lnTo>
                    <a:pt x="10" y="27"/>
                  </a:lnTo>
                  <a:lnTo>
                    <a:pt x="10" y="1"/>
                  </a:lnTo>
                  <a:lnTo>
                    <a:pt x="10" y="1"/>
                  </a:lnTo>
                  <a:close/>
                </a:path>
                <a:path w="12"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77" name="path"/>
            <p:cNvSpPr/>
            <p:nvPr/>
          </p:nvSpPr>
          <p:spPr>
            <a:xfrm>
              <a:off x="1523" y="1159002"/>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78" name="path"/>
            <p:cNvSpPr/>
            <p:nvPr/>
          </p:nvSpPr>
          <p:spPr>
            <a:xfrm>
              <a:off x="2285" y="1162812"/>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79" name="path"/>
            <p:cNvSpPr/>
            <p:nvPr/>
          </p:nvSpPr>
          <p:spPr>
            <a:xfrm>
              <a:off x="2285" y="1162812"/>
              <a:ext cx="7620" cy="18288"/>
            </a:xfrm>
            <a:custGeom>
              <a:avLst/>
              <a:gdLst/>
              <a:ahLst/>
              <a:cxnLst/>
              <a:rect l="0" t="0" r="0" b="0"/>
              <a:pathLst>
                <a:path w="12" h="28">
                  <a:moveTo>
                    <a:pt x="10" y="1"/>
                  </a:moveTo>
                  <a:lnTo>
                    <a:pt x="1" y="1"/>
                  </a:lnTo>
                  <a:lnTo>
                    <a:pt x="10" y="27"/>
                  </a:lnTo>
                  <a:lnTo>
                    <a:pt x="10" y="1"/>
                  </a:lnTo>
                  <a:lnTo>
                    <a:pt x="10" y="1"/>
                  </a:lnTo>
                  <a:close/>
                </a:path>
                <a:path w="12"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80" name="path"/>
            <p:cNvSpPr/>
            <p:nvPr/>
          </p:nvSpPr>
          <p:spPr>
            <a:xfrm>
              <a:off x="1523" y="1175766"/>
              <a:ext cx="18287"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81" name="path"/>
            <p:cNvSpPr/>
            <p:nvPr/>
          </p:nvSpPr>
          <p:spPr>
            <a:xfrm>
              <a:off x="2285" y="1179576"/>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82" name="path"/>
            <p:cNvSpPr/>
            <p:nvPr/>
          </p:nvSpPr>
          <p:spPr>
            <a:xfrm>
              <a:off x="2285" y="1179576"/>
              <a:ext cx="7620" cy="18287"/>
            </a:xfrm>
            <a:custGeom>
              <a:avLst/>
              <a:gdLst/>
              <a:ahLst/>
              <a:cxnLst/>
              <a:rect l="0" t="0" r="0" b="0"/>
              <a:pathLst>
                <a:path w="12" h="28">
                  <a:moveTo>
                    <a:pt x="10" y="1"/>
                  </a:moveTo>
                  <a:lnTo>
                    <a:pt x="1" y="1"/>
                  </a:lnTo>
                  <a:lnTo>
                    <a:pt x="10" y="27"/>
                  </a:lnTo>
                  <a:lnTo>
                    <a:pt x="10" y="1"/>
                  </a:lnTo>
                  <a:lnTo>
                    <a:pt x="10" y="1"/>
                  </a:lnTo>
                  <a:close/>
                </a:path>
                <a:path w="12"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83" name="path"/>
            <p:cNvSpPr/>
            <p:nvPr/>
          </p:nvSpPr>
          <p:spPr>
            <a:xfrm>
              <a:off x="1523" y="1192530"/>
              <a:ext cx="16764"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84" name="path"/>
            <p:cNvSpPr/>
            <p:nvPr/>
          </p:nvSpPr>
          <p:spPr>
            <a:xfrm>
              <a:off x="2285" y="1196340"/>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85" name="path"/>
            <p:cNvSpPr/>
            <p:nvPr/>
          </p:nvSpPr>
          <p:spPr>
            <a:xfrm>
              <a:off x="2285" y="1196340"/>
              <a:ext cx="7620" cy="19811"/>
            </a:xfrm>
            <a:custGeom>
              <a:avLst/>
              <a:gdLst/>
              <a:ahLst/>
              <a:cxnLst/>
              <a:rect l="0" t="0" r="0" b="0"/>
              <a:pathLst>
                <a:path w="12" h="31">
                  <a:moveTo>
                    <a:pt x="10" y="1"/>
                  </a:moveTo>
                  <a:lnTo>
                    <a:pt x="1" y="1"/>
                  </a:lnTo>
                  <a:lnTo>
                    <a:pt x="10" y="30"/>
                  </a:lnTo>
                  <a:lnTo>
                    <a:pt x="10" y="1"/>
                  </a:lnTo>
                  <a:lnTo>
                    <a:pt x="10" y="1"/>
                  </a:lnTo>
                  <a:close/>
                </a:path>
                <a:path w="12"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86" name="path"/>
            <p:cNvSpPr/>
            <p:nvPr/>
          </p:nvSpPr>
          <p:spPr>
            <a:xfrm>
              <a:off x="1523" y="1210818"/>
              <a:ext cx="16764"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87" name="path"/>
            <p:cNvSpPr/>
            <p:nvPr/>
          </p:nvSpPr>
          <p:spPr>
            <a:xfrm>
              <a:off x="2285" y="1214628"/>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88" name="path"/>
            <p:cNvSpPr/>
            <p:nvPr/>
          </p:nvSpPr>
          <p:spPr>
            <a:xfrm>
              <a:off x="2285" y="1214628"/>
              <a:ext cx="7620" cy="18288"/>
            </a:xfrm>
            <a:custGeom>
              <a:avLst/>
              <a:gdLst/>
              <a:ahLst/>
              <a:cxnLst/>
              <a:rect l="0" t="0" r="0" b="0"/>
              <a:pathLst>
                <a:path w="12" h="28">
                  <a:moveTo>
                    <a:pt x="10" y="1"/>
                  </a:moveTo>
                  <a:lnTo>
                    <a:pt x="1" y="1"/>
                  </a:lnTo>
                  <a:lnTo>
                    <a:pt x="10" y="27"/>
                  </a:lnTo>
                  <a:lnTo>
                    <a:pt x="10" y="1"/>
                  </a:lnTo>
                  <a:lnTo>
                    <a:pt x="10" y="1"/>
                  </a:lnTo>
                  <a:close/>
                </a:path>
                <a:path w="12"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89" name="path"/>
            <p:cNvSpPr/>
            <p:nvPr/>
          </p:nvSpPr>
          <p:spPr>
            <a:xfrm>
              <a:off x="1523" y="1227582"/>
              <a:ext cx="16764"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90" name="path"/>
            <p:cNvSpPr/>
            <p:nvPr/>
          </p:nvSpPr>
          <p:spPr>
            <a:xfrm>
              <a:off x="2285" y="1231392"/>
              <a:ext cx="7620" cy="1523"/>
            </a:xfrm>
            <a:custGeom>
              <a:avLst/>
              <a:gdLst/>
              <a:ahLst/>
              <a:cxnLst/>
              <a:rect l="0" t="0" r="0" b="0"/>
              <a:pathLst>
                <a:path w="12"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91" name="path"/>
            <p:cNvSpPr/>
            <p:nvPr/>
          </p:nvSpPr>
          <p:spPr>
            <a:xfrm>
              <a:off x="761" y="1231392"/>
              <a:ext cx="9143" cy="18288"/>
            </a:xfrm>
            <a:custGeom>
              <a:avLst/>
              <a:gdLst/>
              <a:ahLst/>
              <a:cxnLst/>
              <a:rect l="0" t="0" r="0" b="0"/>
              <a:pathLst>
                <a:path w="14" h="28">
                  <a:moveTo>
                    <a:pt x="13" y="1"/>
                  </a:moveTo>
                  <a:lnTo>
                    <a:pt x="3" y="1"/>
                  </a:lnTo>
                  <a:lnTo>
                    <a:pt x="13" y="27"/>
                  </a:lnTo>
                  <a:lnTo>
                    <a:pt x="13" y="1"/>
                  </a:lnTo>
                  <a:lnTo>
                    <a:pt x="13" y="1"/>
                  </a:lnTo>
                  <a:close/>
                </a:path>
                <a:path w="14" h="28">
                  <a:moveTo>
                    <a:pt x="3" y="1"/>
                  </a:moveTo>
                  <a:lnTo>
                    <a:pt x="13" y="27"/>
                  </a:lnTo>
                  <a:lnTo>
                    <a:pt x="1" y="27"/>
                  </a:lnTo>
                  <a:lnTo>
                    <a:pt x="3" y="1"/>
                  </a:lnTo>
                  <a:lnTo>
                    <a:pt x="3"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92" name="path"/>
            <p:cNvSpPr/>
            <p:nvPr/>
          </p:nvSpPr>
          <p:spPr>
            <a:xfrm>
              <a:off x="1523" y="1244346"/>
              <a:ext cx="16764"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93" name="path"/>
            <p:cNvSpPr/>
            <p:nvPr/>
          </p:nvSpPr>
          <p:spPr>
            <a:xfrm>
              <a:off x="761" y="1248156"/>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94" name="path"/>
            <p:cNvSpPr/>
            <p:nvPr/>
          </p:nvSpPr>
          <p:spPr>
            <a:xfrm>
              <a:off x="761" y="1248156"/>
              <a:ext cx="9143"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95" name="path"/>
            <p:cNvSpPr/>
            <p:nvPr/>
          </p:nvSpPr>
          <p:spPr>
            <a:xfrm>
              <a:off x="1523" y="1261110"/>
              <a:ext cx="16764"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96" name="path"/>
            <p:cNvSpPr/>
            <p:nvPr/>
          </p:nvSpPr>
          <p:spPr>
            <a:xfrm>
              <a:off x="761" y="1264920"/>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297" name="path"/>
            <p:cNvSpPr/>
            <p:nvPr/>
          </p:nvSpPr>
          <p:spPr>
            <a:xfrm>
              <a:off x="761" y="1264920"/>
              <a:ext cx="9143" cy="19811"/>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298" name="path"/>
            <p:cNvSpPr/>
            <p:nvPr/>
          </p:nvSpPr>
          <p:spPr>
            <a:xfrm>
              <a:off x="1523" y="1279398"/>
              <a:ext cx="16764"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299" name="path"/>
            <p:cNvSpPr/>
            <p:nvPr/>
          </p:nvSpPr>
          <p:spPr>
            <a:xfrm>
              <a:off x="761" y="1283208"/>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00" name="path"/>
            <p:cNvSpPr/>
            <p:nvPr/>
          </p:nvSpPr>
          <p:spPr>
            <a:xfrm>
              <a:off x="761" y="1283208"/>
              <a:ext cx="9143"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01" name="path"/>
            <p:cNvSpPr/>
            <p:nvPr/>
          </p:nvSpPr>
          <p:spPr>
            <a:xfrm>
              <a:off x="1523" y="1296162"/>
              <a:ext cx="16764"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02" name="path"/>
            <p:cNvSpPr/>
            <p:nvPr/>
          </p:nvSpPr>
          <p:spPr>
            <a:xfrm>
              <a:off x="761" y="1299972"/>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03" name="path"/>
            <p:cNvSpPr/>
            <p:nvPr/>
          </p:nvSpPr>
          <p:spPr>
            <a:xfrm>
              <a:off x="761" y="1299972"/>
              <a:ext cx="9143"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04" name="path"/>
            <p:cNvSpPr/>
            <p:nvPr/>
          </p:nvSpPr>
          <p:spPr>
            <a:xfrm>
              <a:off x="1523" y="1312926"/>
              <a:ext cx="16764" cy="9143"/>
            </a:xfrm>
            <a:custGeom>
              <a:avLst/>
              <a:gdLst/>
              <a:ahLst/>
              <a:cxnLst/>
              <a:rect l="0" t="0" r="0" b="0"/>
              <a:pathLst>
                <a:path w="26" h="14">
                  <a:moveTo>
                    <a:pt x="19"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05" name="path"/>
            <p:cNvSpPr/>
            <p:nvPr/>
          </p:nvSpPr>
          <p:spPr>
            <a:xfrm>
              <a:off x="761" y="1316736"/>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06" name="path"/>
            <p:cNvSpPr/>
            <p:nvPr/>
          </p:nvSpPr>
          <p:spPr>
            <a:xfrm>
              <a:off x="761" y="1316736"/>
              <a:ext cx="9143"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07" name="path"/>
            <p:cNvSpPr/>
            <p:nvPr/>
          </p:nvSpPr>
          <p:spPr>
            <a:xfrm>
              <a:off x="0" y="1329690"/>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08" name="path"/>
            <p:cNvSpPr/>
            <p:nvPr/>
          </p:nvSpPr>
          <p:spPr>
            <a:xfrm>
              <a:off x="761" y="1333500"/>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09" name="path"/>
            <p:cNvSpPr/>
            <p:nvPr/>
          </p:nvSpPr>
          <p:spPr>
            <a:xfrm>
              <a:off x="761" y="1333500"/>
              <a:ext cx="9143" cy="19812"/>
            </a:xfrm>
            <a:custGeom>
              <a:avLst/>
              <a:gdLst/>
              <a:ahLst/>
              <a:cxnLst/>
              <a:rect l="0" t="0" r="0" b="0"/>
              <a:pathLst>
                <a:path w="14" h="31">
                  <a:moveTo>
                    <a:pt x="13" y="1"/>
                  </a:moveTo>
                  <a:lnTo>
                    <a:pt x="1" y="1"/>
                  </a:lnTo>
                  <a:lnTo>
                    <a:pt x="13" y="30"/>
                  </a:lnTo>
                  <a:lnTo>
                    <a:pt x="13" y="1"/>
                  </a:lnTo>
                  <a:lnTo>
                    <a:pt x="13" y="1"/>
                  </a:lnTo>
                  <a:close/>
                </a:path>
                <a:path w="14" h="31">
                  <a:moveTo>
                    <a:pt x="1" y="1"/>
                  </a:moveTo>
                  <a:lnTo>
                    <a:pt x="13"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10" name="path"/>
            <p:cNvSpPr/>
            <p:nvPr/>
          </p:nvSpPr>
          <p:spPr>
            <a:xfrm>
              <a:off x="0" y="1347978"/>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11" name="path"/>
            <p:cNvSpPr/>
            <p:nvPr/>
          </p:nvSpPr>
          <p:spPr>
            <a:xfrm>
              <a:off x="761" y="1351788"/>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12" name="path"/>
            <p:cNvSpPr/>
            <p:nvPr/>
          </p:nvSpPr>
          <p:spPr>
            <a:xfrm>
              <a:off x="761" y="1351788"/>
              <a:ext cx="9143"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13" name="path"/>
            <p:cNvSpPr/>
            <p:nvPr/>
          </p:nvSpPr>
          <p:spPr>
            <a:xfrm>
              <a:off x="0" y="1364742"/>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14" name="path"/>
            <p:cNvSpPr/>
            <p:nvPr/>
          </p:nvSpPr>
          <p:spPr>
            <a:xfrm>
              <a:off x="761" y="1368552"/>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15" name="path"/>
            <p:cNvSpPr/>
            <p:nvPr/>
          </p:nvSpPr>
          <p:spPr>
            <a:xfrm>
              <a:off x="761" y="1368552"/>
              <a:ext cx="9143" cy="18287"/>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16" name="path"/>
            <p:cNvSpPr/>
            <p:nvPr/>
          </p:nvSpPr>
          <p:spPr>
            <a:xfrm>
              <a:off x="0" y="1381506"/>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17" name="path"/>
            <p:cNvSpPr/>
            <p:nvPr/>
          </p:nvSpPr>
          <p:spPr>
            <a:xfrm>
              <a:off x="761" y="1385316"/>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18" name="path"/>
            <p:cNvSpPr/>
            <p:nvPr/>
          </p:nvSpPr>
          <p:spPr>
            <a:xfrm>
              <a:off x="761" y="1385316"/>
              <a:ext cx="9143"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19" name="path"/>
            <p:cNvSpPr/>
            <p:nvPr/>
          </p:nvSpPr>
          <p:spPr>
            <a:xfrm>
              <a:off x="0" y="1398270"/>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20" name="path"/>
            <p:cNvSpPr/>
            <p:nvPr/>
          </p:nvSpPr>
          <p:spPr>
            <a:xfrm>
              <a:off x="761" y="1402080"/>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21" name="path"/>
            <p:cNvSpPr/>
            <p:nvPr/>
          </p:nvSpPr>
          <p:spPr>
            <a:xfrm>
              <a:off x="761" y="1402080"/>
              <a:ext cx="9143" cy="18288"/>
            </a:xfrm>
            <a:custGeom>
              <a:avLst/>
              <a:gdLst/>
              <a:ahLst/>
              <a:cxnLst/>
              <a:rect l="0" t="0" r="0" b="0"/>
              <a:pathLst>
                <a:path w="14" h="28">
                  <a:moveTo>
                    <a:pt x="13" y="1"/>
                  </a:moveTo>
                  <a:lnTo>
                    <a:pt x="1" y="1"/>
                  </a:lnTo>
                  <a:lnTo>
                    <a:pt x="13" y="27"/>
                  </a:lnTo>
                  <a:lnTo>
                    <a:pt x="13" y="1"/>
                  </a:lnTo>
                  <a:lnTo>
                    <a:pt x="13" y="1"/>
                  </a:lnTo>
                  <a:close/>
                </a:path>
                <a:path w="14" h="28">
                  <a:moveTo>
                    <a:pt x="1" y="1"/>
                  </a:moveTo>
                  <a:lnTo>
                    <a:pt x="13"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22" name="path"/>
            <p:cNvSpPr/>
            <p:nvPr/>
          </p:nvSpPr>
          <p:spPr>
            <a:xfrm>
              <a:off x="0" y="1415034"/>
              <a:ext cx="18288" cy="10667"/>
            </a:xfrm>
            <a:custGeom>
              <a:avLst/>
              <a:gdLst/>
              <a:ahLst/>
              <a:cxnLst/>
              <a:rect l="0" t="0" r="0" b="0"/>
              <a:pathLst>
                <a:path w="28" h="16">
                  <a:moveTo>
                    <a:pt x="21" y="9"/>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23" name="path"/>
            <p:cNvSpPr/>
            <p:nvPr/>
          </p:nvSpPr>
          <p:spPr>
            <a:xfrm>
              <a:off x="761" y="1418844"/>
              <a:ext cx="9143" cy="1523"/>
            </a:xfrm>
            <a:custGeom>
              <a:avLst/>
              <a:gdLst/>
              <a:ahLst/>
              <a:cxnLst/>
              <a:rect l="0" t="0" r="0" b="0"/>
              <a:pathLst>
                <a:path w="14" h="2">
                  <a:moveTo>
                    <a:pt x="13"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24" name="path"/>
            <p:cNvSpPr/>
            <p:nvPr/>
          </p:nvSpPr>
          <p:spPr>
            <a:xfrm>
              <a:off x="761" y="1418844"/>
              <a:ext cx="9143" cy="19811"/>
            </a:xfrm>
            <a:custGeom>
              <a:avLst/>
              <a:gdLst/>
              <a:ahLst/>
              <a:cxnLst/>
              <a:rect l="0" t="0" r="0" b="0"/>
              <a:pathLst>
                <a:path w="14" h="31">
                  <a:moveTo>
                    <a:pt x="13" y="1"/>
                  </a:moveTo>
                  <a:lnTo>
                    <a:pt x="1" y="1"/>
                  </a:lnTo>
                  <a:lnTo>
                    <a:pt x="10" y="30"/>
                  </a:lnTo>
                  <a:lnTo>
                    <a:pt x="13" y="1"/>
                  </a:lnTo>
                  <a:lnTo>
                    <a:pt x="13" y="1"/>
                  </a:lnTo>
                  <a:close/>
                </a:path>
                <a:path w="14"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25" name="path"/>
            <p:cNvSpPr/>
            <p:nvPr/>
          </p:nvSpPr>
          <p:spPr>
            <a:xfrm>
              <a:off x="0" y="1433322"/>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26" name="path"/>
            <p:cNvSpPr/>
            <p:nvPr/>
          </p:nvSpPr>
          <p:spPr>
            <a:xfrm>
              <a:off x="761" y="1437132"/>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27" name="path"/>
            <p:cNvSpPr/>
            <p:nvPr/>
          </p:nvSpPr>
          <p:spPr>
            <a:xfrm>
              <a:off x="761" y="1437132"/>
              <a:ext cx="7619" cy="18287"/>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28" name="path"/>
            <p:cNvSpPr/>
            <p:nvPr/>
          </p:nvSpPr>
          <p:spPr>
            <a:xfrm>
              <a:off x="0" y="1450086"/>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29" name="path"/>
            <p:cNvSpPr/>
            <p:nvPr/>
          </p:nvSpPr>
          <p:spPr>
            <a:xfrm>
              <a:off x="761" y="1453896"/>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30" name="path"/>
            <p:cNvSpPr/>
            <p:nvPr/>
          </p:nvSpPr>
          <p:spPr>
            <a:xfrm>
              <a:off x="761" y="1453896"/>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31" name="path"/>
            <p:cNvSpPr/>
            <p:nvPr/>
          </p:nvSpPr>
          <p:spPr>
            <a:xfrm>
              <a:off x="0" y="1466850"/>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32" name="path"/>
            <p:cNvSpPr/>
            <p:nvPr/>
          </p:nvSpPr>
          <p:spPr>
            <a:xfrm>
              <a:off x="761" y="1470660"/>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33" name="path"/>
            <p:cNvSpPr/>
            <p:nvPr/>
          </p:nvSpPr>
          <p:spPr>
            <a:xfrm>
              <a:off x="761" y="1470660"/>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34" name="path"/>
            <p:cNvSpPr/>
            <p:nvPr/>
          </p:nvSpPr>
          <p:spPr>
            <a:xfrm>
              <a:off x="0" y="1483614"/>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35" name="path"/>
            <p:cNvSpPr/>
            <p:nvPr/>
          </p:nvSpPr>
          <p:spPr>
            <a:xfrm>
              <a:off x="761" y="1487424"/>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36" name="path"/>
            <p:cNvSpPr/>
            <p:nvPr/>
          </p:nvSpPr>
          <p:spPr>
            <a:xfrm>
              <a:off x="761" y="1487424"/>
              <a:ext cx="7619" cy="19811"/>
            </a:xfrm>
            <a:custGeom>
              <a:avLst/>
              <a:gdLst/>
              <a:ahLst/>
              <a:cxnLst/>
              <a:rect l="0" t="0" r="0" b="0"/>
              <a:pathLst>
                <a:path w="11" h="31">
                  <a:moveTo>
                    <a:pt x="10" y="1"/>
                  </a:moveTo>
                  <a:lnTo>
                    <a:pt x="1" y="1"/>
                  </a:lnTo>
                  <a:lnTo>
                    <a:pt x="10" y="30"/>
                  </a:lnTo>
                  <a:lnTo>
                    <a:pt x="10" y="1"/>
                  </a:lnTo>
                  <a:lnTo>
                    <a:pt x="10" y="1"/>
                  </a:lnTo>
                  <a:close/>
                </a:path>
                <a:path w="11" h="31">
                  <a:moveTo>
                    <a:pt x="1" y="1"/>
                  </a:moveTo>
                  <a:lnTo>
                    <a:pt x="10" y="30"/>
                  </a:lnTo>
                  <a:lnTo>
                    <a:pt x="1" y="30"/>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37" name="path"/>
            <p:cNvSpPr/>
            <p:nvPr/>
          </p:nvSpPr>
          <p:spPr>
            <a:xfrm>
              <a:off x="0" y="1501902"/>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38" name="path"/>
            <p:cNvSpPr/>
            <p:nvPr/>
          </p:nvSpPr>
          <p:spPr>
            <a:xfrm>
              <a:off x="761" y="1505712"/>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39" name="path"/>
            <p:cNvSpPr/>
            <p:nvPr/>
          </p:nvSpPr>
          <p:spPr>
            <a:xfrm>
              <a:off x="761" y="1505712"/>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40" name="path"/>
            <p:cNvSpPr/>
            <p:nvPr/>
          </p:nvSpPr>
          <p:spPr>
            <a:xfrm>
              <a:off x="0" y="1518666"/>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41" name="path"/>
            <p:cNvSpPr/>
            <p:nvPr/>
          </p:nvSpPr>
          <p:spPr>
            <a:xfrm>
              <a:off x="761" y="1522476"/>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42" name="path"/>
            <p:cNvSpPr/>
            <p:nvPr/>
          </p:nvSpPr>
          <p:spPr>
            <a:xfrm>
              <a:off x="761" y="1522476"/>
              <a:ext cx="7619" cy="18287"/>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43" name="path"/>
            <p:cNvSpPr/>
            <p:nvPr/>
          </p:nvSpPr>
          <p:spPr>
            <a:xfrm>
              <a:off x="0" y="1535430"/>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44" name="path"/>
            <p:cNvSpPr/>
            <p:nvPr/>
          </p:nvSpPr>
          <p:spPr>
            <a:xfrm>
              <a:off x="761" y="1539240"/>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45" name="path"/>
            <p:cNvSpPr/>
            <p:nvPr/>
          </p:nvSpPr>
          <p:spPr>
            <a:xfrm>
              <a:off x="761" y="1539240"/>
              <a:ext cx="7619" cy="18288"/>
            </a:xfrm>
            <a:custGeom>
              <a:avLst/>
              <a:gdLst/>
              <a:ahLst/>
              <a:cxnLst/>
              <a:rect l="0" t="0" r="0" b="0"/>
              <a:pathLst>
                <a:path w="11" h="28">
                  <a:moveTo>
                    <a:pt x="10" y="1"/>
                  </a:moveTo>
                  <a:lnTo>
                    <a:pt x="1" y="1"/>
                  </a:lnTo>
                  <a:lnTo>
                    <a:pt x="10" y="27"/>
                  </a:lnTo>
                  <a:lnTo>
                    <a:pt x="10" y="1"/>
                  </a:lnTo>
                  <a:lnTo>
                    <a:pt x="10" y="1"/>
                  </a:lnTo>
                  <a:close/>
                </a:path>
                <a:path w="11" h="28">
                  <a:moveTo>
                    <a:pt x="1" y="1"/>
                  </a:moveTo>
                  <a:lnTo>
                    <a:pt x="10" y="27"/>
                  </a:lnTo>
                  <a:lnTo>
                    <a:pt x="1" y="27"/>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46" name="path"/>
            <p:cNvSpPr/>
            <p:nvPr/>
          </p:nvSpPr>
          <p:spPr>
            <a:xfrm>
              <a:off x="0" y="1552194"/>
              <a:ext cx="18288" cy="9143"/>
            </a:xfrm>
            <a:custGeom>
              <a:avLst/>
              <a:gdLst/>
              <a:ahLst/>
              <a:cxnLst/>
              <a:rect l="0" t="0" r="0" b="0"/>
              <a:pathLst>
                <a:path w="28" h="14">
                  <a:moveTo>
                    <a:pt x="21" y="7"/>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47" name="path"/>
            <p:cNvSpPr/>
            <p:nvPr/>
          </p:nvSpPr>
          <p:spPr>
            <a:xfrm>
              <a:off x="761" y="1556004"/>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48" name="path"/>
            <p:cNvSpPr/>
            <p:nvPr/>
          </p:nvSpPr>
          <p:spPr>
            <a:xfrm>
              <a:off x="761" y="1556004"/>
              <a:ext cx="7619" cy="16764"/>
            </a:xfrm>
            <a:custGeom>
              <a:avLst/>
              <a:gdLst/>
              <a:ahLst/>
              <a:cxnLst/>
              <a:rect l="0" t="0" r="0" b="0"/>
              <a:pathLst>
                <a:path w="11" h="26">
                  <a:moveTo>
                    <a:pt x="10" y="1"/>
                  </a:moveTo>
                  <a:lnTo>
                    <a:pt x="1" y="1"/>
                  </a:lnTo>
                  <a:lnTo>
                    <a:pt x="10" y="25"/>
                  </a:lnTo>
                  <a:lnTo>
                    <a:pt x="10" y="1"/>
                  </a:lnTo>
                  <a:lnTo>
                    <a:pt x="10" y="1"/>
                  </a:lnTo>
                  <a:close/>
                </a:path>
                <a:path w="11" h="26">
                  <a:moveTo>
                    <a:pt x="1" y="1"/>
                  </a:moveTo>
                  <a:lnTo>
                    <a:pt x="10" y="25"/>
                  </a:lnTo>
                  <a:lnTo>
                    <a:pt x="1" y="25"/>
                  </a:lnTo>
                  <a:lnTo>
                    <a:pt x="1" y="1"/>
                  </a:lnTo>
                  <a:lnTo>
                    <a:pt x="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49" name="path"/>
            <p:cNvSpPr/>
            <p:nvPr/>
          </p:nvSpPr>
          <p:spPr>
            <a:xfrm>
              <a:off x="761" y="1571244"/>
              <a:ext cx="7619" cy="1523"/>
            </a:xfrm>
            <a:custGeom>
              <a:avLst/>
              <a:gdLst/>
              <a:ahLst/>
              <a:cxnLst/>
              <a:rect l="0" t="0" r="0" b="0"/>
              <a:pathLst>
                <a:path w="11" h="2">
                  <a:moveTo>
                    <a:pt x="10" y="1"/>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50" name="path"/>
            <p:cNvSpPr/>
            <p:nvPr/>
          </p:nvSpPr>
          <p:spPr>
            <a:xfrm>
              <a:off x="31241" y="1560576"/>
              <a:ext cx="7619" cy="10667"/>
            </a:xfrm>
            <a:custGeom>
              <a:avLst/>
              <a:gdLst/>
              <a:ahLst/>
              <a:cxnLst/>
              <a:rect l="0" t="0" r="0" b="0"/>
              <a:pathLst>
                <a:path w="11" h="16">
                  <a:moveTo>
                    <a:pt x="1" y="15"/>
                  </a:moveTo>
                  <a:lnTo>
                    <a:pt x="10" y="15"/>
                  </a:lnTo>
                  <a:lnTo>
                    <a:pt x="1" y="1"/>
                  </a:lnTo>
                  <a:lnTo>
                    <a:pt x="1" y="15"/>
                  </a:lnTo>
                  <a:lnTo>
                    <a:pt x="1" y="15"/>
                  </a:lnTo>
                  <a:close/>
                </a:path>
                <a:path w="11" h="16">
                  <a:moveTo>
                    <a:pt x="10" y="15"/>
                  </a:moveTo>
                  <a:lnTo>
                    <a:pt x="1" y="1"/>
                  </a:lnTo>
                  <a:lnTo>
                    <a:pt x="10" y="1"/>
                  </a:lnTo>
                  <a:lnTo>
                    <a:pt x="10" y="15"/>
                  </a:lnTo>
                  <a:lnTo>
                    <a:pt x="10" y="15"/>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51" name="path"/>
            <p:cNvSpPr/>
            <p:nvPr/>
          </p:nvSpPr>
          <p:spPr>
            <a:xfrm>
              <a:off x="21335" y="1556766"/>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52" name="path"/>
            <p:cNvSpPr/>
            <p:nvPr/>
          </p:nvSpPr>
          <p:spPr>
            <a:xfrm>
              <a:off x="31241" y="1560576"/>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53" name="path"/>
            <p:cNvSpPr/>
            <p:nvPr/>
          </p:nvSpPr>
          <p:spPr>
            <a:xfrm>
              <a:off x="31241" y="1543812"/>
              <a:ext cx="7619" cy="18288"/>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54" name="path"/>
            <p:cNvSpPr/>
            <p:nvPr/>
          </p:nvSpPr>
          <p:spPr>
            <a:xfrm>
              <a:off x="22859" y="1540002"/>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55" name="path"/>
            <p:cNvSpPr/>
            <p:nvPr/>
          </p:nvSpPr>
          <p:spPr>
            <a:xfrm>
              <a:off x="31241" y="1543812"/>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56" name="path"/>
            <p:cNvSpPr/>
            <p:nvPr/>
          </p:nvSpPr>
          <p:spPr>
            <a:xfrm>
              <a:off x="31241" y="1525524"/>
              <a:ext cx="7619" cy="19811"/>
            </a:xfrm>
            <a:custGeom>
              <a:avLst/>
              <a:gdLst/>
              <a:ahLst/>
              <a:cxnLst/>
              <a:rect l="0" t="0" r="0" b="0"/>
              <a:pathLst>
                <a:path w="11" h="31">
                  <a:moveTo>
                    <a:pt x="1" y="30"/>
                  </a:moveTo>
                  <a:lnTo>
                    <a:pt x="10" y="30"/>
                  </a:lnTo>
                  <a:lnTo>
                    <a:pt x="1" y="1"/>
                  </a:lnTo>
                  <a:lnTo>
                    <a:pt x="1" y="30"/>
                  </a:lnTo>
                  <a:lnTo>
                    <a:pt x="1" y="30"/>
                  </a:lnTo>
                  <a:close/>
                </a:path>
                <a:path w="11" h="31">
                  <a:moveTo>
                    <a:pt x="10" y="30"/>
                  </a:moveTo>
                  <a:lnTo>
                    <a:pt x="1" y="1"/>
                  </a:lnTo>
                  <a:lnTo>
                    <a:pt x="10" y="1"/>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57" name="path"/>
            <p:cNvSpPr/>
            <p:nvPr/>
          </p:nvSpPr>
          <p:spPr>
            <a:xfrm>
              <a:off x="22859" y="1521714"/>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58" name="path"/>
            <p:cNvSpPr/>
            <p:nvPr/>
          </p:nvSpPr>
          <p:spPr>
            <a:xfrm>
              <a:off x="31241" y="1525524"/>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59" name="path"/>
            <p:cNvSpPr/>
            <p:nvPr/>
          </p:nvSpPr>
          <p:spPr>
            <a:xfrm>
              <a:off x="31241" y="1508760"/>
              <a:ext cx="9144" cy="18288"/>
            </a:xfrm>
            <a:custGeom>
              <a:avLst/>
              <a:gdLst/>
              <a:ahLst/>
              <a:cxnLst/>
              <a:rect l="0" t="0" r="0" b="0"/>
              <a:pathLst>
                <a:path w="14" h="28">
                  <a:moveTo>
                    <a:pt x="1" y="27"/>
                  </a:moveTo>
                  <a:lnTo>
                    <a:pt x="10" y="27"/>
                  </a:lnTo>
                  <a:lnTo>
                    <a:pt x="1" y="1"/>
                  </a:lnTo>
                  <a:lnTo>
                    <a:pt x="1" y="27"/>
                  </a:lnTo>
                  <a:lnTo>
                    <a:pt x="1" y="27"/>
                  </a:lnTo>
                  <a:close/>
                </a:path>
                <a:path w="14" h="28">
                  <a:moveTo>
                    <a:pt x="10" y="27"/>
                  </a:moveTo>
                  <a:lnTo>
                    <a:pt x="1" y="1"/>
                  </a:lnTo>
                  <a:lnTo>
                    <a:pt x="13"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60" name="path"/>
            <p:cNvSpPr/>
            <p:nvPr/>
          </p:nvSpPr>
          <p:spPr>
            <a:xfrm>
              <a:off x="22859" y="1504950"/>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61" name="path"/>
            <p:cNvSpPr/>
            <p:nvPr/>
          </p:nvSpPr>
          <p:spPr>
            <a:xfrm>
              <a:off x="31241" y="1508760"/>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62" name="path"/>
            <p:cNvSpPr/>
            <p:nvPr/>
          </p:nvSpPr>
          <p:spPr>
            <a:xfrm>
              <a:off x="31241" y="1491996"/>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63" name="path"/>
            <p:cNvSpPr/>
            <p:nvPr/>
          </p:nvSpPr>
          <p:spPr>
            <a:xfrm>
              <a:off x="22859" y="1488186"/>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64" name="path"/>
            <p:cNvSpPr/>
            <p:nvPr/>
          </p:nvSpPr>
          <p:spPr>
            <a:xfrm>
              <a:off x="31241" y="1491996"/>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65" name="path"/>
            <p:cNvSpPr/>
            <p:nvPr/>
          </p:nvSpPr>
          <p:spPr>
            <a:xfrm>
              <a:off x="31241" y="1475232"/>
              <a:ext cx="9144"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66" name="path"/>
            <p:cNvSpPr/>
            <p:nvPr/>
          </p:nvSpPr>
          <p:spPr>
            <a:xfrm>
              <a:off x="22859" y="1471422"/>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67" name="path"/>
            <p:cNvSpPr/>
            <p:nvPr/>
          </p:nvSpPr>
          <p:spPr>
            <a:xfrm>
              <a:off x="31241" y="1475232"/>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68" name="path"/>
            <p:cNvSpPr/>
            <p:nvPr/>
          </p:nvSpPr>
          <p:spPr>
            <a:xfrm>
              <a:off x="31241" y="1456944"/>
              <a:ext cx="9144" cy="19811"/>
            </a:xfrm>
            <a:custGeom>
              <a:avLst/>
              <a:gdLst/>
              <a:ahLst/>
              <a:cxnLst/>
              <a:rect l="0" t="0" r="0" b="0"/>
              <a:pathLst>
                <a:path w="14" h="31">
                  <a:moveTo>
                    <a:pt x="1" y="30"/>
                  </a:moveTo>
                  <a:lnTo>
                    <a:pt x="13" y="30"/>
                  </a:lnTo>
                  <a:lnTo>
                    <a:pt x="1" y="1"/>
                  </a:lnTo>
                  <a:lnTo>
                    <a:pt x="1" y="30"/>
                  </a:lnTo>
                  <a:lnTo>
                    <a:pt x="1" y="30"/>
                  </a:lnTo>
                  <a:close/>
                </a:path>
                <a:path w="14" h="31">
                  <a:moveTo>
                    <a:pt x="13" y="30"/>
                  </a:moveTo>
                  <a:lnTo>
                    <a:pt x="1"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69" name="path"/>
            <p:cNvSpPr/>
            <p:nvPr/>
          </p:nvSpPr>
          <p:spPr>
            <a:xfrm>
              <a:off x="22859" y="1453134"/>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70" name="path"/>
            <p:cNvSpPr/>
            <p:nvPr/>
          </p:nvSpPr>
          <p:spPr>
            <a:xfrm>
              <a:off x="31241" y="1456944"/>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71" name="path"/>
            <p:cNvSpPr/>
            <p:nvPr/>
          </p:nvSpPr>
          <p:spPr>
            <a:xfrm>
              <a:off x="31241" y="1440180"/>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72" name="path"/>
            <p:cNvSpPr/>
            <p:nvPr/>
          </p:nvSpPr>
          <p:spPr>
            <a:xfrm>
              <a:off x="22859" y="1436370"/>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73" name="path"/>
            <p:cNvSpPr/>
            <p:nvPr/>
          </p:nvSpPr>
          <p:spPr>
            <a:xfrm>
              <a:off x="31241" y="1440180"/>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74" name="path"/>
            <p:cNvSpPr/>
            <p:nvPr/>
          </p:nvSpPr>
          <p:spPr>
            <a:xfrm>
              <a:off x="31241" y="1423416"/>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75" name="path"/>
            <p:cNvSpPr/>
            <p:nvPr/>
          </p:nvSpPr>
          <p:spPr>
            <a:xfrm>
              <a:off x="22859" y="1419606"/>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76" name="path"/>
            <p:cNvSpPr/>
            <p:nvPr/>
          </p:nvSpPr>
          <p:spPr>
            <a:xfrm>
              <a:off x="31241" y="1423416"/>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77" name="path"/>
            <p:cNvSpPr/>
            <p:nvPr/>
          </p:nvSpPr>
          <p:spPr>
            <a:xfrm>
              <a:off x="31241" y="1406652"/>
              <a:ext cx="9144"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78" name="path"/>
            <p:cNvSpPr/>
            <p:nvPr/>
          </p:nvSpPr>
          <p:spPr>
            <a:xfrm>
              <a:off x="22859" y="1402842"/>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79" name="path"/>
            <p:cNvSpPr/>
            <p:nvPr/>
          </p:nvSpPr>
          <p:spPr>
            <a:xfrm>
              <a:off x="31241" y="1406652"/>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80" name="path"/>
            <p:cNvSpPr/>
            <p:nvPr/>
          </p:nvSpPr>
          <p:spPr>
            <a:xfrm>
              <a:off x="31241" y="1388364"/>
              <a:ext cx="9144" cy="19811"/>
            </a:xfrm>
            <a:custGeom>
              <a:avLst/>
              <a:gdLst/>
              <a:ahLst/>
              <a:cxnLst/>
              <a:rect l="0" t="0" r="0" b="0"/>
              <a:pathLst>
                <a:path w="14" h="31">
                  <a:moveTo>
                    <a:pt x="1" y="30"/>
                  </a:moveTo>
                  <a:lnTo>
                    <a:pt x="13" y="30"/>
                  </a:lnTo>
                  <a:lnTo>
                    <a:pt x="1" y="1"/>
                  </a:lnTo>
                  <a:lnTo>
                    <a:pt x="1" y="30"/>
                  </a:lnTo>
                  <a:lnTo>
                    <a:pt x="1" y="30"/>
                  </a:lnTo>
                  <a:close/>
                </a:path>
                <a:path w="14" h="31">
                  <a:moveTo>
                    <a:pt x="13" y="30"/>
                  </a:moveTo>
                  <a:lnTo>
                    <a:pt x="1"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81" name="path"/>
            <p:cNvSpPr/>
            <p:nvPr/>
          </p:nvSpPr>
          <p:spPr>
            <a:xfrm>
              <a:off x="22859" y="1384554"/>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82" name="path"/>
            <p:cNvSpPr/>
            <p:nvPr/>
          </p:nvSpPr>
          <p:spPr>
            <a:xfrm>
              <a:off x="31241" y="1388364"/>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83" name="path"/>
            <p:cNvSpPr/>
            <p:nvPr/>
          </p:nvSpPr>
          <p:spPr>
            <a:xfrm>
              <a:off x="31241" y="1371600"/>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84" name="path"/>
            <p:cNvSpPr/>
            <p:nvPr/>
          </p:nvSpPr>
          <p:spPr>
            <a:xfrm>
              <a:off x="22859" y="1367790"/>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85" name="path"/>
            <p:cNvSpPr/>
            <p:nvPr/>
          </p:nvSpPr>
          <p:spPr>
            <a:xfrm>
              <a:off x="31241" y="1371600"/>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86" name="path"/>
            <p:cNvSpPr/>
            <p:nvPr/>
          </p:nvSpPr>
          <p:spPr>
            <a:xfrm>
              <a:off x="31241" y="1354836"/>
              <a:ext cx="9144"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87" name="path"/>
            <p:cNvSpPr/>
            <p:nvPr/>
          </p:nvSpPr>
          <p:spPr>
            <a:xfrm>
              <a:off x="22859" y="1351026"/>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88" name="path"/>
            <p:cNvSpPr/>
            <p:nvPr/>
          </p:nvSpPr>
          <p:spPr>
            <a:xfrm>
              <a:off x="31241" y="1354836"/>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89" name="path"/>
            <p:cNvSpPr/>
            <p:nvPr/>
          </p:nvSpPr>
          <p:spPr>
            <a:xfrm>
              <a:off x="31241" y="1338072"/>
              <a:ext cx="9144" cy="18287"/>
            </a:xfrm>
            <a:custGeom>
              <a:avLst/>
              <a:gdLst/>
              <a:ahLst/>
              <a:cxnLst/>
              <a:rect l="0" t="0" r="0" b="0"/>
              <a:pathLst>
                <a:path w="14" h="28">
                  <a:moveTo>
                    <a:pt x="1" y="27"/>
                  </a:moveTo>
                  <a:lnTo>
                    <a:pt x="13" y="27"/>
                  </a:lnTo>
                  <a:lnTo>
                    <a:pt x="3" y="1"/>
                  </a:lnTo>
                  <a:lnTo>
                    <a:pt x="1" y="27"/>
                  </a:lnTo>
                  <a:lnTo>
                    <a:pt x="1" y="27"/>
                  </a:lnTo>
                  <a:close/>
                </a:path>
                <a:path w="14" h="28">
                  <a:moveTo>
                    <a:pt x="13" y="27"/>
                  </a:moveTo>
                  <a:lnTo>
                    <a:pt x="3"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90" name="path"/>
            <p:cNvSpPr/>
            <p:nvPr/>
          </p:nvSpPr>
          <p:spPr>
            <a:xfrm>
              <a:off x="22859" y="1334262"/>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91" name="path"/>
            <p:cNvSpPr/>
            <p:nvPr/>
          </p:nvSpPr>
          <p:spPr>
            <a:xfrm>
              <a:off x="32765" y="1338072"/>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92" name="path"/>
            <p:cNvSpPr/>
            <p:nvPr/>
          </p:nvSpPr>
          <p:spPr>
            <a:xfrm>
              <a:off x="32765" y="1319784"/>
              <a:ext cx="7620" cy="19811"/>
            </a:xfrm>
            <a:custGeom>
              <a:avLst/>
              <a:gdLst/>
              <a:ahLst/>
              <a:cxnLst/>
              <a:rect l="0" t="0" r="0" b="0"/>
              <a:pathLst>
                <a:path w="12" h="31">
                  <a:moveTo>
                    <a:pt x="1" y="30"/>
                  </a:moveTo>
                  <a:lnTo>
                    <a:pt x="10" y="30"/>
                  </a:lnTo>
                  <a:lnTo>
                    <a:pt x="1" y="1"/>
                  </a:lnTo>
                  <a:lnTo>
                    <a:pt x="1" y="30"/>
                  </a:lnTo>
                  <a:lnTo>
                    <a:pt x="1" y="30"/>
                  </a:lnTo>
                  <a:close/>
                </a:path>
                <a:path w="12" h="31">
                  <a:moveTo>
                    <a:pt x="10" y="30"/>
                  </a:moveTo>
                  <a:lnTo>
                    <a:pt x="1" y="1"/>
                  </a:lnTo>
                  <a:lnTo>
                    <a:pt x="10" y="1"/>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93" name="path"/>
            <p:cNvSpPr/>
            <p:nvPr/>
          </p:nvSpPr>
          <p:spPr>
            <a:xfrm>
              <a:off x="22859" y="1315974"/>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94" name="path"/>
            <p:cNvSpPr/>
            <p:nvPr/>
          </p:nvSpPr>
          <p:spPr>
            <a:xfrm>
              <a:off x="32765" y="1319784"/>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95" name="path"/>
            <p:cNvSpPr/>
            <p:nvPr/>
          </p:nvSpPr>
          <p:spPr>
            <a:xfrm>
              <a:off x="32765" y="1303020"/>
              <a:ext cx="7620" cy="18288"/>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96" name="path"/>
            <p:cNvSpPr/>
            <p:nvPr/>
          </p:nvSpPr>
          <p:spPr>
            <a:xfrm>
              <a:off x="22859" y="1299210"/>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397" name="path"/>
            <p:cNvSpPr/>
            <p:nvPr/>
          </p:nvSpPr>
          <p:spPr>
            <a:xfrm>
              <a:off x="32765" y="1303020"/>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398" name="path"/>
            <p:cNvSpPr/>
            <p:nvPr/>
          </p:nvSpPr>
          <p:spPr>
            <a:xfrm>
              <a:off x="32765" y="1286256"/>
              <a:ext cx="7620" cy="18287"/>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399" name="path"/>
            <p:cNvSpPr/>
            <p:nvPr/>
          </p:nvSpPr>
          <p:spPr>
            <a:xfrm>
              <a:off x="22859" y="1282446"/>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00" name="path"/>
            <p:cNvSpPr/>
            <p:nvPr/>
          </p:nvSpPr>
          <p:spPr>
            <a:xfrm>
              <a:off x="32765" y="1286256"/>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01" name="path"/>
            <p:cNvSpPr/>
            <p:nvPr/>
          </p:nvSpPr>
          <p:spPr>
            <a:xfrm>
              <a:off x="32765" y="1269492"/>
              <a:ext cx="7620" cy="18288"/>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02" name="path"/>
            <p:cNvSpPr/>
            <p:nvPr/>
          </p:nvSpPr>
          <p:spPr>
            <a:xfrm>
              <a:off x="22859" y="1265682"/>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03" name="path"/>
            <p:cNvSpPr/>
            <p:nvPr/>
          </p:nvSpPr>
          <p:spPr>
            <a:xfrm>
              <a:off x="32765" y="1269492"/>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04" name="path"/>
            <p:cNvSpPr/>
            <p:nvPr/>
          </p:nvSpPr>
          <p:spPr>
            <a:xfrm>
              <a:off x="32765" y="1251204"/>
              <a:ext cx="7620" cy="19811"/>
            </a:xfrm>
            <a:custGeom>
              <a:avLst/>
              <a:gdLst/>
              <a:ahLst/>
              <a:cxnLst/>
              <a:rect l="0" t="0" r="0" b="0"/>
              <a:pathLst>
                <a:path w="12" h="31">
                  <a:moveTo>
                    <a:pt x="1" y="30"/>
                  </a:moveTo>
                  <a:lnTo>
                    <a:pt x="10" y="30"/>
                  </a:lnTo>
                  <a:lnTo>
                    <a:pt x="1" y="1"/>
                  </a:lnTo>
                  <a:lnTo>
                    <a:pt x="1" y="30"/>
                  </a:lnTo>
                  <a:lnTo>
                    <a:pt x="1" y="30"/>
                  </a:lnTo>
                  <a:close/>
                </a:path>
                <a:path w="12" h="31">
                  <a:moveTo>
                    <a:pt x="10" y="30"/>
                  </a:moveTo>
                  <a:lnTo>
                    <a:pt x="1" y="1"/>
                  </a:lnTo>
                  <a:lnTo>
                    <a:pt x="10" y="1"/>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05" name="path"/>
            <p:cNvSpPr/>
            <p:nvPr/>
          </p:nvSpPr>
          <p:spPr>
            <a:xfrm>
              <a:off x="22859" y="1247394"/>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06" name="path"/>
            <p:cNvSpPr/>
            <p:nvPr/>
          </p:nvSpPr>
          <p:spPr>
            <a:xfrm>
              <a:off x="32765" y="1251204"/>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07" name="path"/>
            <p:cNvSpPr/>
            <p:nvPr/>
          </p:nvSpPr>
          <p:spPr>
            <a:xfrm>
              <a:off x="32765" y="1234440"/>
              <a:ext cx="7620" cy="18288"/>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08" name="path"/>
            <p:cNvSpPr/>
            <p:nvPr/>
          </p:nvSpPr>
          <p:spPr>
            <a:xfrm>
              <a:off x="22859" y="1230630"/>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09" name="path"/>
            <p:cNvSpPr/>
            <p:nvPr/>
          </p:nvSpPr>
          <p:spPr>
            <a:xfrm>
              <a:off x="32765" y="1234440"/>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10" name="path"/>
            <p:cNvSpPr/>
            <p:nvPr/>
          </p:nvSpPr>
          <p:spPr>
            <a:xfrm>
              <a:off x="32765" y="1217676"/>
              <a:ext cx="7620" cy="18287"/>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11" name="path"/>
            <p:cNvSpPr/>
            <p:nvPr/>
          </p:nvSpPr>
          <p:spPr>
            <a:xfrm>
              <a:off x="24383" y="1213866"/>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12" name="path"/>
            <p:cNvSpPr/>
            <p:nvPr/>
          </p:nvSpPr>
          <p:spPr>
            <a:xfrm>
              <a:off x="32765" y="1217676"/>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13" name="path"/>
            <p:cNvSpPr/>
            <p:nvPr/>
          </p:nvSpPr>
          <p:spPr>
            <a:xfrm>
              <a:off x="32765" y="1200912"/>
              <a:ext cx="7620" cy="18288"/>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14" name="path"/>
            <p:cNvSpPr/>
            <p:nvPr/>
          </p:nvSpPr>
          <p:spPr>
            <a:xfrm>
              <a:off x="24383" y="1197102"/>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15" name="path"/>
            <p:cNvSpPr/>
            <p:nvPr/>
          </p:nvSpPr>
          <p:spPr>
            <a:xfrm>
              <a:off x="32765" y="1200912"/>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16" name="path"/>
            <p:cNvSpPr/>
            <p:nvPr/>
          </p:nvSpPr>
          <p:spPr>
            <a:xfrm>
              <a:off x="32765" y="1182624"/>
              <a:ext cx="9143" cy="19811"/>
            </a:xfrm>
            <a:custGeom>
              <a:avLst/>
              <a:gdLst/>
              <a:ahLst/>
              <a:cxnLst/>
              <a:rect l="0" t="0" r="0" b="0"/>
              <a:pathLst>
                <a:path w="14" h="31">
                  <a:moveTo>
                    <a:pt x="1" y="30"/>
                  </a:moveTo>
                  <a:lnTo>
                    <a:pt x="10" y="30"/>
                  </a:lnTo>
                  <a:lnTo>
                    <a:pt x="1" y="1"/>
                  </a:lnTo>
                  <a:lnTo>
                    <a:pt x="1" y="30"/>
                  </a:lnTo>
                  <a:lnTo>
                    <a:pt x="1" y="30"/>
                  </a:lnTo>
                  <a:close/>
                </a:path>
                <a:path w="14" h="31">
                  <a:moveTo>
                    <a:pt x="10" y="30"/>
                  </a:moveTo>
                  <a:lnTo>
                    <a:pt x="1" y="1"/>
                  </a:lnTo>
                  <a:lnTo>
                    <a:pt x="13" y="3"/>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17" name="path"/>
            <p:cNvSpPr/>
            <p:nvPr/>
          </p:nvSpPr>
          <p:spPr>
            <a:xfrm>
              <a:off x="24383" y="1178814"/>
              <a:ext cx="16764" cy="10667"/>
            </a:xfrm>
            <a:custGeom>
              <a:avLst/>
              <a:gdLst/>
              <a:ahLst/>
              <a:cxnLst/>
              <a:rect l="0" t="0" r="0" b="0"/>
              <a:pathLst>
                <a:path w="26" h="16">
                  <a:moveTo>
                    <a:pt x="7" y="7"/>
                  </a:moveTo>
                  <a:lnTo>
                    <a:pt x="19" y="9"/>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18" name="path"/>
            <p:cNvSpPr/>
            <p:nvPr/>
          </p:nvSpPr>
          <p:spPr>
            <a:xfrm>
              <a:off x="32765" y="1182624"/>
              <a:ext cx="9143" cy="3047"/>
            </a:xfrm>
            <a:custGeom>
              <a:avLst/>
              <a:gdLst/>
              <a:ahLst/>
              <a:cxnLst/>
              <a:rect l="0" t="0" r="0" b="0"/>
              <a:pathLst>
                <a:path w="14" h="4">
                  <a:moveTo>
                    <a:pt x="1" y="1"/>
                  </a:moveTo>
                  <a:lnTo>
                    <a:pt x="13" y="3"/>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19" name="path"/>
            <p:cNvSpPr/>
            <p:nvPr/>
          </p:nvSpPr>
          <p:spPr>
            <a:xfrm>
              <a:off x="32765" y="1165860"/>
              <a:ext cx="9143" cy="19811"/>
            </a:xfrm>
            <a:custGeom>
              <a:avLst/>
              <a:gdLst/>
              <a:ahLst/>
              <a:cxnLst/>
              <a:rect l="0" t="0" r="0" b="0"/>
              <a:pathLst>
                <a:path w="14" h="31">
                  <a:moveTo>
                    <a:pt x="1" y="27"/>
                  </a:moveTo>
                  <a:lnTo>
                    <a:pt x="13" y="30"/>
                  </a:lnTo>
                  <a:lnTo>
                    <a:pt x="1" y="1"/>
                  </a:lnTo>
                  <a:lnTo>
                    <a:pt x="1" y="27"/>
                  </a:lnTo>
                  <a:lnTo>
                    <a:pt x="1" y="27"/>
                  </a:lnTo>
                  <a:close/>
                </a:path>
                <a:path w="14" h="31">
                  <a:moveTo>
                    <a:pt x="13" y="30"/>
                  </a:moveTo>
                  <a:lnTo>
                    <a:pt x="1"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20" name="path"/>
            <p:cNvSpPr/>
            <p:nvPr/>
          </p:nvSpPr>
          <p:spPr>
            <a:xfrm>
              <a:off x="24383" y="1162050"/>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21" name="path"/>
            <p:cNvSpPr/>
            <p:nvPr/>
          </p:nvSpPr>
          <p:spPr>
            <a:xfrm>
              <a:off x="32765" y="1165860"/>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22" name="path"/>
            <p:cNvSpPr/>
            <p:nvPr/>
          </p:nvSpPr>
          <p:spPr>
            <a:xfrm>
              <a:off x="32765" y="1149096"/>
              <a:ext cx="9143"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23" name="path"/>
            <p:cNvSpPr/>
            <p:nvPr/>
          </p:nvSpPr>
          <p:spPr>
            <a:xfrm>
              <a:off x="24383" y="1145286"/>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24" name="path"/>
            <p:cNvSpPr/>
            <p:nvPr/>
          </p:nvSpPr>
          <p:spPr>
            <a:xfrm>
              <a:off x="32765" y="1149096"/>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25" name="path"/>
            <p:cNvSpPr/>
            <p:nvPr/>
          </p:nvSpPr>
          <p:spPr>
            <a:xfrm>
              <a:off x="32765" y="1132332"/>
              <a:ext cx="9143"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26" name="path"/>
            <p:cNvSpPr/>
            <p:nvPr/>
          </p:nvSpPr>
          <p:spPr>
            <a:xfrm>
              <a:off x="24383" y="1128522"/>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27" name="path"/>
            <p:cNvSpPr/>
            <p:nvPr/>
          </p:nvSpPr>
          <p:spPr>
            <a:xfrm>
              <a:off x="32765" y="1132332"/>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28" name="path"/>
            <p:cNvSpPr/>
            <p:nvPr/>
          </p:nvSpPr>
          <p:spPr>
            <a:xfrm>
              <a:off x="32765" y="1115568"/>
              <a:ext cx="9143"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29" name="path"/>
            <p:cNvSpPr/>
            <p:nvPr/>
          </p:nvSpPr>
          <p:spPr>
            <a:xfrm>
              <a:off x="24383" y="1111758"/>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30" name="path"/>
            <p:cNvSpPr/>
            <p:nvPr/>
          </p:nvSpPr>
          <p:spPr>
            <a:xfrm>
              <a:off x="32765" y="1115568"/>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31" name="path"/>
            <p:cNvSpPr/>
            <p:nvPr/>
          </p:nvSpPr>
          <p:spPr>
            <a:xfrm>
              <a:off x="32765" y="1097280"/>
              <a:ext cx="9143" cy="19811"/>
            </a:xfrm>
            <a:custGeom>
              <a:avLst/>
              <a:gdLst/>
              <a:ahLst/>
              <a:cxnLst/>
              <a:rect l="0" t="0" r="0" b="0"/>
              <a:pathLst>
                <a:path w="14" h="31">
                  <a:moveTo>
                    <a:pt x="1" y="30"/>
                  </a:moveTo>
                  <a:lnTo>
                    <a:pt x="13" y="30"/>
                  </a:lnTo>
                  <a:lnTo>
                    <a:pt x="1" y="1"/>
                  </a:lnTo>
                  <a:lnTo>
                    <a:pt x="1" y="30"/>
                  </a:lnTo>
                  <a:lnTo>
                    <a:pt x="1" y="30"/>
                  </a:lnTo>
                  <a:close/>
                </a:path>
                <a:path w="14" h="31">
                  <a:moveTo>
                    <a:pt x="13" y="30"/>
                  </a:moveTo>
                  <a:lnTo>
                    <a:pt x="1"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32" name="path"/>
            <p:cNvSpPr/>
            <p:nvPr/>
          </p:nvSpPr>
          <p:spPr>
            <a:xfrm>
              <a:off x="24383" y="1093470"/>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33" name="path"/>
            <p:cNvSpPr/>
            <p:nvPr/>
          </p:nvSpPr>
          <p:spPr>
            <a:xfrm>
              <a:off x="32765" y="1097280"/>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34" name="path"/>
            <p:cNvSpPr/>
            <p:nvPr/>
          </p:nvSpPr>
          <p:spPr>
            <a:xfrm>
              <a:off x="32765" y="1080516"/>
              <a:ext cx="9143"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35" name="path"/>
            <p:cNvSpPr/>
            <p:nvPr/>
          </p:nvSpPr>
          <p:spPr>
            <a:xfrm>
              <a:off x="24383" y="1076706"/>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36" name="path"/>
            <p:cNvSpPr/>
            <p:nvPr/>
          </p:nvSpPr>
          <p:spPr>
            <a:xfrm>
              <a:off x="32765" y="1080516"/>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37" name="path"/>
            <p:cNvSpPr/>
            <p:nvPr/>
          </p:nvSpPr>
          <p:spPr>
            <a:xfrm>
              <a:off x="32765" y="1063752"/>
              <a:ext cx="9143"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38" name="path"/>
            <p:cNvSpPr/>
            <p:nvPr/>
          </p:nvSpPr>
          <p:spPr>
            <a:xfrm>
              <a:off x="24383" y="1059942"/>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39" name="path"/>
            <p:cNvSpPr/>
            <p:nvPr/>
          </p:nvSpPr>
          <p:spPr>
            <a:xfrm>
              <a:off x="32765" y="1063752"/>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40" name="path"/>
            <p:cNvSpPr/>
            <p:nvPr/>
          </p:nvSpPr>
          <p:spPr>
            <a:xfrm>
              <a:off x="32765" y="1046988"/>
              <a:ext cx="9143"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41" name="path"/>
            <p:cNvSpPr/>
            <p:nvPr/>
          </p:nvSpPr>
          <p:spPr>
            <a:xfrm>
              <a:off x="24383" y="1043178"/>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42" name="path"/>
            <p:cNvSpPr/>
            <p:nvPr/>
          </p:nvSpPr>
          <p:spPr>
            <a:xfrm>
              <a:off x="32765" y="1046988"/>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43" name="path"/>
            <p:cNvSpPr/>
            <p:nvPr/>
          </p:nvSpPr>
          <p:spPr>
            <a:xfrm>
              <a:off x="32765" y="1028700"/>
              <a:ext cx="9143" cy="19812"/>
            </a:xfrm>
            <a:custGeom>
              <a:avLst/>
              <a:gdLst/>
              <a:ahLst/>
              <a:cxnLst/>
              <a:rect l="0" t="0" r="0" b="0"/>
              <a:pathLst>
                <a:path w="14" h="31">
                  <a:moveTo>
                    <a:pt x="1" y="30"/>
                  </a:moveTo>
                  <a:lnTo>
                    <a:pt x="13" y="30"/>
                  </a:lnTo>
                  <a:lnTo>
                    <a:pt x="3" y="1"/>
                  </a:lnTo>
                  <a:lnTo>
                    <a:pt x="1" y="30"/>
                  </a:lnTo>
                  <a:lnTo>
                    <a:pt x="1" y="30"/>
                  </a:lnTo>
                  <a:close/>
                </a:path>
                <a:path w="14" h="31">
                  <a:moveTo>
                    <a:pt x="13" y="30"/>
                  </a:moveTo>
                  <a:lnTo>
                    <a:pt x="3"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44" name="path"/>
            <p:cNvSpPr/>
            <p:nvPr/>
          </p:nvSpPr>
          <p:spPr>
            <a:xfrm>
              <a:off x="24383" y="1024890"/>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45" name="path"/>
            <p:cNvSpPr/>
            <p:nvPr/>
          </p:nvSpPr>
          <p:spPr>
            <a:xfrm>
              <a:off x="34289" y="1028700"/>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46" name="path"/>
            <p:cNvSpPr/>
            <p:nvPr/>
          </p:nvSpPr>
          <p:spPr>
            <a:xfrm>
              <a:off x="34289" y="1011936"/>
              <a:ext cx="7619" cy="18287"/>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47" name="path"/>
            <p:cNvSpPr/>
            <p:nvPr/>
          </p:nvSpPr>
          <p:spPr>
            <a:xfrm>
              <a:off x="24383" y="1008126"/>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48" name="path"/>
            <p:cNvSpPr/>
            <p:nvPr/>
          </p:nvSpPr>
          <p:spPr>
            <a:xfrm>
              <a:off x="34289" y="1011936"/>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49" name="path"/>
            <p:cNvSpPr/>
            <p:nvPr/>
          </p:nvSpPr>
          <p:spPr>
            <a:xfrm>
              <a:off x="34289" y="995172"/>
              <a:ext cx="7619" cy="18287"/>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50" name="path"/>
            <p:cNvSpPr/>
            <p:nvPr/>
          </p:nvSpPr>
          <p:spPr>
            <a:xfrm>
              <a:off x="24383" y="991362"/>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51" name="path"/>
            <p:cNvSpPr/>
            <p:nvPr/>
          </p:nvSpPr>
          <p:spPr>
            <a:xfrm>
              <a:off x="34289" y="995172"/>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52" name="path"/>
            <p:cNvSpPr/>
            <p:nvPr/>
          </p:nvSpPr>
          <p:spPr>
            <a:xfrm>
              <a:off x="34289" y="978408"/>
              <a:ext cx="7619" cy="18288"/>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53" name="path"/>
            <p:cNvSpPr/>
            <p:nvPr/>
          </p:nvSpPr>
          <p:spPr>
            <a:xfrm>
              <a:off x="24383" y="974598"/>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54" name="path"/>
            <p:cNvSpPr/>
            <p:nvPr/>
          </p:nvSpPr>
          <p:spPr>
            <a:xfrm>
              <a:off x="34289" y="978408"/>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55" name="path"/>
            <p:cNvSpPr/>
            <p:nvPr/>
          </p:nvSpPr>
          <p:spPr>
            <a:xfrm>
              <a:off x="34289" y="960120"/>
              <a:ext cx="7619" cy="19811"/>
            </a:xfrm>
            <a:custGeom>
              <a:avLst/>
              <a:gdLst/>
              <a:ahLst/>
              <a:cxnLst/>
              <a:rect l="0" t="0" r="0" b="0"/>
              <a:pathLst>
                <a:path w="11" h="31">
                  <a:moveTo>
                    <a:pt x="1" y="30"/>
                  </a:moveTo>
                  <a:lnTo>
                    <a:pt x="10" y="30"/>
                  </a:lnTo>
                  <a:lnTo>
                    <a:pt x="1" y="1"/>
                  </a:lnTo>
                  <a:lnTo>
                    <a:pt x="1" y="30"/>
                  </a:lnTo>
                  <a:lnTo>
                    <a:pt x="1" y="30"/>
                  </a:lnTo>
                  <a:close/>
                </a:path>
                <a:path w="11" h="31">
                  <a:moveTo>
                    <a:pt x="10" y="30"/>
                  </a:moveTo>
                  <a:lnTo>
                    <a:pt x="1" y="1"/>
                  </a:lnTo>
                  <a:lnTo>
                    <a:pt x="10" y="1"/>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56" name="path"/>
            <p:cNvSpPr/>
            <p:nvPr/>
          </p:nvSpPr>
          <p:spPr>
            <a:xfrm>
              <a:off x="24383" y="956310"/>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57" name="path"/>
            <p:cNvSpPr/>
            <p:nvPr/>
          </p:nvSpPr>
          <p:spPr>
            <a:xfrm>
              <a:off x="34289" y="960120"/>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58" name="path"/>
            <p:cNvSpPr/>
            <p:nvPr/>
          </p:nvSpPr>
          <p:spPr>
            <a:xfrm>
              <a:off x="34289" y="943356"/>
              <a:ext cx="7619" cy="18287"/>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59" name="path"/>
            <p:cNvSpPr/>
            <p:nvPr/>
          </p:nvSpPr>
          <p:spPr>
            <a:xfrm>
              <a:off x="24383" y="939546"/>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60" name="path"/>
            <p:cNvSpPr/>
            <p:nvPr/>
          </p:nvSpPr>
          <p:spPr>
            <a:xfrm>
              <a:off x="34289" y="943356"/>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61" name="path"/>
            <p:cNvSpPr/>
            <p:nvPr/>
          </p:nvSpPr>
          <p:spPr>
            <a:xfrm>
              <a:off x="34289" y="926592"/>
              <a:ext cx="7619" cy="18288"/>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62" name="path"/>
            <p:cNvSpPr/>
            <p:nvPr/>
          </p:nvSpPr>
          <p:spPr>
            <a:xfrm>
              <a:off x="24383" y="922782"/>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63" name="path"/>
            <p:cNvSpPr/>
            <p:nvPr/>
          </p:nvSpPr>
          <p:spPr>
            <a:xfrm>
              <a:off x="34289" y="926592"/>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64" name="path"/>
            <p:cNvSpPr/>
            <p:nvPr/>
          </p:nvSpPr>
          <p:spPr>
            <a:xfrm>
              <a:off x="34289" y="909828"/>
              <a:ext cx="7619" cy="18288"/>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65" name="path"/>
            <p:cNvSpPr/>
            <p:nvPr/>
          </p:nvSpPr>
          <p:spPr>
            <a:xfrm>
              <a:off x="25907" y="906018"/>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66" name="path"/>
            <p:cNvSpPr/>
            <p:nvPr/>
          </p:nvSpPr>
          <p:spPr>
            <a:xfrm>
              <a:off x="34289" y="909828"/>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67" name="path"/>
            <p:cNvSpPr/>
            <p:nvPr/>
          </p:nvSpPr>
          <p:spPr>
            <a:xfrm>
              <a:off x="34289" y="891540"/>
              <a:ext cx="7619" cy="19811"/>
            </a:xfrm>
            <a:custGeom>
              <a:avLst/>
              <a:gdLst/>
              <a:ahLst/>
              <a:cxnLst/>
              <a:rect l="0" t="0" r="0" b="0"/>
              <a:pathLst>
                <a:path w="11" h="31">
                  <a:moveTo>
                    <a:pt x="1" y="30"/>
                  </a:moveTo>
                  <a:lnTo>
                    <a:pt x="10" y="30"/>
                  </a:lnTo>
                  <a:lnTo>
                    <a:pt x="1" y="1"/>
                  </a:lnTo>
                  <a:lnTo>
                    <a:pt x="1" y="30"/>
                  </a:lnTo>
                  <a:lnTo>
                    <a:pt x="1" y="30"/>
                  </a:lnTo>
                  <a:close/>
                </a:path>
                <a:path w="11" h="31">
                  <a:moveTo>
                    <a:pt x="10" y="30"/>
                  </a:moveTo>
                  <a:lnTo>
                    <a:pt x="1" y="1"/>
                  </a:lnTo>
                  <a:lnTo>
                    <a:pt x="10" y="1"/>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68" name="path"/>
            <p:cNvSpPr/>
            <p:nvPr/>
          </p:nvSpPr>
          <p:spPr>
            <a:xfrm>
              <a:off x="25907" y="887730"/>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69" name="path"/>
            <p:cNvSpPr/>
            <p:nvPr/>
          </p:nvSpPr>
          <p:spPr>
            <a:xfrm>
              <a:off x="34289" y="891540"/>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70" name="path"/>
            <p:cNvSpPr/>
            <p:nvPr/>
          </p:nvSpPr>
          <p:spPr>
            <a:xfrm>
              <a:off x="34289" y="874776"/>
              <a:ext cx="7619" cy="18287"/>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71" name="path"/>
            <p:cNvSpPr/>
            <p:nvPr/>
          </p:nvSpPr>
          <p:spPr>
            <a:xfrm>
              <a:off x="25907" y="870966"/>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72" name="path"/>
            <p:cNvSpPr/>
            <p:nvPr/>
          </p:nvSpPr>
          <p:spPr>
            <a:xfrm>
              <a:off x="34289" y="874776"/>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73" name="path"/>
            <p:cNvSpPr/>
            <p:nvPr/>
          </p:nvSpPr>
          <p:spPr>
            <a:xfrm>
              <a:off x="34289" y="858012"/>
              <a:ext cx="9144" cy="18288"/>
            </a:xfrm>
            <a:custGeom>
              <a:avLst/>
              <a:gdLst/>
              <a:ahLst/>
              <a:cxnLst/>
              <a:rect l="0" t="0" r="0" b="0"/>
              <a:pathLst>
                <a:path w="14" h="28">
                  <a:moveTo>
                    <a:pt x="1" y="27"/>
                  </a:moveTo>
                  <a:lnTo>
                    <a:pt x="10" y="27"/>
                  </a:lnTo>
                  <a:lnTo>
                    <a:pt x="1" y="1"/>
                  </a:lnTo>
                  <a:lnTo>
                    <a:pt x="1" y="27"/>
                  </a:lnTo>
                  <a:lnTo>
                    <a:pt x="1" y="27"/>
                  </a:lnTo>
                  <a:close/>
                </a:path>
                <a:path w="14" h="28">
                  <a:moveTo>
                    <a:pt x="10" y="27"/>
                  </a:moveTo>
                  <a:lnTo>
                    <a:pt x="1" y="1"/>
                  </a:lnTo>
                  <a:lnTo>
                    <a:pt x="13"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74" name="path"/>
            <p:cNvSpPr/>
            <p:nvPr/>
          </p:nvSpPr>
          <p:spPr>
            <a:xfrm>
              <a:off x="25907" y="854202"/>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75" name="path"/>
            <p:cNvSpPr/>
            <p:nvPr/>
          </p:nvSpPr>
          <p:spPr>
            <a:xfrm>
              <a:off x="34289" y="858012"/>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76" name="path"/>
            <p:cNvSpPr/>
            <p:nvPr/>
          </p:nvSpPr>
          <p:spPr>
            <a:xfrm>
              <a:off x="34289" y="841248"/>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77" name="path"/>
            <p:cNvSpPr/>
            <p:nvPr/>
          </p:nvSpPr>
          <p:spPr>
            <a:xfrm>
              <a:off x="25907" y="837438"/>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78" name="path"/>
            <p:cNvSpPr/>
            <p:nvPr/>
          </p:nvSpPr>
          <p:spPr>
            <a:xfrm>
              <a:off x="34289" y="841248"/>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79" name="path"/>
            <p:cNvSpPr/>
            <p:nvPr/>
          </p:nvSpPr>
          <p:spPr>
            <a:xfrm>
              <a:off x="34289" y="822960"/>
              <a:ext cx="9144" cy="19811"/>
            </a:xfrm>
            <a:custGeom>
              <a:avLst/>
              <a:gdLst/>
              <a:ahLst/>
              <a:cxnLst/>
              <a:rect l="0" t="0" r="0" b="0"/>
              <a:pathLst>
                <a:path w="14" h="31">
                  <a:moveTo>
                    <a:pt x="1" y="30"/>
                  </a:moveTo>
                  <a:lnTo>
                    <a:pt x="13" y="30"/>
                  </a:lnTo>
                  <a:lnTo>
                    <a:pt x="1" y="1"/>
                  </a:lnTo>
                  <a:lnTo>
                    <a:pt x="1" y="30"/>
                  </a:lnTo>
                  <a:lnTo>
                    <a:pt x="1" y="30"/>
                  </a:lnTo>
                  <a:close/>
                </a:path>
                <a:path w="14" h="31">
                  <a:moveTo>
                    <a:pt x="13" y="30"/>
                  </a:moveTo>
                  <a:lnTo>
                    <a:pt x="1"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80" name="path"/>
            <p:cNvSpPr/>
            <p:nvPr/>
          </p:nvSpPr>
          <p:spPr>
            <a:xfrm>
              <a:off x="25907" y="819150"/>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81" name="path"/>
            <p:cNvSpPr/>
            <p:nvPr/>
          </p:nvSpPr>
          <p:spPr>
            <a:xfrm>
              <a:off x="34289" y="822960"/>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82" name="path"/>
            <p:cNvSpPr/>
            <p:nvPr/>
          </p:nvSpPr>
          <p:spPr>
            <a:xfrm>
              <a:off x="34289" y="806196"/>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83" name="path"/>
            <p:cNvSpPr/>
            <p:nvPr/>
          </p:nvSpPr>
          <p:spPr>
            <a:xfrm>
              <a:off x="25907" y="802386"/>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84" name="path"/>
            <p:cNvSpPr/>
            <p:nvPr/>
          </p:nvSpPr>
          <p:spPr>
            <a:xfrm>
              <a:off x="34289" y="806196"/>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85" name="path"/>
            <p:cNvSpPr/>
            <p:nvPr/>
          </p:nvSpPr>
          <p:spPr>
            <a:xfrm>
              <a:off x="34289" y="789432"/>
              <a:ext cx="9144"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86" name="path"/>
            <p:cNvSpPr/>
            <p:nvPr/>
          </p:nvSpPr>
          <p:spPr>
            <a:xfrm>
              <a:off x="25907" y="785622"/>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87" name="path"/>
            <p:cNvSpPr/>
            <p:nvPr/>
          </p:nvSpPr>
          <p:spPr>
            <a:xfrm>
              <a:off x="34289" y="789432"/>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88" name="path"/>
            <p:cNvSpPr/>
            <p:nvPr/>
          </p:nvSpPr>
          <p:spPr>
            <a:xfrm>
              <a:off x="34289" y="772668"/>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89" name="path"/>
            <p:cNvSpPr/>
            <p:nvPr/>
          </p:nvSpPr>
          <p:spPr>
            <a:xfrm>
              <a:off x="25907" y="768858"/>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90" name="path"/>
            <p:cNvSpPr/>
            <p:nvPr/>
          </p:nvSpPr>
          <p:spPr>
            <a:xfrm>
              <a:off x="34289" y="772668"/>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91" name="path"/>
            <p:cNvSpPr/>
            <p:nvPr/>
          </p:nvSpPr>
          <p:spPr>
            <a:xfrm>
              <a:off x="34289" y="754380"/>
              <a:ext cx="9144" cy="19811"/>
            </a:xfrm>
            <a:custGeom>
              <a:avLst/>
              <a:gdLst/>
              <a:ahLst/>
              <a:cxnLst/>
              <a:rect l="0" t="0" r="0" b="0"/>
              <a:pathLst>
                <a:path w="14" h="31">
                  <a:moveTo>
                    <a:pt x="1" y="30"/>
                  </a:moveTo>
                  <a:lnTo>
                    <a:pt x="13" y="30"/>
                  </a:lnTo>
                  <a:lnTo>
                    <a:pt x="1" y="1"/>
                  </a:lnTo>
                  <a:lnTo>
                    <a:pt x="1" y="30"/>
                  </a:lnTo>
                  <a:lnTo>
                    <a:pt x="1" y="30"/>
                  </a:lnTo>
                  <a:close/>
                </a:path>
                <a:path w="14" h="31">
                  <a:moveTo>
                    <a:pt x="13" y="30"/>
                  </a:moveTo>
                  <a:lnTo>
                    <a:pt x="1"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92" name="path"/>
            <p:cNvSpPr/>
            <p:nvPr/>
          </p:nvSpPr>
          <p:spPr>
            <a:xfrm>
              <a:off x="25907" y="750570"/>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93" name="path"/>
            <p:cNvSpPr/>
            <p:nvPr/>
          </p:nvSpPr>
          <p:spPr>
            <a:xfrm>
              <a:off x="34289" y="754380"/>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94" name="path"/>
            <p:cNvSpPr/>
            <p:nvPr/>
          </p:nvSpPr>
          <p:spPr>
            <a:xfrm>
              <a:off x="34289" y="737616"/>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95" name="path"/>
            <p:cNvSpPr/>
            <p:nvPr/>
          </p:nvSpPr>
          <p:spPr>
            <a:xfrm>
              <a:off x="25907" y="733806"/>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96" name="path"/>
            <p:cNvSpPr/>
            <p:nvPr/>
          </p:nvSpPr>
          <p:spPr>
            <a:xfrm>
              <a:off x="34289" y="737616"/>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497" name="path"/>
            <p:cNvSpPr/>
            <p:nvPr/>
          </p:nvSpPr>
          <p:spPr>
            <a:xfrm>
              <a:off x="34289" y="720852"/>
              <a:ext cx="9144"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498" name="path"/>
            <p:cNvSpPr/>
            <p:nvPr/>
          </p:nvSpPr>
          <p:spPr>
            <a:xfrm>
              <a:off x="25907" y="717042"/>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499" name="path"/>
            <p:cNvSpPr/>
            <p:nvPr/>
          </p:nvSpPr>
          <p:spPr>
            <a:xfrm>
              <a:off x="34289" y="720852"/>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00" name="path"/>
            <p:cNvSpPr/>
            <p:nvPr/>
          </p:nvSpPr>
          <p:spPr>
            <a:xfrm>
              <a:off x="34289" y="704088"/>
              <a:ext cx="9144" cy="18288"/>
            </a:xfrm>
            <a:custGeom>
              <a:avLst/>
              <a:gdLst/>
              <a:ahLst/>
              <a:cxnLst/>
              <a:rect l="0" t="0" r="0" b="0"/>
              <a:pathLst>
                <a:path w="14" h="28">
                  <a:moveTo>
                    <a:pt x="1" y="27"/>
                  </a:moveTo>
                  <a:lnTo>
                    <a:pt x="13" y="27"/>
                  </a:lnTo>
                  <a:lnTo>
                    <a:pt x="3" y="1"/>
                  </a:lnTo>
                  <a:lnTo>
                    <a:pt x="1" y="27"/>
                  </a:lnTo>
                  <a:lnTo>
                    <a:pt x="1" y="27"/>
                  </a:lnTo>
                  <a:close/>
                </a:path>
                <a:path w="14" h="28">
                  <a:moveTo>
                    <a:pt x="13" y="27"/>
                  </a:moveTo>
                  <a:lnTo>
                    <a:pt x="3"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01" name="path"/>
            <p:cNvSpPr/>
            <p:nvPr/>
          </p:nvSpPr>
          <p:spPr>
            <a:xfrm>
              <a:off x="25907" y="700278"/>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02" name="path"/>
            <p:cNvSpPr/>
            <p:nvPr/>
          </p:nvSpPr>
          <p:spPr>
            <a:xfrm>
              <a:off x="35814" y="704088"/>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03" name="path"/>
            <p:cNvSpPr/>
            <p:nvPr/>
          </p:nvSpPr>
          <p:spPr>
            <a:xfrm>
              <a:off x="35814" y="685800"/>
              <a:ext cx="7619" cy="19812"/>
            </a:xfrm>
            <a:custGeom>
              <a:avLst/>
              <a:gdLst/>
              <a:ahLst/>
              <a:cxnLst/>
              <a:rect l="0" t="0" r="0" b="0"/>
              <a:pathLst>
                <a:path w="11" h="31">
                  <a:moveTo>
                    <a:pt x="1" y="30"/>
                  </a:moveTo>
                  <a:lnTo>
                    <a:pt x="10" y="30"/>
                  </a:lnTo>
                  <a:lnTo>
                    <a:pt x="1" y="1"/>
                  </a:lnTo>
                  <a:lnTo>
                    <a:pt x="1" y="30"/>
                  </a:lnTo>
                  <a:lnTo>
                    <a:pt x="1" y="30"/>
                  </a:lnTo>
                  <a:close/>
                </a:path>
                <a:path w="11" h="31">
                  <a:moveTo>
                    <a:pt x="10" y="30"/>
                  </a:moveTo>
                  <a:lnTo>
                    <a:pt x="1" y="1"/>
                  </a:lnTo>
                  <a:lnTo>
                    <a:pt x="10" y="1"/>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04" name="path"/>
            <p:cNvSpPr/>
            <p:nvPr/>
          </p:nvSpPr>
          <p:spPr>
            <a:xfrm>
              <a:off x="25907" y="681990"/>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05" name="path"/>
            <p:cNvSpPr/>
            <p:nvPr/>
          </p:nvSpPr>
          <p:spPr>
            <a:xfrm>
              <a:off x="35814" y="685800"/>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06" name="path"/>
            <p:cNvSpPr/>
            <p:nvPr/>
          </p:nvSpPr>
          <p:spPr>
            <a:xfrm>
              <a:off x="35814" y="669036"/>
              <a:ext cx="7619" cy="18287"/>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07" name="path"/>
            <p:cNvSpPr/>
            <p:nvPr/>
          </p:nvSpPr>
          <p:spPr>
            <a:xfrm>
              <a:off x="25907" y="665226"/>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08" name="path"/>
            <p:cNvSpPr/>
            <p:nvPr/>
          </p:nvSpPr>
          <p:spPr>
            <a:xfrm>
              <a:off x="35814" y="669036"/>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09" name="path"/>
            <p:cNvSpPr/>
            <p:nvPr/>
          </p:nvSpPr>
          <p:spPr>
            <a:xfrm>
              <a:off x="35814" y="652272"/>
              <a:ext cx="7619" cy="18287"/>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10" name="path"/>
            <p:cNvSpPr/>
            <p:nvPr/>
          </p:nvSpPr>
          <p:spPr>
            <a:xfrm>
              <a:off x="25907" y="648462"/>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11" name="path"/>
            <p:cNvSpPr/>
            <p:nvPr/>
          </p:nvSpPr>
          <p:spPr>
            <a:xfrm>
              <a:off x="35814" y="652272"/>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12" name="path"/>
            <p:cNvSpPr/>
            <p:nvPr/>
          </p:nvSpPr>
          <p:spPr>
            <a:xfrm>
              <a:off x="35814" y="635508"/>
              <a:ext cx="7619" cy="18288"/>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13" name="path"/>
            <p:cNvSpPr/>
            <p:nvPr/>
          </p:nvSpPr>
          <p:spPr>
            <a:xfrm>
              <a:off x="25907" y="631698"/>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14" name="path"/>
            <p:cNvSpPr/>
            <p:nvPr/>
          </p:nvSpPr>
          <p:spPr>
            <a:xfrm>
              <a:off x="35814" y="635508"/>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15" name="path"/>
            <p:cNvSpPr/>
            <p:nvPr/>
          </p:nvSpPr>
          <p:spPr>
            <a:xfrm>
              <a:off x="35814" y="617220"/>
              <a:ext cx="7619" cy="19811"/>
            </a:xfrm>
            <a:custGeom>
              <a:avLst/>
              <a:gdLst/>
              <a:ahLst/>
              <a:cxnLst/>
              <a:rect l="0" t="0" r="0" b="0"/>
              <a:pathLst>
                <a:path w="11" h="31">
                  <a:moveTo>
                    <a:pt x="1" y="30"/>
                  </a:moveTo>
                  <a:lnTo>
                    <a:pt x="10" y="30"/>
                  </a:lnTo>
                  <a:lnTo>
                    <a:pt x="1" y="1"/>
                  </a:lnTo>
                  <a:lnTo>
                    <a:pt x="1" y="30"/>
                  </a:lnTo>
                  <a:lnTo>
                    <a:pt x="1" y="30"/>
                  </a:lnTo>
                  <a:close/>
                </a:path>
                <a:path w="11" h="31">
                  <a:moveTo>
                    <a:pt x="10" y="30"/>
                  </a:moveTo>
                  <a:lnTo>
                    <a:pt x="1" y="1"/>
                  </a:lnTo>
                  <a:lnTo>
                    <a:pt x="10" y="1"/>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16" name="path"/>
            <p:cNvSpPr/>
            <p:nvPr/>
          </p:nvSpPr>
          <p:spPr>
            <a:xfrm>
              <a:off x="25907" y="613410"/>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17" name="path"/>
            <p:cNvSpPr/>
            <p:nvPr/>
          </p:nvSpPr>
          <p:spPr>
            <a:xfrm>
              <a:off x="35814" y="617220"/>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18" name="path"/>
            <p:cNvSpPr/>
            <p:nvPr/>
          </p:nvSpPr>
          <p:spPr>
            <a:xfrm>
              <a:off x="35814" y="600456"/>
              <a:ext cx="7619" cy="18287"/>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19" name="path"/>
            <p:cNvSpPr/>
            <p:nvPr/>
          </p:nvSpPr>
          <p:spPr>
            <a:xfrm>
              <a:off x="25907" y="596646"/>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20" name="path"/>
            <p:cNvSpPr/>
            <p:nvPr/>
          </p:nvSpPr>
          <p:spPr>
            <a:xfrm>
              <a:off x="35814" y="600456"/>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21" name="path"/>
            <p:cNvSpPr/>
            <p:nvPr/>
          </p:nvSpPr>
          <p:spPr>
            <a:xfrm>
              <a:off x="35814" y="583692"/>
              <a:ext cx="7619" cy="18288"/>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22" name="path"/>
            <p:cNvSpPr/>
            <p:nvPr/>
          </p:nvSpPr>
          <p:spPr>
            <a:xfrm>
              <a:off x="27431" y="579882"/>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23" name="path"/>
            <p:cNvSpPr/>
            <p:nvPr/>
          </p:nvSpPr>
          <p:spPr>
            <a:xfrm>
              <a:off x="35814" y="583692"/>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24" name="path"/>
            <p:cNvSpPr/>
            <p:nvPr/>
          </p:nvSpPr>
          <p:spPr>
            <a:xfrm>
              <a:off x="35814" y="566928"/>
              <a:ext cx="7619" cy="18288"/>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25" name="path"/>
            <p:cNvSpPr/>
            <p:nvPr/>
          </p:nvSpPr>
          <p:spPr>
            <a:xfrm>
              <a:off x="27431" y="563118"/>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26" name="path"/>
            <p:cNvSpPr/>
            <p:nvPr/>
          </p:nvSpPr>
          <p:spPr>
            <a:xfrm>
              <a:off x="35814" y="566928"/>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27" name="path"/>
            <p:cNvSpPr/>
            <p:nvPr/>
          </p:nvSpPr>
          <p:spPr>
            <a:xfrm>
              <a:off x="35814" y="548640"/>
              <a:ext cx="7619" cy="19811"/>
            </a:xfrm>
            <a:custGeom>
              <a:avLst/>
              <a:gdLst/>
              <a:ahLst/>
              <a:cxnLst/>
              <a:rect l="0" t="0" r="0" b="0"/>
              <a:pathLst>
                <a:path w="11" h="31">
                  <a:moveTo>
                    <a:pt x="1" y="30"/>
                  </a:moveTo>
                  <a:lnTo>
                    <a:pt x="10" y="30"/>
                  </a:lnTo>
                  <a:lnTo>
                    <a:pt x="1" y="1"/>
                  </a:lnTo>
                  <a:lnTo>
                    <a:pt x="1" y="30"/>
                  </a:lnTo>
                  <a:lnTo>
                    <a:pt x="1" y="30"/>
                  </a:lnTo>
                  <a:close/>
                </a:path>
                <a:path w="11" h="31">
                  <a:moveTo>
                    <a:pt x="10" y="30"/>
                  </a:moveTo>
                  <a:lnTo>
                    <a:pt x="1" y="1"/>
                  </a:lnTo>
                  <a:lnTo>
                    <a:pt x="10" y="1"/>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28" name="path"/>
            <p:cNvSpPr/>
            <p:nvPr/>
          </p:nvSpPr>
          <p:spPr>
            <a:xfrm>
              <a:off x="27431" y="544830"/>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29" name="path"/>
            <p:cNvSpPr/>
            <p:nvPr/>
          </p:nvSpPr>
          <p:spPr>
            <a:xfrm>
              <a:off x="35814" y="548640"/>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30" name="path"/>
            <p:cNvSpPr/>
            <p:nvPr/>
          </p:nvSpPr>
          <p:spPr>
            <a:xfrm>
              <a:off x="35814" y="531876"/>
              <a:ext cx="9143" cy="18287"/>
            </a:xfrm>
            <a:custGeom>
              <a:avLst/>
              <a:gdLst/>
              <a:ahLst/>
              <a:cxnLst/>
              <a:rect l="0" t="0" r="0" b="0"/>
              <a:pathLst>
                <a:path w="14" h="28">
                  <a:moveTo>
                    <a:pt x="1" y="27"/>
                  </a:moveTo>
                  <a:lnTo>
                    <a:pt x="10" y="27"/>
                  </a:lnTo>
                  <a:lnTo>
                    <a:pt x="1" y="1"/>
                  </a:lnTo>
                  <a:lnTo>
                    <a:pt x="1" y="27"/>
                  </a:lnTo>
                  <a:lnTo>
                    <a:pt x="1" y="27"/>
                  </a:lnTo>
                  <a:close/>
                </a:path>
                <a:path w="14" h="28">
                  <a:moveTo>
                    <a:pt x="10" y="27"/>
                  </a:moveTo>
                  <a:lnTo>
                    <a:pt x="1" y="1"/>
                  </a:lnTo>
                  <a:lnTo>
                    <a:pt x="13"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31" name="path"/>
            <p:cNvSpPr/>
            <p:nvPr/>
          </p:nvSpPr>
          <p:spPr>
            <a:xfrm>
              <a:off x="27431" y="528066"/>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32" name="path"/>
            <p:cNvSpPr/>
            <p:nvPr/>
          </p:nvSpPr>
          <p:spPr>
            <a:xfrm>
              <a:off x="35814" y="531876"/>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33" name="path"/>
            <p:cNvSpPr/>
            <p:nvPr/>
          </p:nvSpPr>
          <p:spPr>
            <a:xfrm>
              <a:off x="35814" y="515112"/>
              <a:ext cx="9143"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34" name="path"/>
            <p:cNvSpPr/>
            <p:nvPr/>
          </p:nvSpPr>
          <p:spPr>
            <a:xfrm>
              <a:off x="27431" y="511302"/>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35" name="path"/>
            <p:cNvSpPr/>
            <p:nvPr/>
          </p:nvSpPr>
          <p:spPr>
            <a:xfrm>
              <a:off x="35814" y="515112"/>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36" name="path"/>
            <p:cNvSpPr/>
            <p:nvPr/>
          </p:nvSpPr>
          <p:spPr>
            <a:xfrm>
              <a:off x="35814" y="498348"/>
              <a:ext cx="9143"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37" name="path"/>
            <p:cNvSpPr/>
            <p:nvPr/>
          </p:nvSpPr>
          <p:spPr>
            <a:xfrm>
              <a:off x="27431" y="494538"/>
              <a:ext cx="16764"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38" name="path"/>
            <p:cNvSpPr/>
            <p:nvPr/>
          </p:nvSpPr>
          <p:spPr>
            <a:xfrm>
              <a:off x="35814" y="498348"/>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39" name="path"/>
            <p:cNvSpPr/>
            <p:nvPr/>
          </p:nvSpPr>
          <p:spPr>
            <a:xfrm>
              <a:off x="35814" y="481584"/>
              <a:ext cx="9143"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40" name="path"/>
            <p:cNvSpPr/>
            <p:nvPr/>
          </p:nvSpPr>
          <p:spPr>
            <a:xfrm>
              <a:off x="27431" y="476250"/>
              <a:ext cx="16764" cy="10667"/>
            </a:xfrm>
            <a:custGeom>
              <a:avLst/>
              <a:gdLst/>
              <a:ahLst/>
              <a:cxnLst/>
              <a:rect l="0" t="0" r="0" b="0"/>
              <a:pathLst>
                <a:path w="26" h="16">
                  <a:moveTo>
                    <a:pt x="7" y="7"/>
                  </a:moveTo>
                  <a:lnTo>
                    <a:pt x="19" y="9"/>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41" name="path"/>
            <p:cNvSpPr/>
            <p:nvPr/>
          </p:nvSpPr>
          <p:spPr>
            <a:xfrm>
              <a:off x="35814" y="481584"/>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42" name="path"/>
            <p:cNvSpPr/>
            <p:nvPr/>
          </p:nvSpPr>
          <p:spPr>
            <a:xfrm>
              <a:off x="35814" y="463296"/>
              <a:ext cx="9143" cy="19812"/>
            </a:xfrm>
            <a:custGeom>
              <a:avLst/>
              <a:gdLst/>
              <a:ahLst/>
              <a:cxnLst/>
              <a:rect l="0" t="0" r="0" b="0"/>
              <a:pathLst>
                <a:path w="14" h="31">
                  <a:moveTo>
                    <a:pt x="1" y="30"/>
                  </a:moveTo>
                  <a:lnTo>
                    <a:pt x="13" y="30"/>
                  </a:lnTo>
                  <a:lnTo>
                    <a:pt x="1" y="1"/>
                  </a:lnTo>
                  <a:lnTo>
                    <a:pt x="1" y="30"/>
                  </a:lnTo>
                  <a:lnTo>
                    <a:pt x="1" y="30"/>
                  </a:lnTo>
                  <a:close/>
                </a:path>
                <a:path w="14" h="31">
                  <a:moveTo>
                    <a:pt x="13" y="30"/>
                  </a:moveTo>
                  <a:lnTo>
                    <a:pt x="1"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43" name="path"/>
            <p:cNvSpPr/>
            <p:nvPr/>
          </p:nvSpPr>
          <p:spPr>
            <a:xfrm>
              <a:off x="27431" y="459486"/>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44" name="path"/>
            <p:cNvSpPr/>
            <p:nvPr/>
          </p:nvSpPr>
          <p:spPr>
            <a:xfrm>
              <a:off x="35814" y="463296"/>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45" name="path"/>
            <p:cNvSpPr/>
            <p:nvPr/>
          </p:nvSpPr>
          <p:spPr>
            <a:xfrm>
              <a:off x="35814" y="446532"/>
              <a:ext cx="9143"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46" name="path"/>
            <p:cNvSpPr/>
            <p:nvPr/>
          </p:nvSpPr>
          <p:spPr>
            <a:xfrm>
              <a:off x="27431" y="442722"/>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47" name="path"/>
            <p:cNvSpPr/>
            <p:nvPr/>
          </p:nvSpPr>
          <p:spPr>
            <a:xfrm>
              <a:off x="35814" y="446532"/>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48" name="path"/>
            <p:cNvSpPr/>
            <p:nvPr/>
          </p:nvSpPr>
          <p:spPr>
            <a:xfrm>
              <a:off x="35814" y="429768"/>
              <a:ext cx="9143"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49" name="path"/>
            <p:cNvSpPr/>
            <p:nvPr/>
          </p:nvSpPr>
          <p:spPr>
            <a:xfrm>
              <a:off x="27431" y="425958"/>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50" name="path"/>
            <p:cNvSpPr/>
            <p:nvPr/>
          </p:nvSpPr>
          <p:spPr>
            <a:xfrm>
              <a:off x="35814" y="429768"/>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51" name="path"/>
            <p:cNvSpPr/>
            <p:nvPr/>
          </p:nvSpPr>
          <p:spPr>
            <a:xfrm>
              <a:off x="35814" y="413004"/>
              <a:ext cx="9143"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52" name="path"/>
            <p:cNvSpPr/>
            <p:nvPr/>
          </p:nvSpPr>
          <p:spPr>
            <a:xfrm>
              <a:off x="27431" y="409194"/>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53" name="path"/>
            <p:cNvSpPr/>
            <p:nvPr/>
          </p:nvSpPr>
          <p:spPr>
            <a:xfrm>
              <a:off x="35814" y="413004"/>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54" name="path"/>
            <p:cNvSpPr/>
            <p:nvPr/>
          </p:nvSpPr>
          <p:spPr>
            <a:xfrm>
              <a:off x="35814" y="394716"/>
              <a:ext cx="9143" cy="19811"/>
            </a:xfrm>
            <a:custGeom>
              <a:avLst/>
              <a:gdLst/>
              <a:ahLst/>
              <a:cxnLst/>
              <a:rect l="0" t="0" r="0" b="0"/>
              <a:pathLst>
                <a:path w="14" h="31">
                  <a:moveTo>
                    <a:pt x="1" y="30"/>
                  </a:moveTo>
                  <a:lnTo>
                    <a:pt x="13" y="30"/>
                  </a:lnTo>
                  <a:lnTo>
                    <a:pt x="1" y="1"/>
                  </a:lnTo>
                  <a:lnTo>
                    <a:pt x="1" y="30"/>
                  </a:lnTo>
                  <a:lnTo>
                    <a:pt x="1" y="30"/>
                  </a:lnTo>
                  <a:close/>
                </a:path>
                <a:path w="14" h="31">
                  <a:moveTo>
                    <a:pt x="13" y="30"/>
                  </a:moveTo>
                  <a:lnTo>
                    <a:pt x="1"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55" name="path"/>
            <p:cNvSpPr/>
            <p:nvPr/>
          </p:nvSpPr>
          <p:spPr>
            <a:xfrm>
              <a:off x="27431" y="390906"/>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56" name="path"/>
            <p:cNvSpPr/>
            <p:nvPr/>
          </p:nvSpPr>
          <p:spPr>
            <a:xfrm>
              <a:off x="35814" y="394716"/>
              <a:ext cx="9143"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57" name="path"/>
            <p:cNvSpPr/>
            <p:nvPr/>
          </p:nvSpPr>
          <p:spPr>
            <a:xfrm>
              <a:off x="35814" y="377952"/>
              <a:ext cx="9143" cy="18287"/>
            </a:xfrm>
            <a:custGeom>
              <a:avLst/>
              <a:gdLst/>
              <a:ahLst/>
              <a:cxnLst/>
              <a:rect l="0" t="0" r="0" b="0"/>
              <a:pathLst>
                <a:path w="14" h="28">
                  <a:moveTo>
                    <a:pt x="1" y="27"/>
                  </a:moveTo>
                  <a:lnTo>
                    <a:pt x="13" y="27"/>
                  </a:lnTo>
                  <a:lnTo>
                    <a:pt x="3" y="1"/>
                  </a:lnTo>
                  <a:lnTo>
                    <a:pt x="1" y="27"/>
                  </a:lnTo>
                  <a:lnTo>
                    <a:pt x="1" y="27"/>
                  </a:lnTo>
                  <a:close/>
                </a:path>
                <a:path w="14" h="28">
                  <a:moveTo>
                    <a:pt x="13" y="27"/>
                  </a:moveTo>
                  <a:lnTo>
                    <a:pt x="3"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58" name="path"/>
            <p:cNvSpPr/>
            <p:nvPr/>
          </p:nvSpPr>
          <p:spPr>
            <a:xfrm>
              <a:off x="27431" y="374142"/>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59" name="path"/>
            <p:cNvSpPr/>
            <p:nvPr/>
          </p:nvSpPr>
          <p:spPr>
            <a:xfrm>
              <a:off x="37337" y="377952"/>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60" name="path"/>
            <p:cNvSpPr/>
            <p:nvPr/>
          </p:nvSpPr>
          <p:spPr>
            <a:xfrm>
              <a:off x="37337" y="361188"/>
              <a:ext cx="7620" cy="18288"/>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61" name="path"/>
            <p:cNvSpPr/>
            <p:nvPr/>
          </p:nvSpPr>
          <p:spPr>
            <a:xfrm>
              <a:off x="27431" y="357378"/>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62" name="path"/>
            <p:cNvSpPr/>
            <p:nvPr/>
          </p:nvSpPr>
          <p:spPr>
            <a:xfrm>
              <a:off x="37337" y="361188"/>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63" name="path"/>
            <p:cNvSpPr/>
            <p:nvPr/>
          </p:nvSpPr>
          <p:spPr>
            <a:xfrm>
              <a:off x="37337" y="344424"/>
              <a:ext cx="7620" cy="18288"/>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64" name="path"/>
            <p:cNvSpPr/>
            <p:nvPr/>
          </p:nvSpPr>
          <p:spPr>
            <a:xfrm>
              <a:off x="27431" y="340614"/>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65" name="path"/>
            <p:cNvSpPr/>
            <p:nvPr/>
          </p:nvSpPr>
          <p:spPr>
            <a:xfrm>
              <a:off x="37337" y="344424"/>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66" name="path"/>
            <p:cNvSpPr/>
            <p:nvPr/>
          </p:nvSpPr>
          <p:spPr>
            <a:xfrm>
              <a:off x="37337" y="326136"/>
              <a:ext cx="7620" cy="19811"/>
            </a:xfrm>
            <a:custGeom>
              <a:avLst/>
              <a:gdLst/>
              <a:ahLst/>
              <a:cxnLst/>
              <a:rect l="0" t="0" r="0" b="0"/>
              <a:pathLst>
                <a:path w="12" h="31">
                  <a:moveTo>
                    <a:pt x="1" y="30"/>
                  </a:moveTo>
                  <a:lnTo>
                    <a:pt x="10" y="30"/>
                  </a:lnTo>
                  <a:lnTo>
                    <a:pt x="1" y="1"/>
                  </a:lnTo>
                  <a:lnTo>
                    <a:pt x="1" y="30"/>
                  </a:lnTo>
                  <a:lnTo>
                    <a:pt x="1" y="30"/>
                  </a:lnTo>
                  <a:close/>
                </a:path>
                <a:path w="12" h="31">
                  <a:moveTo>
                    <a:pt x="10" y="30"/>
                  </a:moveTo>
                  <a:lnTo>
                    <a:pt x="1" y="1"/>
                  </a:lnTo>
                  <a:lnTo>
                    <a:pt x="10" y="1"/>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67" name="path"/>
            <p:cNvSpPr/>
            <p:nvPr/>
          </p:nvSpPr>
          <p:spPr>
            <a:xfrm>
              <a:off x="27431" y="322326"/>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68" name="path"/>
            <p:cNvSpPr/>
            <p:nvPr/>
          </p:nvSpPr>
          <p:spPr>
            <a:xfrm>
              <a:off x="37337" y="326136"/>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69" name="path"/>
            <p:cNvSpPr/>
            <p:nvPr/>
          </p:nvSpPr>
          <p:spPr>
            <a:xfrm>
              <a:off x="37337" y="309372"/>
              <a:ext cx="7620" cy="18287"/>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70" name="path"/>
            <p:cNvSpPr/>
            <p:nvPr/>
          </p:nvSpPr>
          <p:spPr>
            <a:xfrm>
              <a:off x="27431" y="305562"/>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71" name="path"/>
            <p:cNvSpPr/>
            <p:nvPr/>
          </p:nvSpPr>
          <p:spPr>
            <a:xfrm>
              <a:off x="37337" y="309372"/>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72" name="path"/>
            <p:cNvSpPr/>
            <p:nvPr/>
          </p:nvSpPr>
          <p:spPr>
            <a:xfrm>
              <a:off x="37337" y="292608"/>
              <a:ext cx="7620" cy="18288"/>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73" name="path"/>
            <p:cNvSpPr/>
            <p:nvPr/>
          </p:nvSpPr>
          <p:spPr>
            <a:xfrm>
              <a:off x="27431" y="288798"/>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74" name="path"/>
            <p:cNvSpPr/>
            <p:nvPr/>
          </p:nvSpPr>
          <p:spPr>
            <a:xfrm>
              <a:off x="37337" y="292608"/>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75" name="path"/>
            <p:cNvSpPr/>
            <p:nvPr/>
          </p:nvSpPr>
          <p:spPr>
            <a:xfrm>
              <a:off x="37337" y="275844"/>
              <a:ext cx="7620" cy="18287"/>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76" name="path"/>
            <p:cNvSpPr/>
            <p:nvPr/>
          </p:nvSpPr>
          <p:spPr>
            <a:xfrm>
              <a:off x="27431" y="272034"/>
              <a:ext cx="18287"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77" name="path"/>
            <p:cNvSpPr/>
            <p:nvPr/>
          </p:nvSpPr>
          <p:spPr>
            <a:xfrm>
              <a:off x="37337" y="275844"/>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78" name="path"/>
            <p:cNvSpPr/>
            <p:nvPr/>
          </p:nvSpPr>
          <p:spPr>
            <a:xfrm>
              <a:off x="37337" y="257556"/>
              <a:ext cx="7620" cy="19811"/>
            </a:xfrm>
            <a:custGeom>
              <a:avLst/>
              <a:gdLst/>
              <a:ahLst/>
              <a:cxnLst/>
              <a:rect l="0" t="0" r="0" b="0"/>
              <a:pathLst>
                <a:path w="12" h="31">
                  <a:moveTo>
                    <a:pt x="1" y="30"/>
                  </a:moveTo>
                  <a:lnTo>
                    <a:pt x="10" y="30"/>
                  </a:lnTo>
                  <a:lnTo>
                    <a:pt x="1" y="1"/>
                  </a:lnTo>
                  <a:lnTo>
                    <a:pt x="1" y="30"/>
                  </a:lnTo>
                  <a:lnTo>
                    <a:pt x="1" y="30"/>
                  </a:lnTo>
                  <a:close/>
                </a:path>
                <a:path w="12" h="31">
                  <a:moveTo>
                    <a:pt x="10" y="30"/>
                  </a:moveTo>
                  <a:lnTo>
                    <a:pt x="1" y="1"/>
                  </a:lnTo>
                  <a:lnTo>
                    <a:pt x="10" y="1"/>
                  </a:lnTo>
                  <a:lnTo>
                    <a:pt x="10" y="30"/>
                  </a:lnTo>
                  <a:lnTo>
                    <a:pt x="10"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79" name="path"/>
            <p:cNvSpPr/>
            <p:nvPr/>
          </p:nvSpPr>
          <p:spPr>
            <a:xfrm>
              <a:off x="28955" y="253746"/>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80" name="path"/>
            <p:cNvSpPr/>
            <p:nvPr/>
          </p:nvSpPr>
          <p:spPr>
            <a:xfrm>
              <a:off x="37337" y="257556"/>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81" name="path"/>
            <p:cNvSpPr/>
            <p:nvPr/>
          </p:nvSpPr>
          <p:spPr>
            <a:xfrm>
              <a:off x="37337" y="240792"/>
              <a:ext cx="7620" cy="18288"/>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82" name="path"/>
            <p:cNvSpPr/>
            <p:nvPr/>
          </p:nvSpPr>
          <p:spPr>
            <a:xfrm>
              <a:off x="28955" y="236982"/>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83" name="path"/>
            <p:cNvSpPr/>
            <p:nvPr/>
          </p:nvSpPr>
          <p:spPr>
            <a:xfrm>
              <a:off x="37337" y="240792"/>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84" name="path"/>
            <p:cNvSpPr/>
            <p:nvPr/>
          </p:nvSpPr>
          <p:spPr>
            <a:xfrm>
              <a:off x="37337" y="224028"/>
              <a:ext cx="7620" cy="18288"/>
            </a:xfrm>
            <a:custGeom>
              <a:avLst/>
              <a:gdLst/>
              <a:ahLst/>
              <a:cxnLst/>
              <a:rect l="0" t="0" r="0" b="0"/>
              <a:pathLst>
                <a:path w="12" h="28">
                  <a:moveTo>
                    <a:pt x="1" y="27"/>
                  </a:moveTo>
                  <a:lnTo>
                    <a:pt x="10" y="27"/>
                  </a:lnTo>
                  <a:lnTo>
                    <a:pt x="1" y="1"/>
                  </a:lnTo>
                  <a:lnTo>
                    <a:pt x="1" y="27"/>
                  </a:lnTo>
                  <a:lnTo>
                    <a:pt x="1" y="27"/>
                  </a:lnTo>
                  <a:close/>
                </a:path>
                <a:path w="12"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85" name="path"/>
            <p:cNvSpPr/>
            <p:nvPr/>
          </p:nvSpPr>
          <p:spPr>
            <a:xfrm>
              <a:off x="28955" y="220218"/>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86" name="path"/>
            <p:cNvSpPr/>
            <p:nvPr/>
          </p:nvSpPr>
          <p:spPr>
            <a:xfrm>
              <a:off x="37337" y="224028"/>
              <a:ext cx="7620" cy="1523"/>
            </a:xfrm>
            <a:custGeom>
              <a:avLst/>
              <a:gdLst/>
              <a:ahLst/>
              <a:cxnLst/>
              <a:rect l="0" t="0" r="0" b="0"/>
              <a:pathLst>
                <a:path w="12"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87" name="path"/>
            <p:cNvSpPr/>
            <p:nvPr/>
          </p:nvSpPr>
          <p:spPr>
            <a:xfrm>
              <a:off x="37337" y="207264"/>
              <a:ext cx="9144" cy="18287"/>
            </a:xfrm>
            <a:custGeom>
              <a:avLst/>
              <a:gdLst/>
              <a:ahLst/>
              <a:cxnLst/>
              <a:rect l="0" t="0" r="0" b="0"/>
              <a:pathLst>
                <a:path w="14" h="28">
                  <a:moveTo>
                    <a:pt x="1" y="27"/>
                  </a:moveTo>
                  <a:lnTo>
                    <a:pt x="10" y="27"/>
                  </a:lnTo>
                  <a:lnTo>
                    <a:pt x="1" y="1"/>
                  </a:lnTo>
                  <a:lnTo>
                    <a:pt x="1" y="27"/>
                  </a:lnTo>
                  <a:lnTo>
                    <a:pt x="1" y="27"/>
                  </a:lnTo>
                  <a:close/>
                </a:path>
                <a:path w="14" h="28">
                  <a:moveTo>
                    <a:pt x="10" y="27"/>
                  </a:moveTo>
                  <a:lnTo>
                    <a:pt x="1" y="1"/>
                  </a:lnTo>
                  <a:lnTo>
                    <a:pt x="13"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88" name="path"/>
            <p:cNvSpPr/>
            <p:nvPr/>
          </p:nvSpPr>
          <p:spPr>
            <a:xfrm>
              <a:off x="28955" y="203454"/>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89" name="path"/>
            <p:cNvSpPr/>
            <p:nvPr/>
          </p:nvSpPr>
          <p:spPr>
            <a:xfrm>
              <a:off x="37337" y="207264"/>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90" name="path"/>
            <p:cNvSpPr/>
            <p:nvPr/>
          </p:nvSpPr>
          <p:spPr>
            <a:xfrm>
              <a:off x="37337" y="188976"/>
              <a:ext cx="9144" cy="19811"/>
            </a:xfrm>
            <a:custGeom>
              <a:avLst/>
              <a:gdLst/>
              <a:ahLst/>
              <a:cxnLst/>
              <a:rect l="0" t="0" r="0" b="0"/>
              <a:pathLst>
                <a:path w="14" h="31">
                  <a:moveTo>
                    <a:pt x="1" y="30"/>
                  </a:moveTo>
                  <a:lnTo>
                    <a:pt x="13" y="30"/>
                  </a:lnTo>
                  <a:lnTo>
                    <a:pt x="1" y="1"/>
                  </a:lnTo>
                  <a:lnTo>
                    <a:pt x="1" y="30"/>
                  </a:lnTo>
                  <a:lnTo>
                    <a:pt x="1" y="30"/>
                  </a:lnTo>
                  <a:close/>
                </a:path>
                <a:path w="14" h="31">
                  <a:moveTo>
                    <a:pt x="13" y="30"/>
                  </a:moveTo>
                  <a:lnTo>
                    <a:pt x="1"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91" name="path"/>
            <p:cNvSpPr/>
            <p:nvPr/>
          </p:nvSpPr>
          <p:spPr>
            <a:xfrm>
              <a:off x="28955" y="185166"/>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92" name="path"/>
            <p:cNvSpPr/>
            <p:nvPr/>
          </p:nvSpPr>
          <p:spPr>
            <a:xfrm>
              <a:off x="37337" y="188976"/>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93" name="path"/>
            <p:cNvSpPr/>
            <p:nvPr/>
          </p:nvSpPr>
          <p:spPr>
            <a:xfrm>
              <a:off x="37337" y="172212"/>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94" name="path"/>
            <p:cNvSpPr/>
            <p:nvPr/>
          </p:nvSpPr>
          <p:spPr>
            <a:xfrm>
              <a:off x="28955" y="168402"/>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95" name="path"/>
            <p:cNvSpPr/>
            <p:nvPr/>
          </p:nvSpPr>
          <p:spPr>
            <a:xfrm>
              <a:off x="37337" y="172212"/>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96" name="path"/>
            <p:cNvSpPr/>
            <p:nvPr/>
          </p:nvSpPr>
          <p:spPr>
            <a:xfrm>
              <a:off x="37337" y="155448"/>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597" name="path"/>
            <p:cNvSpPr/>
            <p:nvPr/>
          </p:nvSpPr>
          <p:spPr>
            <a:xfrm>
              <a:off x="28955" y="151638"/>
              <a:ext cx="16763" cy="9143"/>
            </a:xfrm>
            <a:custGeom>
              <a:avLst/>
              <a:gdLst/>
              <a:ahLst/>
              <a:cxnLst/>
              <a:rect l="0" t="0" r="0" b="0"/>
              <a:pathLst>
                <a:path w="26" h="14">
                  <a:moveTo>
                    <a:pt x="7" y="7"/>
                  </a:moveTo>
                  <a:lnTo>
                    <a:pt x="19"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598" name="path"/>
            <p:cNvSpPr/>
            <p:nvPr/>
          </p:nvSpPr>
          <p:spPr>
            <a:xfrm>
              <a:off x="37337" y="155448"/>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599" name="path"/>
            <p:cNvSpPr/>
            <p:nvPr/>
          </p:nvSpPr>
          <p:spPr>
            <a:xfrm>
              <a:off x="37337" y="138684"/>
              <a:ext cx="9144"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00" name="path"/>
            <p:cNvSpPr/>
            <p:nvPr/>
          </p:nvSpPr>
          <p:spPr>
            <a:xfrm>
              <a:off x="28955" y="134874"/>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601" name="path"/>
            <p:cNvSpPr/>
            <p:nvPr/>
          </p:nvSpPr>
          <p:spPr>
            <a:xfrm>
              <a:off x="37337" y="138684"/>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02" name="path"/>
            <p:cNvSpPr/>
            <p:nvPr/>
          </p:nvSpPr>
          <p:spPr>
            <a:xfrm>
              <a:off x="37337" y="120396"/>
              <a:ext cx="9144" cy="19812"/>
            </a:xfrm>
            <a:custGeom>
              <a:avLst/>
              <a:gdLst/>
              <a:ahLst/>
              <a:cxnLst/>
              <a:rect l="0" t="0" r="0" b="0"/>
              <a:pathLst>
                <a:path w="14" h="31">
                  <a:moveTo>
                    <a:pt x="1" y="30"/>
                  </a:moveTo>
                  <a:lnTo>
                    <a:pt x="13" y="30"/>
                  </a:lnTo>
                  <a:lnTo>
                    <a:pt x="1" y="1"/>
                  </a:lnTo>
                  <a:lnTo>
                    <a:pt x="1" y="30"/>
                  </a:lnTo>
                  <a:lnTo>
                    <a:pt x="1" y="30"/>
                  </a:lnTo>
                  <a:close/>
                </a:path>
                <a:path w="14" h="31">
                  <a:moveTo>
                    <a:pt x="13" y="30"/>
                  </a:moveTo>
                  <a:lnTo>
                    <a:pt x="1"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03" name="path"/>
            <p:cNvSpPr/>
            <p:nvPr/>
          </p:nvSpPr>
          <p:spPr>
            <a:xfrm>
              <a:off x="28955" y="116586"/>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604" name="path"/>
            <p:cNvSpPr/>
            <p:nvPr/>
          </p:nvSpPr>
          <p:spPr>
            <a:xfrm>
              <a:off x="37337" y="120396"/>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05" name="path"/>
            <p:cNvSpPr/>
            <p:nvPr/>
          </p:nvSpPr>
          <p:spPr>
            <a:xfrm>
              <a:off x="37337" y="103632"/>
              <a:ext cx="9144" cy="18287"/>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06" name="path"/>
            <p:cNvSpPr/>
            <p:nvPr/>
          </p:nvSpPr>
          <p:spPr>
            <a:xfrm>
              <a:off x="28955" y="99822"/>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607" name="path"/>
            <p:cNvSpPr/>
            <p:nvPr/>
          </p:nvSpPr>
          <p:spPr>
            <a:xfrm>
              <a:off x="37337" y="103632"/>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08" name="path"/>
            <p:cNvSpPr/>
            <p:nvPr/>
          </p:nvSpPr>
          <p:spPr>
            <a:xfrm>
              <a:off x="37337" y="86868"/>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09" name="path"/>
            <p:cNvSpPr/>
            <p:nvPr/>
          </p:nvSpPr>
          <p:spPr>
            <a:xfrm>
              <a:off x="28955" y="83058"/>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610" name="path"/>
            <p:cNvSpPr/>
            <p:nvPr/>
          </p:nvSpPr>
          <p:spPr>
            <a:xfrm>
              <a:off x="37337" y="86868"/>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11" name="path"/>
            <p:cNvSpPr/>
            <p:nvPr/>
          </p:nvSpPr>
          <p:spPr>
            <a:xfrm>
              <a:off x="37337" y="70104"/>
              <a:ext cx="9144" cy="18288"/>
            </a:xfrm>
            <a:custGeom>
              <a:avLst/>
              <a:gdLst/>
              <a:ahLst/>
              <a:cxnLst/>
              <a:rect l="0" t="0" r="0" b="0"/>
              <a:pathLst>
                <a:path w="14" h="28">
                  <a:moveTo>
                    <a:pt x="1" y="27"/>
                  </a:moveTo>
                  <a:lnTo>
                    <a:pt x="13" y="27"/>
                  </a:lnTo>
                  <a:lnTo>
                    <a:pt x="1" y="1"/>
                  </a:lnTo>
                  <a:lnTo>
                    <a:pt x="1" y="27"/>
                  </a:lnTo>
                  <a:lnTo>
                    <a:pt x="1" y="27"/>
                  </a:lnTo>
                  <a:close/>
                </a:path>
                <a:path w="14" h="28">
                  <a:moveTo>
                    <a:pt x="13" y="27"/>
                  </a:moveTo>
                  <a:lnTo>
                    <a:pt x="1" y="1"/>
                  </a:lnTo>
                  <a:lnTo>
                    <a:pt x="13" y="1"/>
                  </a:lnTo>
                  <a:lnTo>
                    <a:pt x="13" y="27"/>
                  </a:lnTo>
                  <a:lnTo>
                    <a:pt x="13"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12" name="path"/>
            <p:cNvSpPr/>
            <p:nvPr/>
          </p:nvSpPr>
          <p:spPr>
            <a:xfrm>
              <a:off x="28955" y="66294"/>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613" name="path"/>
            <p:cNvSpPr/>
            <p:nvPr/>
          </p:nvSpPr>
          <p:spPr>
            <a:xfrm>
              <a:off x="37337" y="70104"/>
              <a:ext cx="9144" cy="1523"/>
            </a:xfrm>
            <a:custGeom>
              <a:avLst/>
              <a:gdLst/>
              <a:ahLst/>
              <a:cxnLst/>
              <a:rect l="0" t="0" r="0" b="0"/>
              <a:pathLst>
                <a:path w="14" h="2">
                  <a:moveTo>
                    <a:pt x="1" y="1"/>
                  </a:moveTo>
                  <a:lnTo>
                    <a:pt x="13"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14" name="path"/>
            <p:cNvSpPr/>
            <p:nvPr/>
          </p:nvSpPr>
          <p:spPr>
            <a:xfrm>
              <a:off x="37337" y="51816"/>
              <a:ext cx="9144" cy="19811"/>
            </a:xfrm>
            <a:custGeom>
              <a:avLst/>
              <a:gdLst/>
              <a:ahLst/>
              <a:cxnLst/>
              <a:rect l="0" t="0" r="0" b="0"/>
              <a:pathLst>
                <a:path w="14" h="31">
                  <a:moveTo>
                    <a:pt x="1" y="30"/>
                  </a:moveTo>
                  <a:lnTo>
                    <a:pt x="13" y="30"/>
                  </a:lnTo>
                  <a:lnTo>
                    <a:pt x="3" y="1"/>
                  </a:lnTo>
                  <a:lnTo>
                    <a:pt x="1" y="30"/>
                  </a:lnTo>
                  <a:lnTo>
                    <a:pt x="1" y="30"/>
                  </a:lnTo>
                  <a:close/>
                </a:path>
                <a:path w="14" h="31">
                  <a:moveTo>
                    <a:pt x="13" y="30"/>
                  </a:moveTo>
                  <a:lnTo>
                    <a:pt x="3" y="1"/>
                  </a:lnTo>
                  <a:lnTo>
                    <a:pt x="13" y="1"/>
                  </a:lnTo>
                  <a:lnTo>
                    <a:pt x="13" y="30"/>
                  </a:lnTo>
                  <a:lnTo>
                    <a:pt x="13" y="30"/>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15" name="path"/>
            <p:cNvSpPr/>
            <p:nvPr/>
          </p:nvSpPr>
          <p:spPr>
            <a:xfrm>
              <a:off x="28955" y="48006"/>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616" name="path"/>
            <p:cNvSpPr/>
            <p:nvPr/>
          </p:nvSpPr>
          <p:spPr>
            <a:xfrm>
              <a:off x="38861" y="51816"/>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17" name="path"/>
            <p:cNvSpPr/>
            <p:nvPr/>
          </p:nvSpPr>
          <p:spPr>
            <a:xfrm>
              <a:off x="38861" y="35052"/>
              <a:ext cx="7619" cy="18287"/>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18" name="path"/>
            <p:cNvSpPr/>
            <p:nvPr/>
          </p:nvSpPr>
          <p:spPr>
            <a:xfrm>
              <a:off x="28955" y="31242"/>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619" name="path"/>
            <p:cNvSpPr/>
            <p:nvPr/>
          </p:nvSpPr>
          <p:spPr>
            <a:xfrm>
              <a:off x="38861" y="35052"/>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20" name="path"/>
            <p:cNvSpPr/>
            <p:nvPr/>
          </p:nvSpPr>
          <p:spPr>
            <a:xfrm>
              <a:off x="38861" y="18288"/>
              <a:ext cx="7619" cy="18288"/>
            </a:xfrm>
            <a:custGeom>
              <a:avLst/>
              <a:gdLst/>
              <a:ahLst/>
              <a:cxnLst/>
              <a:rect l="0" t="0" r="0" b="0"/>
              <a:pathLst>
                <a:path w="11" h="28">
                  <a:moveTo>
                    <a:pt x="1" y="27"/>
                  </a:moveTo>
                  <a:lnTo>
                    <a:pt x="10" y="27"/>
                  </a:lnTo>
                  <a:lnTo>
                    <a:pt x="1" y="1"/>
                  </a:lnTo>
                  <a:lnTo>
                    <a:pt x="1" y="27"/>
                  </a:lnTo>
                  <a:lnTo>
                    <a:pt x="1" y="27"/>
                  </a:lnTo>
                  <a:close/>
                </a:path>
                <a:path w="11" h="28">
                  <a:moveTo>
                    <a:pt x="10" y="27"/>
                  </a:moveTo>
                  <a:lnTo>
                    <a:pt x="1" y="1"/>
                  </a:lnTo>
                  <a:lnTo>
                    <a:pt x="10" y="1"/>
                  </a:lnTo>
                  <a:lnTo>
                    <a:pt x="10" y="27"/>
                  </a:lnTo>
                  <a:lnTo>
                    <a:pt x="10" y="2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21" name="path"/>
            <p:cNvSpPr/>
            <p:nvPr/>
          </p:nvSpPr>
          <p:spPr>
            <a:xfrm>
              <a:off x="28955" y="14478"/>
              <a:ext cx="18288" cy="9143"/>
            </a:xfrm>
            <a:custGeom>
              <a:avLst/>
              <a:gdLst/>
              <a:ahLst/>
              <a:cxnLst/>
              <a:rect l="0" t="0" r="0" b="0"/>
              <a:pathLst>
                <a:path w="28" h="14">
                  <a:moveTo>
                    <a:pt x="7" y="7"/>
                  </a:moveTo>
                  <a:lnTo>
                    <a:pt x="21"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622" name="path"/>
            <p:cNvSpPr/>
            <p:nvPr/>
          </p:nvSpPr>
          <p:spPr>
            <a:xfrm>
              <a:off x="38861" y="18288"/>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23" name="path"/>
            <p:cNvSpPr/>
            <p:nvPr/>
          </p:nvSpPr>
          <p:spPr>
            <a:xfrm>
              <a:off x="38861" y="9144"/>
              <a:ext cx="7619" cy="10667"/>
            </a:xfrm>
            <a:custGeom>
              <a:avLst/>
              <a:gdLst/>
              <a:ahLst/>
              <a:cxnLst/>
              <a:rect l="0" t="0" r="0" b="0"/>
              <a:pathLst>
                <a:path w="11" h="16">
                  <a:moveTo>
                    <a:pt x="1" y="15"/>
                  </a:moveTo>
                  <a:lnTo>
                    <a:pt x="10" y="15"/>
                  </a:lnTo>
                  <a:lnTo>
                    <a:pt x="1" y="1"/>
                  </a:lnTo>
                  <a:lnTo>
                    <a:pt x="1" y="15"/>
                  </a:lnTo>
                  <a:lnTo>
                    <a:pt x="1" y="15"/>
                  </a:lnTo>
                  <a:close/>
                </a:path>
                <a:path w="11" h="16">
                  <a:moveTo>
                    <a:pt x="10" y="15"/>
                  </a:moveTo>
                  <a:lnTo>
                    <a:pt x="1" y="1"/>
                  </a:lnTo>
                  <a:lnTo>
                    <a:pt x="10" y="1"/>
                  </a:lnTo>
                  <a:lnTo>
                    <a:pt x="10" y="15"/>
                  </a:lnTo>
                  <a:lnTo>
                    <a:pt x="10" y="15"/>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24" name="path"/>
            <p:cNvSpPr/>
            <p:nvPr/>
          </p:nvSpPr>
          <p:spPr>
            <a:xfrm>
              <a:off x="38861" y="9144"/>
              <a:ext cx="7619" cy="1523"/>
            </a:xfrm>
            <a:custGeom>
              <a:avLst/>
              <a:gdLst/>
              <a:ahLst/>
              <a:cxnLst/>
              <a:rect l="0" t="0" r="0" b="0"/>
              <a:pathLst>
                <a:path w="11" h="2">
                  <a:moveTo>
                    <a:pt x="1" y="1"/>
                  </a:moveTo>
                  <a:lnTo>
                    <a:pt x="10"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25" name="path"/>
            <p:cNvSpPr/>
            <p:nvPr/>
          </p:nvSpPr>
          <p:spPr>
            <a:xfrm>
              <a:off x="25145" y="4572"/>
              <a:ext cx="18288" cy="9143"/>
            </a:xfrm>
            <a:custGeom>
              <a:avLst/>
              <a:gdLst/>
              <a:ahLst/>
              <a:cxnLst/>
              <a:rect l="0" t="0" r="0" b="0"/>
              <a:pathLst>
                <a:path w="28" h="14">
                  <a:moveTo>
                    <a:pt x="27" y="13"/>
                  </a:moveTo>
                  <a:lnTo>
                    <a:pt x="27" y="1"/>
                  </a:lnTo>
                  <a:lnTo>
                    <a:pt x="1" y="13"/>
                  </a:lnTo>
                  <a:lnTo>
                    <a:pt x="27" y="13"/>
                  </a:lnTo>
                  <a:lnTo>
                    <a:pt x="27" y="13"/>
                  </a:lnTo>
                  <a:close/>
                </a:path>
                <a:path w="28" h="14">
                  <a:moveTo>
                    <a:pt x="27" y="1"/>
                  </a:moveTo>
                  <a:lnTo>
                    <a:pt x="1" y="13"/>
                  </a:lnTo>
                  <a:lnTo>
                    <a:pt x="1" y="1"/>
                  </a:lnTo>
                  <a:lnTo>
                    <a:pt x="27" y="1"/>
                  </a:lnTo>
                  <a:lnTo>
                    <a:pt x="27"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26" name="path"/>
            <p:cNvSpPr/>
            <p:nvPr/>
          </p:nvSpPr>
          <p:spPr>
            <a:xfrm>
              <a:off x="21335" y="5334"/>
              <a:ext cx="9143" cy="16763"/>
            </a:xfrm>
            <a:custGeom>
              <a:avLst/>
              <a:gdLst/>
              <a:ahLst/>
              <a:cxnLst/>
              <a:rect l="0" t="0" r="0" b="0"/>
              <a:pathLst>
                <a:path w="14" h="26">
                  <a:moveTo>
                    <a:pt x="7" y="19"/>
                  </a:moveTo>
                  <a:lnTo>
                    <a:pt x="7" y="7"/>
                  </a:lnTo>
                </a:path>
              </a:pathLst>
            </a:custGeom>
            <a:noFill/>
            <a:ln w="9143" cap="rnd">
              <a:round/>
              <a:solidFill>
                <a:srgbClr val="FF0000">
                  <a:alpha val="100000"/>
                </a:srgbClr>
              </a:solidFill>
              <a:prstDash val="solid"/>
            </a:ln>
          </p:spPr>
          <p:txBody>
            <a:bodyPr rtlCol="0"/>
            <a:lstStyle/>
            <a:p>
              <a:pPr algn="ctr"/>
              <a:endParaRPr lang="zh-CN" altLang="en-US"/>
            </a:p>
          </p:txBody>
        </p:sp>
        <p:sp>
          <p:nvSpPr>
            <p:cNvPr id="627" name="path"/>
            <p:cNvSpPr/>
            <p:nvPr/>
          </p:nvSpPr>
          <p:spPr>
            <a:xfrm>
              <a:off x="25145" y="4572"/>
              <a:ext cx="1523" cy="9143"/>
            </a:xfrm>
            <a:custGeom>
              <a:avLst/>
              <a:gdLst/>
              <a:ahLst/>
              <a:cxnLst/>
              <a:rect l="0" t="0" r="0" b="0"/>
              <a:pathLst>
                <a:path w="2" h="14">
                  <a:moveTo>
                    <a:pt x="1" y="13"/>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28" name="path"/>
            <p:cNvSpPr/>
            <p:nvPr/>
          </p:nvSpPr>
          <p:spPr>
            <a:xfrm>
              <a:off x="9905" y="4572"/>
              <a:ext cx="16764" cy="9143"/>
            </a:xfrm>
            <a:custGeom>
              <a:avLst/>
              <a:gdLst/>
              <a:ahLst/>
              <a:cxnLst/>
              <a:rect l="0" t="0" r="0" b="0"/>
              <a:pathLst>
                <a:path w="26" h="14">
                  <a:moveTo>
                    <a:pt x="25" y="13"/>
                  </a:moveTo>
                  <a:lnTo>
                    <a:pt x="25" y="1"/>
                  </a:lnTo>
                  <a:lnTo>
                    <a:pt x="1" y="13"/>
                  </a:lnTo>
                  <a:lnTo>
                    <a:pt x="25" y="13"/>
                  </a:lnTo>
                  <a:lnTo>
                    <a:pt x="25" y="13"/>
                  </a:lnTo>
                  <a:close/>
                </a:path>
                <a:path w="26" h="14">
                  <a:moveTo>
                    <a:pt x="25" y="1"/>
                  </a:moveTo>
                  <a:lnTo>
                    <a:pt x="1" y="13"/>
                  </a:lnTo>
                  <a:lnTo>
                    <a:pt x="1" y="1"/>
                  </a:lnTo>
                  <a:lnTo>
                    <a:pt x="25" y="1"/>
                  </a:lnTo>
                  <a:lnTo>
                    <a:pt x="25"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29" name="path"/>
            <p:cNvSpPr/>
            <p:nvPr/>
          </p:nvSpPr>
          <p:spPr>
            <a:xfrm>
              <a:off x="9905" y="4572"/>
              <a:ext cx="1523" cy="9143"/>
            </a:xfrm>
            <a:custGeom>
              <a:avLst/>
              <a:gdLst/>
              <a:ahLst/>
              <a:cxnLst/>
              <a:rect l="0" t="0" r="0" b="0"/>
              <a:pathLst>
                <a:path w="2" h="14">
                  <a:moveTo>
                    <a:pt x="1" y="13"/>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grpSp>
      <p:graphicFrame>
        <p:nvGraphicFramePr>
          <p:cNvPr id="630" name="table 630"/>
          <p:cNvGraphicFramePr>
            <a:graphicFrameLocks noGrp="1"/>
          </p:cNvGraphicFramePr>
          <p:nvPr/>
        </p:nvGraphicFramePr>
        <p:xfrm>
          <a:off x="8471153" y="6641845"/>
          <a:ext cx="347344" cy="176529"/>
        </p:xfrm>
        <a:graphic>
          <a:graphicData uri="http://schemas.openxmlformats.org/drawingml/2006/table">
            <a:tbl>
              <a:tblPr/>
              <a:tblGrid>
                <a:gridCol w="174625"/>
                <a:gridCol w="172720"/>
              </a:tblGrid>
              <a:tr h="176529">
                <a:tc>
                  <a:txBody>
                    <a:bodyPr/>
                    <a:lstStyle/>
                    <a:p>
                      <a:pPr algn="l" rtl="0" eaLnBrk="0">
                        <a:lnSpc>
                          <a:spcPct val="69443"/>
                        </a:lnSpc>
                        <a:tabLst/>
                      </a:pPr>
                      <a:endParaRPr lang="Arial" altLang="Arial" sz="100" dirty="0"/>
                    </a:p>
                    <a:p>
                      <a:pPr indent="27323" algn="l" rtl="0" eaLnBrk="0">
                        <a:lnSpc>
                          <a:spcPct val="99000"/>
                        </a:lnSpc>
                        <a:tabLst/>
                      </a:pPr>
                      <a:r>
                        <a:rPr sz="1100" spc="0" dirty="0">
                          <a:solidFill>
                            <a:srgbClr val="B7B7B7">
                              <a:alpha val="100000"/>
                            </a:srgbClr>
                          </a:solidFill>
                          <a:latin typeface="FangSong"/>
                          <a:ea typeface="FangSong"/>
                          <a:cs typeface="FangSong"/>
                        </a:rPr>
                        <a:t>仓</a:t>
                      </a:r>
                      <a:endParaRPr lang="FangSong" altLang="FangSong" sz="1100" dirty="0"/>
                    </a:p>
                  </a:txBody>
                  <a:tcPr marL="0" marR="0" marT="0" marB="0" vert="horz">
                    <a:lnL w="3175" cap="flat" cmpd="sng" algn="ctr">
                      <a:solidFill>
                        <a:srgbClr val="B7B7B7"/>
                      </a:solidFill>
                      <a:prstDash val="solid"/>
                      <a:round/>
                      <a:headEnd type="none" w="med" len="med"/>
                      <a:tailEnd type="none" w="med" len="med"/>
                    </a:lnL>
                    <a:lnR w="3175" cap="flat" cmpd="sng" algn="ctr">
                      <a:solidFill>
                        <a:srgbClr val="B7B7B7"/>
                      </a:solidFill>
                      <a:prstDash val="solid"/>
                      <a:round/>
                      <a:headEnd type="none" w="med" len="med"/>
                      <a:tailEnd type="none" w="med" len="med"/>
                    </a:lnR>
                    <a:lnT w="3175" cap="flat" cmpd="sng" algn="ctr">
                      <a:solidFill>
                        <a:srgbClr val="B7B7B7"/>
                      </a:solidFill>
                      <a:prstDash val="solid"/>
                      <a:round/>
                      <a:headEnd type="none" w="med" len="med"/>
                      <a:tailEnd type="none" w="med" len="med"/>
                    </a:lnT>
                    <a:lnB w="3175" cap="flat" cmpd="sng" algn="ctr">
                      <a:solidFill>
                        <a:srgbClr val="B7B7B7"/>
                      </a:solidFill>
                      <a:prstDash val="solid"/>
                      <a:round/>
                      <a:headEnd type="none" w="med" len="med"/>
                      <a:tailEnd type="none" w="med" len="med"/>
                    </a:lnB>
                  </a:tcPr>
                </a:tc>
                <a:tc>
                  <a:txBody>
                    <a:bodyPr/>
                    <a:lstStyle/>
                    <a:p>
                      <a:pPr algn="l" rtl="0" eaLnBrk="0">
                        <a:lnSpc>
                          <a:spcPct val="69443"/>
                        </a:lnSpc>
                        <a:tabLst/>
                      </a:pPr>
                      <a:endParaRPr lang="Arial" altLang="Arial" sz="100" dirty="0"/>
                    </a:p>
                    <a:p>
                      <a:pPr indent="26820" algn="l" rtl="0" eaLnBrk="0">
                        <a:lnSpc>
                          <a:spcPct val="99000"/>
                        </a:lnSpc>
                        <a:tabLst/>
                      </a:pPr>
                      <a:r>
                        <a:rPr sz="1100" spc="0" dirty="0">
                          <a:solidFill>
                            <a:srgbClr val="B7B7B7">
                              <a:alpha val="100000"/>
                            </a:srgbClr>
                          </a:solidFill>
                          <a:latin typeface="FangSong"/>
                          <a:ea typeface="FangSong"/>
                          <a:cs typeface="FangSong"/>
                        </a:rPr>
                        <a:t>晒</a:t>
                      </a:r>
                      <a:endParaRPr lang="FangSong" altLang="FangSong" sz="1100" dirty="0"/>
                    </a:p>
                  </a:txBody>
                  <a:tcPr marL="0" marR="0" marT="0" marB="0" vert="horz">
                    <a:lnL w="3175" cap="flat" cmpd="sng" algn="ctr">
                      <a:solidFill>
                        <a:srgbClr val="B7B7B7"/>
                      </a:solidFill>
                      <a:prstDash val="solid"/>
                      <a:round/>
                      <a:headEnd type="none" w="med" len="med"/>
                      <a:tailEnd type="none" w="med" len="med"/>
                    </a:lnL>
                    <a:lnR w="3175" cap="flat" cmpd="sng" algn="ctr">
                      <a:solidFill>
                        <a:srgbClr val="B7B7B7"/>
                      </a:solidFill>
                      <a:prstDash val="solid"/>
                      <a:round/>
                      <a:headEnd type="none" w="med" len="med"/>
                      <a:tailEnd type="none" w="med" len="med"/>
                    </a:lnR>
                    <a:lnT w="3175" cap="flat" cmpd="sng" algn="ctr">
                      <a:solidFill>
                        <a:srgbClr val="B7B7B7"/>
                      </a:solidFill>
                      <a:prstDash val="solid"/>
                      <a:round/>
                      <a:headEnd type="none" w="med" len="med"/>
                      <a:tailEnd type="none" w="med" len="med"/>
                    </a:lnT>
                    <a:lnB w="3175" cap="flat" cmpd="sng" algn="ctr">
                      <a:solidFill>
                        <a:srgbClr val="B7B7B7"/>
                      </a:solidFill>
                      <a:prstDash val="solid"/>
                      <a:round/>
                      <a:headEnd type="none" w="med" len="med"/>
                      <a:tailEnd type="none" w="med" len="med"/>
                    </a:lnB>
                  </a:tcPr>
                </a:tc>
              </a:tr>
            </a:tbl>
          </a:graphicData>
        </a:graphic>
      </p:graphicFrame>
      <p:sp>
        <p:nvSpPr>
          <p:cNvPr id="631" name="path"/>
          <p:cNvSpPr/>
          <p:nvPr/>
        </p:nvSpPr>
        <p:spPr>
          <a:xfrm>
            <a:off x="13396721" y="9106154"/>
            <a:ext cx="1168908" cy="48767"/>
          </a:xfrm>
          <a:custGeom>
            <a:avLst/>
            <a:gdLst/>
            <a:ahLst/>
            <a:cxnLst/>
            <a:rect l="0" t="0" r="0" b="0"/>
            <a:pathLst>
              <a:path w="1840" h="76">
                <a:moveTo>
                  <a:pt x="97" y="25"/>
                </a:moveTo>
                <a:lnTo>
                  <a:pt x="90" y="41"/>
                </a:lnTo>
                <a:lnTo>
                  <a:pt x="1" y="41"/>
                </a:lnTo>
                <a:lnTo>
                  <a:pt x="6" y="51"/>
                </a:lnTo>
                <a:lnTo>
                  <a:pt x="8" y="51"/>
                </a:lnTo>
                <a:lnTo>
                  <a:pt x="10" y="49"/>
                </a:lnTo>
                <a:lnTo>
                  <a:pt x="106" y="49"/>
                </a:lnTo>
                <a:lnTo>
                  <a:pt x="97" y="25"/>
                </a:lnTo>
                <a:lnTo>
                  <a:pt x="97" y="25"/>
                </a:lnTo>
                <a:close/>
              </a:path>
              <a:path w="1840" h="76">
                <a:moveTo>
                  <a:pt x="49" y="1"/>
                </a:moveTo>
                <a:lnTo>
                  <a:pt x="49" y="41"/>
                </a:lnTo>
                <a:lnTo>
                  <a:pt x="56" y="41"/>
                </a:lnTo>
                <a:lnTo>
                  <a:pt x="56" y="17"/>
                </a:lnTo>
                <a:lnTo>
                  <a:pt x="61" y="13"/>
                </a:lnTo>
                <a:lnTo>
                  <a:pt x="49" y="1"/>
                </a:lnTo>
                <a:lnTo>
                  <a:pt x="49" y="1"/>
                </a:lnTo>
                <a:close/>
              </a:path>
              <a:path w="1840" h="76">
                <a:moveTo>
                  <a:pt x="171" y="32"/>
                </a:moveTo>
                <a:lnTo>
                  <a:pt x="169" y="34"/>
                </a:lnTo>
                <a:lnTo>
                  <a:pt x="171" y="37"/>
                </a:lnTo>
                <a:lnTo>
                  <a:pt x="171" y="39"/>
                </a:lnTo>
                <a:lnTo>
                  <a:pt x="174" y="41"/>
                </a:lnTo>
                <a:lnTo>
                  <a:pt x="176" y="44"/>
                </a:lnTo>
                <a:lnTo>
                  <a:pt x="176" y="49"/>
                </a:lnTo>
                <a:lnTo>
                  <a:pt x="178" y="51"/>
                </a:lnTo>
                <a:lnTo>
                  <a:pt x="178" y="58"/>
                </a:lnTo>
                <a:lnTo>
                  <a:pt x="181" y="61"/>
                </a:lnTo>
                <a:lnTo>
                  <a:pt x="181" y="65"/>
                </a:lnTo>
                <a:lnTo>
                  <a:pt x="186" y="65"/>
                </a:lnTo>
                <a:lnTo>
                  <a:pt x="186" y="63"/>
                </a:lnTo>
                <a:lnTo>
                  <a:pt x="188" y="58"/>
                </a:lnTo>
                <a:lnTo>
                  <a:pt x="188" y="46"/>
                </a:lnTo>
                <a:lnTo>
                  <a:pt x="186" y="46"/>
                </a:lnTo>
                <a:lnTo>
                  <a:pt x="186" y="44"/>
                </a:lnTo>
                <a:lnTo>
                  <a:pt x="183" y="41"/>
                </a:lnTo>
                <a:lnTo>
                  <a:pt x="181" y="39"/>
                </a:lnTo>
                <a:lnTo>
                  <a:pt x="178" y="39"/>
                </a:lnTo>
                <a:lnTo>
                  <a:pt x="178" y="37"/>
                </a:lnTo>
                <a:lnTo>
                  <a:pt x="176" y="34"/>
                </a:lnTo>
                <a:lnTo>
                  <a:pt x="174" y="34"/>
                </a:lnTo>
                <a:lnTo>
                  <a:pt x="171" y="32"/>
                </a:lnTo>
                <a:lnTo>
                  <a:pt x="171" y="32"/>
                </a:lnTo>
                <a:close/>
              </a:path>
              <a:path w="1840" h="76">
                <a:moveTo>
                  <a:pt x="200" y="20"/>
                </a:moveTo>
                <a:lnTo>
                  <a:pt x="186" y="46"/>
                </a:lnTo>
                <a:lnTo>
                  <a:pt x="188" y="46"/>
                </a:lnTo>
                <a:lnTo>
                  <a:pt x="190" y="44"/>
                </a:lnTo>
                <a:lnTo>
                  <a:pt x="193" y="41"/>
                </a:lnTo>
                <a:lnTo>
                  <a:pt x="195" y="39"/>
                </a:lnTo>
                <a:lnTo>
                  <a:pt x="198" y="37"/>
                </a:lnTo>
                <a:lnTo>
                  <a:pt x="200" y="34"/>
                </a:lnTo>
                <a:lnTo>
                  <a:pt x="200" y="32"/>
                </a:lnTo>
                <a:lnTo>
                  <a:pt x="202" y="29"/>
                </a:lnTo>
                <a:lnTo>
                  <a:pt x="205" y="27"/>
                </a:lnTo>
                <a:lnTo>
                  <a:pt x="207" y="27"/>
                </a:lnTo>
                <a:lnTo>
                  <a:pt x="210" y="25"/>
                </a:lnTo>
                <a:lnTo>
                  <a:pt x="212" y="25"/>
                </a:lnTo>
                <a:lnTo>
                  <a:pt x="200" y="20"/>
                </a:lnTo>
                <a:lnTo>
                  <a:pt x="200" y="20"/>
                </a:lnTo>
                <a:close/>
              </a:path>
              <a:path w="1840" h="76">
                <a:moveTo>
                  <a:pt x="126" y="15"/>
                </a:moveTo>
                <a:lnTo>
                  <a:pt x="126" y="20"/>
                </a:lnTo>
                <a:lnTo>
                  <a:pt x="128" y="25"/>
                </a:lnTo>
                <a:lnTo>
                  <a:pt x="128" y="29"/>
                </a:lnTo>
                <a:lnTo>
                  <a:pt x="130" y="34"/>
                </a:lnTo>
                <a:lnTo>
                  <a:pt x="130" y="41"/>
                </a:lnTo>
                <a:lnTo>
                  <a:pt x="133" y="44"/>
                </a:lnTo>
                <a:lnTo>
                  <a:pt x="133" y="56"/>
                </a:lnTo>
                <a:lnTo>
                  <a:pt x="135" y="58"/>
                </a:lnTo>
                <a:lnTo>
                  <a:pt x="135" y="61"/>
                </a:lnTo>
                <a:lnTo>
                  <a:pt x="135" y="58"/>
                </a:lnTo>
                <a:lnTo>
                  <a:pt x="138" y="56"/>
                </a:lnTo>
                <a:lnTo>
                  <a:pt x="140" y="51"/>
                </a:lnTo>
                <a:lnTo>
                  <a:pt x="140" y="39"/>
                </a:lnTo>
                <a:lnTo>
                  <a:pt x="138" y="37"/>
                </a:lnTo>
                <a:lnTo>
                  <a:pt x="138" y="32"/>
                </a:lnTo>
                <a:lnTo>
                  <a:pt x="135" y="29"/>
                </a:lnTo>
                <a:lnTo>
                  <a:pt x="135" y="25"/>
                </a:lnTo>
                <a:lnTo>
                  <a:pt x="133" y="22"/>
                </a:lnTo>
                <a:lnTo>
                  <a:pt x="130" y="20"/>
                </a:lnTo>
                <a:lnTo>
                  <a:pt x="130" y="17"/>
                </a:lnTo>
                <a:lnTo>
                  <a:pt x="128" y="17"/>
                </a:lnTo>
                <a:lnTo>
                  <a:pt x="126" y="15"/>
                </a:lnTo>
                <a:lnTo>
                  <a:pt x="126" y="15"/>
                </a:lnTo>
                <a:close/>
              </a:path>
              <a:path w="1840" h="76">
                <a:moveTo>
                  <a:pt x="154" y="15"/>
                </a:moveTo>
                <a:lnTo>
                  <a:pt x="157" y="22"/>
                </a:lnTo>
                <a:lnTo>
                  <a:pt x="161" y="22"/>
                </a:lnTo>
                <a:lnTo>
                  <a:pt x="164" y="20"/>
                </a:lnTo>
                <a:lnTo>
                  <a:pt x="200" y="20"/>
                </a:lnTo>
                <a:lnTo>
                  <a:pt x="154" y="15"/>
                </a:lnTo>
                <a:lnTo>
                  <a:pt x="154" y="15"/>
                </a:lnTo>
                <a:close/>
              </a:path>
              <a:path w="1840" h="76">
                <a:moveTo>
                  <a:pt x="205" y="5"/>
                </a:moveTo>
                <a:lnTo>
                  <a:pt x="200" y="15"/>
                </a:lnTo>
                <a:lnTo>
                  <a:pt x="154" y="15"/>
                </a:lnTo>
                <a:lnTo>
                  <a:pt x="200" y="20"/>
                </a:lnTo>
                <a:lnTo>
                  <a:pt x="212" y="25"/>
                </a:lnTo>
                <a:lnTo>
                  <a:pt x="205" y="5"/>
                </a:lnTo>
                <a:lnTo>
                  <a:pt x="205" y="5"/>
                </a:lnTo>
                <a:close/>
              </a:path>
              <a:path w="1840" h="76">
                <a:moveTo>
                  <a:pt x="327" y="32"/>
                </a:moveTo>
                <a:lnTo>
                  <a:pt x="320" y="49"/>
                </a:lnTo>
                <a:lnTo>
                  <a:pt x="236" y="49"/>
                </a:lnTo>
                <a:lnTo>
                  <a:pt x="238" y="58"/>
                </a:lnTo>
                <a:lnTo>
                  <a:pt x="241" y="56"/>
                </a:lnTo>
                <a:lnTo>
                  <a:pt x="246" y="56"/>
                </a:lnTo>
                <a:lnTo>
                  <a:pt x="246" y="53"/>
                </a:lnTo>
                <a:lnTo>
                  <a:pt x="337" y="53"/>
                </a:lnTo>
                <a:lnTo>
                  <a:pt x="327" y="32"/>
                </a:lnTo>
                <a:lnTo>
                  <a:pt x="327" y="32"/>
                </a:lnTo>
                <a:close/>
              </a:path>
              <a:path w="1840" h="76">
                <a:moveTo>
                  <a:pt x="277" y="1"/>
                </a:moveTo>
                <a:lnTo>
                  <a:pt x="274" y="5"/>
                </a:lnTo>
                <a:lnTo>
                  <a:pt x="277" y="8"/>
                </a:lnTo>
                <a:lnTo>
                  <a:pt x="277" y="13"/>
                </a:lnTo>
                <a:lnTo>
                  <a:pt x="279" y="17"/>
                </a:lnTo>
                <a:lnTo>
                  <a:pt x="279" y="20"/>
                </a:lnTo>
                <a:lnTo>
                  <a:pt x="281" y="25"/>
                </a:lnTo>
                <a:lnTo>
                  <a:pt x="281" y="34"/>
                </a:lnTo>
                <a:lnTo>
                  <a:pt x="284" y="39"/>
                </a:lnTo>
                <a:lnTo>
                  <a:pt x="284" y="44"/>
                </a:lnTo>
                <a:lnTo>
                  <a:pt x="286" y="44"/>
                </a:lnTo>
                <a:lnTo>
                  <a:pt x="289" y="41"/>
                </a:lnTo>
                <a:lnTo>
                  <a:pt x="289" y="37"/>
                </a:lnTo>
                <a:lnTo>
                  <a:pt x="291" y="34"/>
                </a:lnTo>
                <a:lnTo>
                  <a:pt x="291" y="27"/>
                </a:lnTo>
                <a:lnTo>
                  <a:pt x="289" y="22"/>
                </a:lnTo>
                <a:lnTo>
                  <a:pt x="289" y="17"/>
                </a:lnTo>
                <a:lnTo>
                  <a:pt x="286" y="15"/>
                </a:lnTo>
                <a:lnTo>
                  <a:pt x="286" y="13"/>
                </a:lnTo>
                <a:lnTo>
                  <a:pt x="284" y="13"/>
                </a:lnTo>
                <a:lnTo>
                  <a:pt x="281" y="10"/>
                </a:lnTo>
                <a:lnTo>
                  <a:pt x="281" y="8"/>
                </a:lnTo>
                <a:lnTo>
                  <a:pt x="279" y="3"/>
                </a:lnTo>
                <a:lnTo>
                  <a:pt x="277" y="1"/>
                </a:lnTo>
                <a:lnTo>
                  <a:pt x="277" y="1"/>
                </a:lnTo>
                <a:close/>
              </a:path>
              <a:path w="1840" h="76">
                <a:moveTo>
                  <a:pt x="476" y="29"/>
                </a:moveTo>
                <a:lnTo>
                  <a:pt x="474" y="29"/>
                </a:lnTo>
                <a:lnTo>
                  <a:pt x="471" y="32"/>
                </a:lnTo>
                <a:lnTo>
                  <a:pt x="471" y="34"/>
                </a:lnTo>
                <a:lnTo>
                  <a:pt x="474" y="34"/>
                </a:lnTo>
                <a:lnTo>
                  <a:pt x="481" y="34"/>
                </a:lnTo>
                <a:lnTo>
                  <a:pt x="483" y="32"/>
                </a:lnTo>
                <a:lnTo>
                  <a:pt x="493" y="32"/>
                </a:lnTo>
                <a:lnTo>
                  <a:pt x="495" y="29"/>
                </a:lnTo>
                <a:lnTo>
                  <a:pt x="498" y="29"/>
                </a:lnTo>
                <a:lnTo>
                  <a:pt x="476" y="29"/>
                </a:lnTo>
                <a:lnTo>
                  <a:pt x="476" y="29"/>
                </a:lnTo>
                <a:close/>
              </a:path>
              <a:path w="1840" h="76">
                <a:moveTo>
                  <a:pt x="634" y="32"/>
                </a:moveTo>
                <a:lnTo>
                  <a:pt x="630" y="44"/>
                </a:lnTo>
                <a:lnTo>
                  <a:pt x="581" y="44"/>
                </a:lnTo>
                <a:lnTo>
                  <a:pt x="586" y="53"/>
                </a:lnTo>
                <a:lnTo>
                  <a:pt x="589" y="53"/>
                </a:lnTo>
                <a:lnTo>
                  <a:pt x="591" y="51"/>
                </a:lnTo>
                <a:lnTo>
                  <a:pt x="641" y="51"/>
                </a:lnTo>
                <a:lnTo>
                  <a:pt x="634" y="32"/>
                </a:lnTo>
                <a:lnTo>
                  <a:pt x="634" y="32"/>
                </a:lnTo>
                <a:close/>
              </a:path>
              <a:path w="1840" h="76">
                <a:moveTo>
                  <a:pt x="651" y="3"/>
                </a:moveTo>
                <a:lnTo>
                  <a:pt x="651" y="75"/>
                </a:lnTo>
                <a:lnTo>
                  <a:pt x="658" y="75"/>
                </a:lnTo>
                <a:lnTo>
                  <a:pt x="658" y="49"/>
                </a:lnTo>
                <a:lnTo>
                  <a:pt x="658" y="44"/>
                </a:lnTo>
                <a:lnTo>
                  <a:pt x="658" y="22"/>
                </a:lnTo>
                <a:lnTo>
                  <a:pt x="661" y="15"/>
                </a:lnTo>
                <a:lnTo>
                  <a:pt x="651" y="3"/>
                </a:lnTo>
                <a:lnTo>
                  <a:pt x="651" y="3"/>
                </a:lnTo>
                <a:close/>
              </a:path>
              <a:path w="1840" h="76">
                <a:moveTo>
                  <a:pt x="620" y="1"/>
                </a:moveTo>
                <a:lnTo>
                  <a:pt x="622" y="5"/>
                </a:lnTo>
                <a:lnTo>
                  <a:pt x="622" y="44"/>
                </a:lnTo>
                <a:lnTo>
                  <a:pt x="627" y="44"/>
                </a:lnTo>
                <a:lnTo>
                  <a:pt x="627" y="20"/>
                </a:lnTo>
                <a:lnTo>
                  <a:pt x="632" y="13"/>
                </a:lnTo>
                <a:lnTo>
                  <a:pt x="620" y="1"/>
                </a:lnTo>
                <a:lnTo>
                  <a:pt x="620" y="1"/>
                </a:lnTo>
                <a:close/>
              </a:path>
              <a:path w="1840" h="76">
                <a:moveTo>
                  <a:pt x="596" y="1"/>
                </a:moveTo>
                <a:lnTo>
                  <a:pt x="596" y="44"/>
                </a:lnTo>
                <a:lnTo>
                  <a:pt x="603" y="44"/>
                </a:lnTo>
                <a:lnTo>
                  <a:pt x="603" y="17"/>
                </a:lnTo>
                <a:lnTo>
                  <a:pt x="608" y="10"/>
                </a:lnTo>
                <a:lnTo>
                  <a:pt x="596" y="1"/>
                </a:lnTo>
                <a:lnTo>
                  <a:pt x="596" y="1"/>
                </a:lnTo>
                <a:close/>
              </a:path>
              <a:path w="1840" h="76">
                <a:moveTo>
                  <a:pt x="728" y="10"/>
                </a:moveTo>
                <a:lnTo>
                  <a:pt x="728" y="22"/>
                </a:lnTo>
                <a:lnTo>
                  <a:pt x="735" y="20"/>
                </a:lnTo>
                <a:lnTo>
                  <a:pt x="728" y="10"/>
                </a:lnTo>
                <a:lnTo>
                  <a:pt x="728" y="10"/>
                </a:lnTo>
                <a:close/>
              </a:path>
              <a:path w="1840" h="76">
                <a:moveTo>
                  <a:pt x="706" y="5"/>
                </a:moveTo>
                <a:lnTo>
                  <a:pt x="706" y="10"/>
                </a:lnTo>
                <a:lnTo>
                  <a:pt x="709" y="15"/>
                </a:lnTo>
                <a:lnTo>
                  <a:pt x="709" y="17"/>
                </a:lnTo>
                <a:lnTo>
                  <a:pt x="711" y="22"/>
                </a:lnTo>
                <a:lnTo>
                  <a:pt x="711" y="29"/>
                </a:lnTo>
                <a:lnTo>
                  <a:pt x="714" y="34"/>
                </a:lnTo>
                <a:lnTo>
                  <a:pt x="714" y="41"/>
                </a:lnTo>
                <a:lnTo>
                  <a:pt x="716" y="46"/>
                </a:lnTo>
                <a:lnTo>
                  <a:pt x="716" y="49"/>
                </a:lnTo>
                <a:lnTo>
                  <a:pt x="718" y="49"/>
                </a:lnTo>
                <a:lnTo>
                  <a:pt x="721" y="44"/>
                </a:lnTo>
                <a:lnTo>
                  <a:pt x="721" y="29"/>
                </a:lnTo>
                <a:lnTo>
                  <a:pt x="718" y="27"/>
                </a:lnTo>
                <a:lnTo>
                  <a:pt x="718" y="25"/>
                </a:lnTo>
                <a:lnTo>
                  <a:pt x="716" y="22"/>
                </a:lnTo>
                <a:lnTo>
                  <a:pt x="716" y="20"/>
                </a:lnTo>
                <a:lnTo>
                  <a:pt x="714" y="15"/>
                </a:lnTo>
                <a:lnTo>
                  <a:pt x="711" y="13"/>
                </a:lnTo>
                <a:lnTo>
                  <a:pt x="709" y="10"/>
                </a:lnTo>
                <a:lnTo>
                  <a:pt x="706" y="5"/>
                </a:lnTo>
                <a:lnTo>
                  <a:pt x="706" y="5"/>
                </a:lnTo>
                <a:close/>
              </a:path>
              <a:path w="1840" h="76">
                <a:moveTo>
                  <a:pt x="894" y="5"/>
                </a:moveTo>
                <a:lnTo>
                  <a:pt x="889" y="17"/>
                </a:lnTo>
                <a:lnTo>
                  <a:pt x="870" y="17"/>
                </a:lnTo>
                <a:lnTo>
                  <a:pt x="901" y="20"/>
                </a:lnTo>
                <a:lnTo>
                  <a:pt x="894" y="5"/>
                </a:lnTo>
                <a:lnTo>
                  <a:pt x="894" y="5"/>
                </a:lnTo>
                <a:close/>
              </a:path>
              <a:path w="1840" h="76">
                <a:moveTo>
                  <a:pt x="829" y="5"/>
                </a:moveTo>
                <a:lnTo>
                  <a:pt x="826" y="8"/>
                </a:lnTo>
                <a:lnTo>
                  <a:pt x="829" y="13"/>
                </a:lnTo>
                <a:lnTo>
                  <a:pt x="829" y="17"/>
                </a:lnTo>
                <a:lnTo>
                  <a:pt x="831" y="20"/>
                </a:lnTo>
                <a:lnTo>
                  <a:pt x="831" y="29"/>
                </a:lnTo>
                <a:lnTo>
                  <a:pt x="834" y="32"/>
                </a:lnTo>
                <a:lnTo>
                  <a:pt x="834" y="49"/>
                </a:lnTo>
                <a:lnTo>
                  <a:pt x="836" y="53"/>
                </a:lnTo>
                <a:lnTo>
                  <a:pt x="838" y="53"/>
                </a:lnTo>
                <a:lnTo>
                  <a:pt x="838" y="49"/>
                </a:lnTo>
                <a:lnTo>
                  <a:pt x="841" y="46"/>
                </a:lnTo>
                <a:lnTo>
                  <a:pt x="841" y="29"/>
                </a:lnTo>
                <a:lnTo>
                  <a:pt x="838" y="25"/>
                </a:lnTo>
                <a:lnTo>
                  <a:pt x="838" y="22"/>
                </a:lnTo>
                <a:lnTo>
                  <a:pt x="836" y="20"/>
                </a:lnTo>
                <a:lnTo>
                  <a:pt x="836" y="17"/>
                </a:lnTo>
                <a:lnTo>
                  <a:pt x="834" y="15"/>
                </a:lnTo>
                <a:lnTo>
                  <a:pt x="834" y="13"/>
                </a:lnTo>
                <a:lnTo>
                  <a:pt x="831" y="10"/>
                </a:lnTo>
                <a:lnTo>
                  <a:pt x="829" y="5"/>
                </a:lnTo>
                <a:lnTo>
                  <a:pt x="829" y="5"/>
                </a:lnTo>
                <a:close/>
              </a:path>
              <a:path w="1840" h="76">
                <a:moveTo>
                  <a:pt x="944" y="8"/>
                </a:moveTo>
                <a:lnTo>
                  <a:pt x="941" y="13"/>
                </a:lnTo>
                <a:lnTo>
                  <a:pt x="944" y="15"/>
                </a:lnTo>
                <a:lnTo>
                  <a:pt x="946" y="17"/>
                </a:lnTo>
                <a:lnTo>
                  <a:pt x="946" y="22"/>
                </a:lnTo>
                <a:lnTo>
                  <a:pt x="949" y="25"/>
                </a:lnTo>
                <a:lnTo>
                  <a:pt x="949" y="29"/>
                </a:lnTo>
                <a:lnTo>
                  <a:pt x="951" y="32"/>
                </a:lnTo>
                <a:lnTo>
                  <a:pt x="951" y="39"/>
                </a:lnTo>
                <a:lnTo>
                  <a:pt x="954" y="41"/>
                </a:lnTo>
                <a:lnTo>
                  <a:pt x="954" y="51"/>
                </a:lnTo>
                <a:lnTo>
                  <a:pt x="956" y="53"/>
                </a:lnTo>
                <a:lnTo>
                  <a:pt x="956" y="56"/>
                </a:lnTo>
                <a:lnTo>
                  <a:pt x="958" y="56"/>
                </a:lnTo>
                <a:lnTo>
                  <a:pt x="958" y="51"/>
                </a:lnTo>
                <a:lnTo>
                  <a:pt x="961" y="51"/>
                </a:lnTo>
                <a:lnTo>
                  <a:pt x="961" y="34"/>
                </a:lnTo>
                <a:lnTo>
                  <a:pt x="958" y="29"/>
                </a:lnTo>
                <a:lnTo>
                  <a:pt x="956" y="27"/>
                </a:lnTo>
                <a:lnTo>
                  <a:pt x="956" y="25"/>
                </a:lnTo>
                <a:lnTo>
                  <a:pt x="954" y="22"/>
                </a:lnTo>
                <a:lnTo>
                  <a:pt x="954" y="20"/>
                </a:lnTo>
                <a:lnTo>
                  <a:pt x="951" y="17"/>
                </a:lnTo>
                <a:lnTo>
                  <a:pt x="949" y="15"/>
                </a:lnTo>
                <a:lnTo>
                  <a:pt x="946" y="13"/>
                </a:lnTo>
                <a:lnTo>
                  <a:pt x="944" y="10"/>
                </a:lnTo>
                <a:lnTo>
                  <a:pt x="944" y="8"/>
                </a:lnTo>
                <a:lnTo>
                  <a:pt x="944" y="8"/>
                </a:lnTo>
                <a:close/>
              </a:path>
              <a:path w="1840" h="76">
                <a:moveTo>
                  <a:pt x="1086" y="20"/>
                </a:moveTo>
                <a:lnTo>
                  <a:pt x="1078" y="32"/>
                </a:lnTo>
                <a:lnTo>
                  <a:pt x="1047" y="32"/>
                </a:lnTo>
                <a:lnTo>
                  <a:pt x="1052" y="41"/>
                </a:lnTo>
                <a:lnTo>
                  <a:pt x="1054" y="39"/>
                </a:lnTo>
                <a:lnTo>
                  <a:pt x="1093" y="39"/>
                </a:lnTo>
                <a:lnTo>
                  <a:pt x="1086" y="20"/>
                </a:lnTo>
                <a:lnTo>
                  <a:pt x="1086" y="20"/>
                </a:lnTo>
                <a:close/>
              </a:path>
              <a:path w="1840" h="76">
                <a:moveTo>
                  <a:pt x="1141" y="8"/>
                </a:moveTo>
                <a:lnTo>
                  <a:pt x="1136" y="22"/>
                </a:lnTo>
                <a:lnTo>
                  <a:pt x="1090" y="22"/>
                </a:lnTo>
                <a:lnTo>
                  <a:pt x="1095" y="32"/>
                </a:lnTo>
                <a:lnTo>
                  <a:pt x="1098" y="29"/>
                </a:lnTo>
                <a:lnTo>
                  <a:pt x="1100" y="29"/>
                </a:lnTo>
                <a:lnTo>
                  <a:pt x="1100" y="27"/>
                </a:lnTo>
                <a:lnTo>
                  <a:pt x="1150" y="27"/>
                </a:lnTo>
                <a:lnTo>
                  <a:pt x="1141" y="8"/>
                </a:lnTo>
                <a:lnTo>
                  <a:pt x="1141" y="8"/>
                </a:lnTo>
                <a:close/>
              </a:path>
              <a:path w="1840" h="76">
                <a:moveTo>
                  <a:pt x="1181" y="29"/>
                </a:moveTo>
                <a:lnTo>
                  <a:pt x="1179" y="29"/>
                </a:lnTo>
                <a:lnTo>
                  <a:pt x="1179" y="34"/>
                </a:lnTo>
                <a:lnTo>
                  <a:pt x="1177" y="39"/>
                </a:lnTo>
                <a:lnTo>
                  <a:pt x="1218" y="39"/>
                </a:lnTo>
                <a:lnTo>
                  <a:pt x="1181" y="39"/>
                </a:lnTo>
                <a:lnTo>
                  <a:pt x="1181" y="29"/>
                </a:lnTo>
                <a:lnTo>
                  <a:pt x="1181" y="29"/>
                </a:lnTo>
                <a:close/>
              </a:path>
              <a:path w="1840" h="76">
                <a:moveTo>
                  <a:pt x="1254" y="27"/>
                </a:moveTo>
                <a:lnTo>
                  <a:pt x="1251" y="39"/>
                </a:lnTo>
                <a:lnTo>
                  <a:pt x="1177" y="39"/>
                </a:lnTo>
                <a:lnTo>
                  <a:pt x="1177" y="44"/>
                </a:lnTo>
                <a:lnTo>
                  <a:pt x="1177" y="51"/>
                </a:lnTo>
                <a:lnTo>
                  <a:pt x="1174" y="53"/>
                </a:lnTo>
                <a:lnTo>
                  <a:pt x="1174" y="58"/>
                </a:lnTo>
                <a:lnTo>
                  <a:pt x="1172" y="61"/>
                </a:lnTo>
                <a:lnTo>
                  <a:pt x="1172" y="68"/>
                </a:lnTo>
                <a:lnTo>
                  <a:pt x="1170" y="73"/>
                </a:lnTo>
                <a:lnTo>
                  <a:pt x="1172" y="75"/>
                </a:lnTo>
                <a:lnTo>
                  <a:pt x="1174" y="75"/>
                </a:lnTo>
                <a:lnTo>
                  <a:pt x="1177" y="73"/>
                </a:lnTo>
                <a:lnTo>
                  <a:pt x="1179" y="70"/>
                </a:lnTo>
                <a:lnTo>
                  <a:pt x="1179" y="65"/>
                </a:lnTo>
                <a:lnTo>
                  <a:pt x="1181" y="61"/>
                </a:lnTo>
                <a:lnTo>
                  <a:pt x="1181" y="46"/>
                </a:lnTo>
                <a:lnTo>
                  <a:pt x="1251" y="46"/>
                </a:lnTo>
                <a:lnTo>
                  <a:pt x="1261" y="46"/>
                </a:lnTo>
                <a:lnTo>
                  <a:pt x="1254" y="27"/>
                </a:lnTo>
                <a:lnTo>
                  <a:pt x="1254" y="27"/>
                </a:lnTo>
                <a:close/>
              </a:path>
              <a:path w="1840" h="76">
                <a:moveTo>
                  <a:pt x="1208" y="1"/>
                </a:moveTo>
                <a:lnTo>
                  <a:pt x="1206" y="5"/>
                </a:lnTo>
                <a:lnTo>
                  <a:pt x="1208" y="8"/>
                </a:lnTo>
                <a:lnTo>
                  <a:pt x="1208" y="10"/>
                </a:lnTo>
                <a:lnTo>
                  <a:pt x="1210" y="15"/>
                </a:lnTo>
                <a:lnTo>
                  <a:pt x="1210" y="17"/>
                </a:lnTo>
                <a:lnTo>
                  <a:pt x="1213" y="22"/>
                </a:lnTo>
                <a:lnTo>
                  <a:pt x="1213" y="32"/>
                </a:lnTo>
                <a:lnTo>
                  <a:pt x="1215" y="34"/>
                </a:lnTo>
                <a:lnTo>
                  <a:pt x="1215" y="39"/>
                </a:lnTo>
                <a:lnTo>
                  <a:pt x="1181" y="39"/>
                </a:lnTo>
                <a:lnTo>
                  <a:pt x="1218" y="39"/>
                </a:lnTo>
                <a:lnTo>
                  <a:pt x="1220" y="37"/>
                </a:lnTo>
                <a:lnTo>
                  <a:pt x="1220" y="15"/>
                </a:lnTo>
                <a:lnTo>
                  <a:pt x="1218" y="13"/>
                </a:lnTo>
                <a:lnTo>
                  <a:pt x="1215" y="10"/>
                </a:lnTo>
                <a:lnTo>
                  <a:pt x="1215" y="8"/>
                </a:lnTo>
                <a:lnTo>
                  <a:pt x="1213" y="5"/>
                </a:lnTo>
                <a:lnTo>
                  <a:pt x="1210" y="3"/>
                </a:lnTo>
                <a:lnTo>
                  <a:pt x="1208" y="1"/>
                </a:lnTo>
                <a:lnTo>
                  <a:pt x="1208" y="1"/>
                </a:lnTo>
                <a:close/>
              </a:path>
              <a:path w="1840" h="76">
                <a:moveTo>
                  <a:pt x="1323" y="32"/>
                </a:moveTo>
                <a:lnTo>
                  <a:pt x="1323" y="34"/>
                </a:lnTo>
                <a:lnTo>
                  <a:pt x="1321" y="39"/>
                </a:lnTo>
                <a:lnTo>
                  <a:pt x="1321" y="44"/>
                </a:lnTo>
                <a:lnTo>
                  <a:pt x="1326" y="44"/>
                </a:lnTo>
                <a:lnTo>
                  <a:pt x="1323" y="32"/>
                </a:lnTo>
                <a:lnTo>
                  <a:pt x="1323" y="32"/>
                </a:lnTo>
                <a:close/>
              </a:path>
              <a:path w="1840" h="76">
                <a:moveTo>
                  <a:pt x="1371" y="32"/>
                </a:moveTo>
                <a:lnTo>
                  <a:pt x="1369" y="44"/>
                </a:lnTo>
                <a:lnTo>
                  <a:pt x="1321" y="44"/>
                </a:lnTo>
                <a:lnTo>
                  <a:pt x="1321" y="49"/>
                </a:lnTo>
                <a:lnTo>
                  <a:pt x="1369" y="49"/>
                </a:lnTo>
                <a:lnTo>
                  <a:pt x="1366" y="73"/>
                </a:lnTo>
                <a:lnTo>
                  <a:pt x="1366" y="75"/>
                </a:lnTo>
                <a:lnTo>
                  <a:pt x="1366" y="73"/>
                </a:lnTo>
                <a:lnTo>
                  <a:pt x="1369" y="68"/>
                </a:lnTo>
                <a:lnTo>
                  <a:pt x="1369" y="65"/>
                </a:lnTo>
                <a:lnTo>
                  <a:pt x="1371" y="61"/>
                </a:lnTo>
                <a:lnTo>
                  <a:pt x="1374" y="58"/>
                </a:lnTo>
                <a:lnTo>
                  <a:pt x="1374" y="53"/>
                </a:lnTo>
                <a:lnTo>
                  <a:pt x="1376" y="51"/>
                </a:lnTo>
                <a:lnTo>
                  <a:pt x="1378" y="49"/>
                </a:lnTo>
                <a:lnTo>
                  <a:pt x="1371" y="32"/>
                </a:lnTo>
                <a:lnTo>
                  <a:pt x="1371" y="32"/>
                </a:lnTo>
                <a:close/>
              </a:path>
              <a:path w="1840" h="76">
                <a:moveTo>
                  <a:pt x="1285" y="15"/>
                </a:moveTo>
                <a:lnTo>
                  <a:pt x="1285" y="27"/>
                </a:lnTo>
                <a:lnTo>
                  <a:pt x="1292" y="25"/>
                </a:lnTo>
                <a:lnTo>
                  <a:pt x="1285" y="15"/>
                </a:lnTo>
                <a:lnTo>
                  <a:pt x="1285" y="15"/>
                </a:lnTo>
                <a:close/>
              </a:path>
              <a:path w="1840" h="76">
                <a:moveTo>
                  <a:pt x="1340" y="5"/>
                </a:moveTo>
                <a:lnTo>
                  <a:pt x="1340" y="10"/>
                </a:lnTo>
                <a:lnTo>
                  <a:pt x="1342" y="15"/>
                </a:lnTo>
                <a:lnTo>
                  <a:pt x="1342" y="25"/>
                </a:lnTo>
                <a:lnTo>
                  <a:pt x="1345" y="27"/>
                </a:lnTo>
                <a:lnTo>
                  <a:pt x="1345" y="44"/>
                </a:lnTo>
                <a:lnTo>
                  <a:pt x="1350" y="44"/>
                </a:lnTo>
                <a:lnTo>
                  <a:pt x="1350" y="37"/>
                </a:lnTo>
                <a:lnTo>
                  <a:pt x="1352" y="34"/>
                </a:lnTo>
                <a:lnTo>
                  <a:pt x="1352" y="27"/>
                </a:lnTo>
                <a:lnTo>
                  <a:pt x="1350" y="22"/>
                </a:lnTo>
                <a:lnTo>
                  <a:pt x="1350" y="17"/>
                </a:lnTo>
                <a:lnTo>
                  <a:pt x="1347" y="17"/>
                </a:lnTo>
                <a:lnTo>
                  <a:pt x="1347" y="13"/>
                </a:lnTo>
                <a:lnTo>
                  <a:pt x="1345" y="10"/>
                </a:lnTo>
                <a:lnTo>
                  <a:pt x="1342" y="8"/>
                </a:lnTo>
                <a:lnTo>
                  <a:pt x="1340" y="5"/>
                </a:lnTo>
                <a:lnTo>
                  <a:pt x="1340" y="5"/>
                </a:lnTo>
                <a:close/>
              </a:path>
              <a:path w="1840" h="76">
                <a:moveTo>
                  <a:pt x="1489" y="25"/>
                </a:moveTo>
                <a:lnTo>
                  <a:pt x="1481" y="44"/>
                </a:lnTo>
                <a:lnTo>
                  <a:pt x="1395" y="44"/>
                </a:lnTo>
                <a:lnTo>
                  <a:pt x="1398" y="53"/>
                </a:lnTo>
                <a:lnTo>
                  <a:pt x="1400" y="51"/>
                </a:lnTo>
                <a:lnTo>
                  <a:pt x="1407" y="51"/>
                </a:lnTo>
                <a:lnTo>
                  <a:pt x="1410" y="49"/>
                </a:lnTo>
                <a:lnTo>
                  <a:pt x="1498" y="49"/>
                </a:lnTo>
                <a:lnTo>
                  <a:pt x="1489" y="25"/>
                </a:lnTo>
                <a:lnTo>
                  <a:pt x="1489" y="25"/>
                </a:lnTo>
                <a:close/>
              </a:path>
              <a:path w="1840" h="76">
                <a:moveTo>
                  <a:pt x="1441" y="1"/>
                </a:moveTo>
                <a:lnTo>
                  <a:pt x="1441" y="15"/>
                </a:lnTo>
                <a:lnTo>
                  <a:pt x="1438" y="20"/>
                </a:lnTo>
                <a:lnTo>
                  <a:pt x="1438" y="29"/>
                </a:lnTo>
                <a:lnTo>
                  <a:pt x="1436" y="34"/>
                </a:lnTo>
                <a:lnTo>
                  <a:pt x="1436" y="44"/>
                </a:lnTo>
                <a:lnTo>
                  <a:pt x="1443" y="44"/>
                </a:lnTo>
                <a:lnTo>
                  <a:pt x="1443" y="39"/>
                </a:lnTo>
                <a:lnTo>
                  <a:pt x="1446" y="37"/>
                </a:lnTo>
                <a:lnTo>
                  <a:pt x="1446" y="29"/>
                </a:lnTo>
                <a:lnTo>
                  <a:pt x="1448" y="25"/>
                </a:lnTo>
                <a:lnTo>
                  <a:pt x="1448" y="20"/>
                </a:lnTo>
                <a:lnTo>
                  <a:pt x="1453" y="15"/>
                </a:lnTo>
                <a:lnTo>
                  <a:pt x="1441" y="1"/>
                </a:lnTo>
                <a:lnTo>
                  <a:pt x="1441" y="1"/>
                </a:lnTo>
                <a:close/>
              </a:path>
              <a:path w="1840" h="76">
                <a:moveTo>
                  <a:pt x="1518" y="13"/>
                </a:moveTo>
                <a:lnTo>
                  <a:pt x="1518" y="22"/>
                </a:lnTo>
                <a:lnTo>
                  <a:pt x="1525" y="20"/>
                </a:lnTo>
                <a:lnTo>
                  <a:pt x="1518" y="13"/>
                </a:lnTo>
                <a:lnTo>
                  <a:pt x="1518" y="13"/>
                </a:lnTo>
                <a:close/>
              </a:path>
              <a:path w="1840" h="76">
                <a:moveTo>
                  <a:pt x="1556" y="13"/>
                </a:moveTo>
                <a:lnTo>
                  <a:pt x="1556" y="22"/>
                </a:lnTo>
                <a:lnTo>
                  <a:pt x="1563" y="22"/>
                </a:lnTo>
                <a:lnTo>
                  <a:pt x="1556" y="13"/>
                </a:lnTo>
                <a:lnTo>
                  <a:pt x="1556" y="13"/>
                </a:lnTo>
                <a:close/>
              </a:path>
              <a:path w="1840" h="76">
                <a:moveTo>
                  <a:pt x="1599" y="10"/>
                </a:moveTo>
                <a:lnTo>
                  <a:pt x="1594" y="22"/>
                </a:lnTo>
                <a:lnTo>
                  <a:pt x="1556" y="22"/>
                </a:lnTo>
                <a:lnTo>
                  <a:pt x="1556" y="25"/>
                </a:lnTo>
                <a:lnTo>
                  <a:pt x="1556" y="27"/>
                </a:lnTo>
                <a:lnTo>
                  <a:pt x="1594" y="27"/>
                </a:lnTo>
                <a:lnTo>
                  <a:pt x="1594" y="68"/>
                </a:lnTo>
                <a:lnTo>
                  <a:pt x="1563" y="68"/>
                </a:lnTo>
                <a:lnTo>
                  <a:pt x="1601" y="70"/>
                </a:lnTo>
                <a:lnTo>
                  <a:pt x="1601" y="32"/>
                </a:lnTo>
                <a:lnTo>
                  <a:pt x="1606" y="25"/>
                </a:lnTo>
                <a:lnTo>
                  <a:pt x="1599" y="10"/>
                </a:lnTo>
                <a:lnTo>
                  <a:pt x="1599" y="10"/>
                </a:lnTo>
                <a:close/>
              </a:path>
              <a:path w="1840" h="76">
                <a:moveTo>
                  <a:pt x="1830" y="10"/>
                </a:moveTo>
                <a:lnTo>
                  <a:pt x="1827" y="22"/>
                </a:lnTo>
                <a:lnTo>
                  <a:pt x="1755" y="22"/>
                </a:lnTo>
                <a:lnTo>
                  <a:pt x="1760" y="32"/>
                </a:lnTo>
                <a:lnTo>
                  <a:pt x="1760" y="29"/>
                </a:lnTo>
                <a:lnTo>
                  <a:pt x="1762" y="29"/>
                </a:lnTo>
                <a:lnTo>
                  <a:pt x="1765" y="29"/>
                </a:lnTo>
                <a:lnTo>
                  <a:pt x="1767" y="27"/>
                </a:lnTo>
                <a:lnTo>
                  <a:pt x="1827" y="27"/>
                </a:lnTo>
                <a:lnTo>
                  <a:pt x="1839" y="25"/>
                </a:lnTo>
                <a:lnTo>
                  <a:pt x="1830" y="10"/>
                </a:lnTo>
                <a:lnTo>
                  <a:pt x="1830" y="10"/>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32" name="path"/>
          <p:cNvSpPr/>
          <p:nvPr/>
        </p:nvSpPr>
        <p:spPr>
          <a:xfrm>
            <a:off x="13143737" y="10197338"/>
            <a:ext cx="10669" cy="21336"/>
          </a:xfrm>
          <a:custGeom>
            <a:avLst/>
            <a:gdLst/>
            <a:ahLst/>
            <a:cxnLst/>
            <a:rect l="0" t="0" r="0" b="0"/>
            <a:pathLst>
              <a:path w="16" h="33">
                <a:moveTo>
                  <a:pt x="13" y="1"/>
                </a:moveTo>
                <a:lnTo>
                  <a:pt x="1" y="5"/>
                </a:lnTo>
                <a:lnTo>
                  <a:pt x="1" y="32"/>
                </a:lnTo>
                <a:lnTo>
                  <a:pt x="15" y="25"/>
                </a:lnTo>
                <a:lnTo>
                  <a:pt x="15" y="15"/>
                </a:lnTo>
                <a:lnTo>
                  <a:pt x="13" y="10"/>
                </a:lnTo>
                <a:lnTo>
                  <a:pt x="13" y="1"/>
                </a:lnTo>
                <a:lnTo>
                  <a:pt x="13"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33" name="path"/>
          <p:cNvSpPr/>
          <p:nvPr/>
        </p:nvSpPr>
        <p:spPr>
          <a:xfrm>
            <a:off x="13072110" y="10072369"/>
            <a:ext cx="85343" cy="147828"/>
          </a:xfrm>
          <a:custGeom>
            <a:avLst/>
            <a:gdLst/>
            <a:ahLst/>
            <a:cxnLst/>
            <a:rect l="0" t="0" r="0" b="0"/>
            <a:pathLst>
              <a:path w="134" h="232">
                <a:moveTo>
                  <a:pt x="3" y="99"/>
                </a:moveTo>
                <a:lnTo>
                  <a:pt x="3" y="159"/>
                </a:lnTo>
                <a:lnTo>
                  <a:pt x="1" y="164"/>
                </a:lnTo>
                <a:lnTo>
                  <a:pt x="1" y="198"/>
                </a:lnTo>
                <a:lnTo>
                  <a:pt x="13" y="195"/>
                </a:lnTo>
                <a:lnTo>
                  <a:pt x="13" y="104"/>
                </a:lnTo>
                <a:lnTo>
                  <a:pt x="113" y="104"/>
                </a:lnTo>
                <a:lnTo>
                  <a:pt x="3" y="99"/>
                </a:lnTo>
                <a:lnTo>
                  <a:pt x="3" y="99"/>
                </a:lnTo>
                <a:close/>
              </a:path>
              <a:path w="134" h="232">
                <a:moveTo>
                  <a:pt x="1" y="15"/>
                </a:moveTo>
                <a:lnTo>
                  <a:pt x="1" y="68"/>
                </a:lnTo>
                <a:lnTo>
                  <a:pt x="3" y="73"/>
                </a:lnTo>
                <a:lnTo>
                  <a:pt x="3" y="99"/>
                </a:lnTo>
                <a:lnTo>
                  <a:pt x="13" y="97"/>
                </a:lnTo>
                <a:lnTo>
                  <a:pt x="13" y="18"/>
                </a:lnTo>
                <a:lnTo>
                  <a:pt x="113" y="18"/>
                </a:lnTo>
                <a:lnTo>
                  <a:pt x="1" y="15"/>
                </a:lnTo>
                <a:lnTo>
                  <a:pt x="1" y="15"/>
                </a:lnTo>
                <a:close/>
              </a:path>
              <a:path w="134" h="232">
                <a:moveTo>
                  <a:pt x="118" y="1"/>
                </a:moveTo>
                <a:lnTo>
                  <a:pt x="113" y="10"/>
                </a:lnTo>
                <a:lnTo>
                  <a:pt x="1" y="10"/>
                </a:lnTo>
                <a:lnTo>
                  <a:pt x="1" y="15"/>
                </a:lnTo>
                <a:lnTo>
                  <a:pt x="113" y="18"/>
                </a:lnTo>
                <a:lnTo>
                  <a:pt x="113" y="97"/>
                </a:lnTo>
                <a:lnTo>
                  <a:pt x="13" y="97"/>
                </a:lnTo>
                <a:lnTo>
                  <a:pt x="3" y="99"/>
                </a:lnTo>
                <a:lnTo>
                  <a:pt x="113" y="104"/>
                </a:lnTo>
                <a:lnTo>
                  <a:pt x="113" y="195"/>
                </a:lnTo>
                <a:lnTo>
                  <a:pt x="13" y="195"/>
                </a:lnTo>
                <a:lnTo>
                  <a:pt x="1" y="198"/>
                </a:lnTo>
                <a:lnTo>
                  <a:pt x="1" y="231"/>
                </a:lnTo>
                <a:lnTo>
                  <a:pt x="13" y="222"/>
                </a:lnTo>
                <a:lnTo>
                  <a:pt x="13" y="202"/>
                </a:lnTo>
                <a:lnTo>
                  <a:pt x="113" y="202"/>
                </a:lnTo>
                <a:lnTo>
                  <a:pt x="125" y="198"/>
                </a:lnTo>
                <a:lnTo>
                  <a:pt x="125" y="190"/>
                </a:lnTo>
                <a:lnTo>
                  <a:pt x="125" y="186"/>
                </a:lnTo>
                <a:lnTo>
                  <a:pt x="125" y="20"/>
                </a:lnTo>
                <a:lnTo>
                  <a:pt x="133" y="15"/>
                </a:lnTo>
                <a:lnTo>
                  <a:pt x="118" y="1"/>
                </a:lnTo>
                <a:lnTo>
                  <a:pt x="118"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34" name="path"/>
          <p:cNvSpPr/>
          <p:nvPr/>
        </p:nvSpPr>
        <p:spPr>
          <a:xfrm>
            <a:off x="12774930" y="10118090"/>
            <a:ext cx="79247" cy="15240"/>
          </a:xfrm>
          <a:custGeom>
            <a:avLst/>
            <a:gdLst/>
            <a:ahLst/>
            <a:cxnLst/>
            <a:rect l="0" t="0" r="0" b="0"/>
            <a:pathLst>
              <a:path w="124" h="24">
                <a:moveTo>
                  <a:pt x="106" y="1"/>
                </a:moveTo>
                <a:lnTo>
                  <a:pt x="97" y="13"/>
                </a:lnTo>
                <a:lnTo>
                  <a:pt x="1" y="13"/>
                </a:lnTo>
                <a:lnTo>
                  <a:pt x="8" y="22"/>
                </a:lnTo>
                <a:lnTo>
                  <a:pt x="10" y="22"/>
                </a:lnTo>
                <a:lnTo>
                  <a:pt x="13" y="20"/>
                </a:lnTo>
                <a:lnTo>
                  <a:pt x="123" y="20"/>
                </a:lnTo>
                <a:lnTo>
                  <a:pt x="106" y="1"/>
                </a:lnTo>
                <a:lnTo>
                  <a:pt x="106"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35" name="path"/>
          <p:cNvSpPr/>
          <p:nvPr/>
        </p:nvSpPr>
        <p:spPr>
          <a:xfrm>
            <a:off x="12777978" y="10066273"/>
            <a:ext cx="303276" cy="158495"/>
          </a:xfrm>
          <a:custGeom>
            <a:avLst/>
            <a:gdLst/>
            <a:ahLst/>
            <a:cxnLst/>
            <a:rect l="0" t="0" r="0" b="0"/>
            <a:pathLst>
              <a:path w="477" h="249">
                <a:moveTo>
                  <a:pt x="135" y="221"/>
                </a:moveTo>
                <a:lnTo>
                  <a:pt x="135" y="226"/>
                </a:lnTo>
                <a:lnTo>
                  <a:pt x="140" y="226"/>
                </a:lnTo>
                <a:lnTo>
                  <a:pt x="145" y="229"/>
                </a:lnTo>
                <a:lnTo>
                  <a:pt x="150" y="229"/>
                </a:lnTo>
                <a:lnTo>
                  <a:pt x="152" y="231"/>
                </a:lnTo>
                <a:lnTo>
                  <a:pt x="154" y="234"/>
                </a:lnTo>
                <a:lnTo>
                  <a:pt x="157" y="236"/>
                </a:lnTo>
                <a:lnTo>
                  <a:pt x="159" y="238"/>
                </a:lnTo>
                <a:lnTo>
                  <a:pt x="161" y="241"/>
                </a:lnTo>
                <a:lnTo>
                  <a:pt x="161" y="248"/>
                </a:lnTo>
                <a:lnTo>
                  <a:pt x="164" y="245"/>
                </a:lnTo>
                <a:lnTo>
                  <a:pt x="166" y="245"/>
                </a:lnTo>
                <a:lnTo>
                  <a:pt x="169" y="241"/>
                </a:lnTo>
                <a:lnTo>
                  <a:pt x="171" y="238"/>
                </a:lnTo>
                <a:lnTo>
                  <a:pt x="173" y="236"/>
                </a:lnTo>
                <a:lnTo>
                  <a:pt x="176" y="234"/>
                </a:lnTo>
                <a:lnTo>
                  <a:pt x="176" y="229"/>
                </a:lnTo>
                <a:lnTo>
                  <a:pt x="178" y="224"/>
                </a:lnTo>
                <a:lnTo>
                  <a:pt x="159" y="221"/>
                </a:lnTo>
                <a:lnTo>
                  <a:pt x="147" y="221"/>
                </a:lnTo>
                <a:lnTo>
                  <a:pt x="142" y="221"/>
                </a:lnTo>
                <a:lnTo>
                  <a:pt x="135" y="221"/>
                </a:lnTo>
                <a:lnTo>
                  <a:pt x="135" y="221"/>
                </a:lnTo>
                <a:close/>
              </a:path>
              <a:path w="477" h="249">
                <a:moveTo>
                  <a:pt x="68" y="193"/>
                </a:moveTo>
                <a:lnTo>
                  <a:pt x="68" y="197"/>
                </a:lnTo>
                <a:lnTo>
                  <a:pt x="87" y="195"/>
                </a:lnTo>
                <a:lnTo>
                  <a:pt x="80" y="195"/>
                </a:lnTo>
                <a:lnTo>
                  <a:pt x="78" y="193"/>
                </a:lnTo>
                <a:lnTo>
                  <a:pt x="68" y="193"/>
                </a:lnTo>
                <a:lnTo>
                  <a:pt x="68" y="193"/>
                </a:lnTo>
                <a:close/>
              </a:path>
              <a:path w="477" h="249">
                <a:moveTo>
                  <a:pt x="61" y="135"/>
                </a:moveTo>
                <a:lnTo>
                  <a:pt x="51" y="135"/>
                </a:lnTo>
                <a:lnTo>
                  <a:pt x="51" y="200"/>
                </a:lnTo>
                <a:lnTo>
                  <a:pt x="51" y="248"/>
                </a:lnTo>
                <a:lnTo>
                  <a:pt x="63" y="241"/>
                </a:lnTo>
                <a:lnTo>
                  <a:pt x="63" y="229"/>
                </a:lnTo>
                <a:lnTo>
                  <a:pt x="61" y="224"/>
                </a:lnTo>
                <a:lnTo>
                  <a:pt x="61" y="135"/>
                </a:lnTo>
                <a:lnTo>
                  <a:pt x="61" y="135"/>
                </a:lnTo>
                <a:close/>
              </a:path>
              <a:path w="477" h="249">
                <a:moveTo>
                  <a:pt x="13" y="133"/>
                </a:moveTo>
                <a:lnTo>
                  <a:pt x="13" y="197"/>
                </a:lnTo>
                <a:lnTo>
                  <a:pt x="10" y="202"/>
                </a:lnTo>
                <a:lnTo>
                  <a:pt x="10" y="217"/>
                </a:lnTo>
                <a:lnTo>
                  <a:pt x="22" y="210"/>
                </a:lnTo>
                <a:lnTo>
                  <a:pt x="22" y="135"/>
                </a:lnTo>
                <a:lnTo>
                  <a:pt x="51" y="135"/>
                </a:lnTo>
                <a:lnTo>
                  <a:pt x="92" y="135"/>
                </a:lnTo>
                <a:lnTo>
                  <a:pt x="13" y="133"/>
                </a:lnTo>
                <a:lnTo>
                  <a:pt x="13" y="133"/>
                </a:lnTo>
                <a:close/>
              </a:path>
              <a:path w="477" h="249">
                <a:moveTo>
                  <a:pt x="10" y="121"/>
                </a:moveTo>
                <a:lnTo>
                  <a:pt x="10" y="128"/>
                </a:lnTo>
                <a:lnTo>
                  <a:pt x="13" y="133"/>
                </a:lnTo>
                <a:lnTo>
                  <a:pt x="92" y="135"/>
                </a:lnTo>
                <a:lnTo>
                  <a:pt x="92" y="185"/>
                </a:lnTo>
                <a:lnTo>
                  <a:pt x="90" y="190"/>
                </a:lnTo>
                <a:lnTo>
                  <a:pt x="90" y="193"/>
                </a:lnTo>
                <a:lnTo>
                  <a:pt x="87" y="195"/>
                </a:lnTo>
                <a:lnTo>
                  <a:pt x="68" y="197"/>
                </a:lnTo>
                <a:lnTo>
                  <a:pt x="70" y="197"/>
                </a:lnTo>
                <a:lnTo>
                  <a:pt x="75" y="200"/>
                </a:lnTo>
                <a:lnTo>
                  <a:pt x="78" y="202"/>
                </a:lnTo>
                <a:lnTo>
                  <a:pt x="82" y="205"/>
                </a:lnTo>
                <a:lnTo>
                  <a:pt x="82" y="207"/>
                </a:lnTo>
                <a:lnTo>
                  <a:pt x="85" y="210"/>
                </a:lnTo>
                <a:lnTo>
                  <a:pt x="85" y="217"/>
                </a:lnTo>
                <a:lnTo>
                  <a:pt x="87" y="214"/>
                </a:lnTo>
                <a:lnTo>
                  <a:pt x="90" y="212"/>
                </a:lnTo>
                <a:lnTo>
                  <a:pt x="94" y="210"/>
                </a:lnTo>
                <a:lnTo>
                  <a:pt x="97" y="207"/>
                </a:lnTo>
                <a:lnTo>
                  <a:pt x="99" y="205"/>
                </a:lnTo>
                <a:lnTo>
                  <a:pt x="99" y="202"/>
                </a:lnTo>
                <a:lnTo>
                  <a:pt x="101" y="197"/>
                </a:lnTo>
                <a:lnTo>
                  <a:pt x="101" y="193"/>
                </a:lnTo>
                <a:lnTo>
                  <a:pt x="101" y="137"/>
                </a:lnTo>
                <a:lnTo>
                  <a:pt x="109" y="130"/>
                </a:lnTo>
                <a:lnTo>
                  <a:pt x="22" y="128"/>
                </a:lnTo>
                <a:lnTo>
                  <a:pt x="10" y="121"/>
                </a:lnTo>
                <a:lnTo>
                  <a:pt x="10" y="121"/>
                </a:lnTo>
                <a:close/>
              </a:path>
              <a:path w="477" h="249">
                <a:moveTo>
                  <a:pt x="97" y="118"/>
                </a:moveTo>
                <a:lnTo>
                  <a:pt x="90" y="128"/>
                </a:lnTo>
                <a:lnTo>
                  <a:pt x="22" y="128"/>
                </a:lnTo>
                <a:lnTo>
                  <a:pt x="109" y="130"/>
                </a:lnTo>
                <a:lnTo>
                  <a:pt x="97" y="118"/>
                </a:lnTo>
                <a:lnTo>
                  <a:pt x="97" y="118"/>
                </a:lnTo>
                <a:close/>
              </a:path>
              <a:path w="477" h="249">
                <a:moveTo>
                  <a:pt x="61" y="128"/>
                </a:moveTo>
                <a:lnTo>
                  <a:pt x="61" y="101"/>
                </a:lnTo>
                <a:lnTo>
                  <a:pt x="51" y="101"/>
                </a:lnTo>
                <a:lnTo>
                  <a:pt x="51" y="128"/>
                </a:lnTo>
                <a:lnTo>
                  <a:pt x="61" y="128"/>
                </a:lnTo>
                <a:close/>
              </a:path>
              <a:path w="477" h="249">
                <a:moveTo>
                  <a:pt x="61" y="94"/>
                </a:moveTo>
                <a:lnTo>
                  <a:pt x="61" y="63"/>
                </a:lnTo>
                <a:lnTo>
                  <a:pt x="51" y="63"/>
                </a:lnTo>
                <a:lnTo>
                  <a:pt x="51" y="94"/>
                </a:lnTo>
                <a:lnTo>
                  <a:pt x="61" y="94"/>
                </a:lnTo>
                <a:close/>
              </a:path>
              <a:path w="477" h="249">
                <a:moveTo>
                  <a:pt x="90" y="44"/>
                </a:moveTo>
                <a:lnTo>
                  <a:pt x="82" y="56"/>
                </a:lnTo>
                <a:lnTo>
                  <a:pt x="13" y="56"/>
                </a:lnTo>
                <a:lnTo>
                  <a:pt x="13" y="61"/>
                </a:lnTo>
                <a:lnTo>
                  <a:pt x="10" y="63"/>
                </a:lnTo>
                <a:lnTo>
                  <a:pt x="10" y="68"/>
                </a:lnTo>
                <a:lnTo>
                  <a:pt x="8" y="73"/>
                </a:lnTo>
                <a:lnTo>
                  <a:pt x="8" y="77"/>
                </a:lnTo>
                <a:lnTo>
                  <a:pt x="5" y="82"/>
                </a:lnTo>
                <a:lnTo>
                  <a:pt x="3" y="87"/>
                </a:lnTo>
                <a:lnTo>
                  <a:pt x="1" y="92"/>
                </a:lnTo>
                <a:lnTo>
                  <a:pt x="5" y="92"/>
                </a:lnTo>
                <a:lnTo>
                  <a:pt x="5" y="90"/>
                </a:lnTo>
                <a:lnTo>
                  <a:pt x="8" y="87"/>
                </a:lnTo>
                <a:lnTo>
                  <a:pt x="10" y="82"/>
                </a:lnTo>
                <a:lnTo>
                  <a:pt x="13" y="80"/>
                </a:lnTo>
                <a:lnTo>
                  <a:pt x="15" y="75"/>
                </a:lnTo>
                <a:lnTo>
                  <a:pt x="18" y="70"/>
                </a:lnTo>
                <a:lnTo>
                  <a:pt x="20" y="68"/>
                </a:lnTo>
                <a:lnTo>
                  <a:pt x="22" y="63"/>
                </a:lnTo>
                <a:lnTo>
                  <a:pt x="106" y="63"/>
                </a:lnTo>
                <a:lnTo>
                  <a:pt x="90" y="44"/>
                </a:lnTo>
                <a:lnTo>
                  <a:pt x="90" y="44"/>
                </a:lnTo>
                <a:close/>
              </a:path>
              <a:path w="477" h="249">
                <a:moveTo>
                  <a:pt x="128" y="41"/>
                </a:moveTo>
                <a:lnTo>
                  <a:pt x="128" y="75"/>
                </a:lnTo>
                <a:lnTo>
                  <a:pt x="130" y="80"/>
                </a:lnTo>
                <a:lnTo>
                  <a:pt x="130" y="150"/>
                </a:lnTo>
                <a:lnTo>
                  <a:pt x="128" y="154"/>
                </a:lnTo>
                <a:lnTo>
                  <a:pt x="128" y="159"/>
                </a:lnTo>
                <a:lnTo>
                  <a:pt x="128" y="164"/>
                </a:lnTo>
                <a:lnTo>
                  <a:pt x="128" y="185"/>
                </a:lnTo>
                <a:lnTo>
                  <a:pt x="140" y="176"/>
                </a:lnTo>
                <a:lnTo>
                  <a:pt x="140" y="58"/>
                </a:lnTo>
                <a:lnTo>
                  <a:pt x="147" y="51"/>
                </a:lnTo>
                <a:lnTo>
                  <a:pt x="128" y="41"/>
                </a:lnTo>
                <a:lnTo>
                  <a:pt x="128" y="41"/>
                </a:lnTo>
                <a:close/>
              </a:path>
              <a:path w="477" h="249">
                <a:moveTo>
                  <a:pt x="20" y="25"/>
                </a:moveTo>
                <a:lnTo>
                  <a:pt x="20" y="30"/>
                </a:lnTo>
                <a:lnTo>
                  <a:pt x="18" y="32"/>
                </a:lnTo>
                <a:lnTo>
                  <a:pt x="18" y="41"/>
                </a:lnTo>
                <a:lnTo>
                  <a:pt x="15" y="46"/>
                </a:lnTo>
                <a:lnTo>
                  <a:pt x="15" y="54"/>
                </a:lnTo>
                <a:lnTo>
                  <a:pt x="13" y="56"/>
                </a:lnTo>
                <a:lnTo>
                  <a:pt x="22" y="56"/>
                </a:lnTo>
                <a:lnTo>
                  <a:pt x="25" y="49"/>
                </a:lnTo>
                <a:lnTo>
                  <a:pt x="27" y="44"/>
                </a:lnTo>
                <a:lnTo>
                  <a:pt x="30" y="41"/>
                </a:lnTo>
                <a:lnTo>
                  <a:pt x="32" y="37"/>
                </a:lnTo>
                <a:lnTo>
                  <a:pt x="34" y="37"/>
                </a:lnTo>
                <a:lnTo>
                  <a:pt x="37" y="34"/>
                </a:lnTo>
                <a:lnTo>
                  <a:pt x="20" y="25"/>
                </a:lnTo>
                <a:lnTo>
                  <a:pt x="20" y="25"/>
                </a:lnTo>
                <a:close/>
              </a:path>
              <a:path w="477" h="249">
                <a:moveTo>
                  <a:pt x="51" y="1"/>
                </a:moveTo>
                <a:lnTo>
                  <a:pt x="51" y="56"/>
                </a:lnTo>
                <a:lnTo>
                  <a:pt x="61" y="56"/>
                </a:lnTo>
                <a:lnTo>
                  <a:pt x="61" y="17"/>
                </a:lnTo>
                <a:lnTo>
                  <a:pt x="68" y="10"/>
                </a:lnTo>
                <a:lnTo>
                  <a:pt x="51" y="1"/>
                </a:lnTo>
                <a:lnTo>
                  <a:pt x="51" y="1"/>
                </a:lnTo>
                <a:close/>
              </a:path>
              <a:path w="477" h="249">
                <a:moveTo>
                  <a:pt x="166" y="1"/>
                </a:moveTo>
                <a:lnTo>
                  <a:pt x="166" y="217"/>
                </a:lnTo>
                <a:lnTo>
                  <a:pt x="164" y="219"/>
                </a:lnTo>
                <a:lnTo>
                  <a:pt x="161" y="221"/>
                </a:lnTo>
                <a:lnTo>
                  <a:pt x="159" y="221"/>
                </a:lnTo>
                <a:lnTo>
                  <a:pt x="178" y="224"/>
                </a:lnTo>
                <a:lnTo>
                  <a:pt x="178" y="17"/>
                </a:lnTo>
                <a:lnTo>
                  <a:pt x="183" y="10"/>
                </a:lnTo>
                <a:lnTo>
                  <a:pt x="166" y="1"/>
                </a:lnTo>
                <a:lnTo>
                  <a:pt x="166" y="1"/>
                </a:lnTo>
                <a:close/>
              </a:path>
              <a:path w="477" h="249">
                <a:moveTo>
                  <a:pt x="394" y="221"/>
                </a:moveTo>
                <a:lnTo>
                  <a:pt x="382" y="224"/>
                </a:lnTo>
                <a:lnTo>
                  <a:pt x="382" y="243"/>
                </a:lnTo>
                <a:lnTo>
                  <a:pt x="394" y="236"/>
                </a:lnTo>
                <a:lnTo>
                  <a:pt x="394" y="221"/>
                </a:lnTo>
                <a:lnTo>
                  <a:pt x="394" y="221"/>
                </a:lnTo>
                <a:close/>
              </a:path>
              <a:path w="477" h="249">
                <a:moveTo>
                  <a:pt x="279" y="174"/>
                </a:moveTo>
                <a:lnTo>
                  <a:pt x="279" y="176"/>
                </a:lnTo>
                <a:lnTo>
                  <a:pt x="281" y="178"/>
                </a:lnTo>
                <a:lnTo>
                  <a:pt x="286" y="178"/>
                </a:lnTo>
                <a:lnTo>
                  <a:pt x="291" y="181"/>
                </a:lnTo>
                <a:lnTo>
                  <a:pt x="296" y="183"/>
                </a:lnTo>
                <a:lnTo>
                  <a:pt x="301" y="185"/>
                </a:lnTo>
                <a:lnTo>
                  <a:pt x="305" y="188"/>
                </a:lnTo>
                <a:lnTo>
                  <a:pt x="308" y="188"/>
                </a:lnTo>
                <a:lnTo>
                  <a:pt x="313" y="190"/>
                </a:lnTo>
                <a:lnTo>
                  <a:pt x="315" y="193"/>
                </a:lnTo>
                <a:lnTo>
                  <a:pt x="318" y="193"/>
                </a:lnTo>
                <a:lnTo>
                  <a:pt x="320" y="195"/>
                </a:lnTo>
                <a:lnTo>
                  <a:pt x="325" y="197"/>
                </a:lnTo>
                <a:lnTo>
                  <a:pt x="327" y="200"/>
                </a:lnTo>
                <a:lnTo>
                  <a:pt x="330" y="202"/>
                </a:lnTo>
                <a:lnTo>
                  <a:pt x="332" y="205"/>
                </a:lnTo>
                <a:lnTo>
                  <a:pt x="334" y="207"/>
                </a:lnTo>
                <a:lnTo>
                  <a:pt x="339" y="210"/>
                </a:lnTo>
                <a:lnTo>
                  <a:pt x="344" y="210"/>
                </a:lnTo>
                <a:lnTo>
                  <a:pt x="344" y="205"/>
                </a:lnTo>
                <a:lnTo>
                  <a:pt x="344" y="195"/>
                </a:lnTo>
                <a:lnTo>
                  <a:pt x="341" y="193"/>
                </a:lnTo>
                <a:lnTo>
                  <a:pt x="341" y="190"/>
                </a:lnTo>
                <a:lnTo>
                  <a:pt x="339" y="185"/>
                </a:lnTo>
                <a:lnTo>
                  <a:pt x="334" y="183"/>
                </a:lnTo>
                <a:lnTo>
                  <a:pt x="332" y="181"/>
                </a:lnTo>
                <a:lnTo>
                  <a:pt x="325" y="181"/>
                </a:lnTo>
                <a:lnTo>
                  <a:pt x="322" y="178"/>
                </a:lnTo>
                <a:lnTo>
                  <a:pt x="313" y="178"/>
                </a:lnTo>
                <a:lnTo>
                  <a:pt x="308" y="176"/>
                </a:lnTo>
                <a:lnTo>
                  <a:pt x="298" y="176"/>
                </a:lnTo>
                <a:lnTo>
                  <a:pt x="296" y="174"/>
                </a:lnTo>
                <a:lnTo>
                  <a:pt x="279" y="174"/>
                </a:lnTo>
                <a:lnTo>
                  <a:pt x="279" y="174"/>
                </a:lnTo>
                <a:close/>
              </a:path>
              <a:path w="477" h="249">
                <a:moveTo>
                  <a:pt x="296" y="135"/>
                </a:moveTo>
                <a:lnTo>
                  <a:pt x="296" y="137"/>
                </a:lnTo>
                <a:lnTo>
                  <a:pt x="301" y="142"/>
                </a:lnTo>
                <a:lnTo>
                  <a:pt x="303" y="145"/>
                </a:lnTo>
                <a:lnTo>
                  <a:pt x="308" y="147"/>
                </a:lnTo>
                <a:lnTo>
                  <a:pt x="310" y="150"/>
                </a:lnTo>
                <a:lnTo>
                  <a:pt x="313" y="152"/>
                </a:lnTo>
                <a:lnTo>
                  <a:pt x="315" y="157"/>
                </a:lnTo>
                <a:lnTo>
                  <a:pt x="318" y="159"/>
                </a:lnTo>
                <a:lnTo>
                  <a:pt x="320" y="161"/>
                </a:lnTo>
                <a:lnTo>
                  <a:pt x="322" y="164"/>
                </a:lnTo>
                <a:lnTo>
                  <a:pt x="325" y="166"/>
                </a:lnTo>
                <a:lnTo>
                  <a:pt x="330" y="169"/>
                </a:lnTo>
                <a:lnTo>
                  <a:pt x="330" y="166"/>
                </a:lnTo>
                <a:lnTo>
                  <a:pt x="332" y="164"/>
                </a:lnTo>
                <a:lnTo>
                  <a:pt x="332" y="152"/>
                </a:lnTo>
                <a:lnTo>
                  <a:pt x="330" y="150"/>
                </a:lnTo>
                <a:lnTo>
                  <a:pt x="327" y="147"/>
                </a:lnTo>
                <a:lnTo>
                  <a:pt x="325" y="145"/>
                </a:lnTo>
                <a:lnTo>
                  <a:pt x="322" y="142"/>
                </a:lnTo>
                <a:lnTo>
                  <a:pt x="320" y="142"/>
                </a:lnTo>
                <a:lnTo>
                  <a:pt x="315" y="140"/>
                </a:lnTo>
                <a:lnTo>
                  <a:pt x="313" y="140"/>
                </a:lnTo>
                <a:lnTo>
                  <a:pt x="308" y="137"/>
                </a:lnTo>
                <a:lnTo>
                  <a:pt x="305" y="137"/>
                </a:lnTo>
                <a:lnTo>
                  <a:pt x="301" y="135"/>
                </a:lnTo>
                <a:lnTo>
                  <a:pt x="296" y="135"/>
                </a:lnTo>
                <a:lnTo>
                  <a:pt x="296" y="135"/>
                </a:lnTo>
                <a:close/>
              </a:path>
              <a:path w="477" h="249">
                <a:moveTo>
                  <a:pt x="301" y="109"/>
                </a:moveTo>
                <a:lnTo>
                  <a:pt x="298" y="111"/>
                </a:lnTo>
                <a:lnTo>
                  <a:pt x="296" y="114"/>
                </a:lnTo>
                <a:lnTo>
                  <a:pt x="291" y="116"/>
                </a:lnTo>
                <a:lnTo>
                  <a:pt x="289" y="118"/>
                </a:lnTo>
                <a:lnTo>
                  <a:pt x="286" y="121"/>
                </a:lnTo>
                <a:lnTo>
                  <a:pt x="284" y="123"/>
                </a:lnTo>
                <a:lnTo>
                  <a:pt x="281" y="125"/>
                </a:lnTo>
                <a:lnTo>
                  <a:pt x="277" y="128"/>
                </a:lnTo>
                <a:lnTo>
                  <a:pt x="274" y="130"/>
                </a:lnTo>
                <a:lnTo>
                  <a:pt x="272" y="133"/>
                </a:lnTo>
                <a:lnTo>
                  <a:pt x="267" y="135"/>
                </a:lnTo>
                <a:lnTo>
                  <a:pt x="265" y="137"/>
                </a:lnTo>
                <a:lnTo>
                  <a:pt x="260" y="140"/>
                </a:lnTo>
                <a:lnTo>
                  <a:pt x="258" y="142"/>
                </a:lnTo>
                <a:lnTo>
                  <a:pt x="253" y="145"/>
                </a:lnTo>
                <a:lnTo>
                  <a:pt x="248" y="147"/>
                </a:lnTo>
                <a:lnTo>
                  <a:pt x="245" y="150"/>
                </a:lnTo>
                <a:lnTo>
                  <a:pt x="258" y="150"/>
                </a:lnTo>
                <a:lnTo>
                  <a:pt x="262" y="147"/>
                </a:lnTo>
                <a:lnTo>
                  <a:pt x="265" y="145"/>
                </a:lnTo>
                <a:lnTo>
                  <a:pt x="270" y="145"/>
                </a:lnTo>
                <a:lnTo>
                  <a:pt x="272" y="142"/>
                </a:lnTo>
                <a:lnTo>
                  <a:pt x="277" y="140"/>
                </a:lnTo>
                <a:lnTo>
                  <a:pt x="279" y="137"/>
                </a:lnTo>
                <a:lnTo>
                  <a:pt x="281" y="135"/>
                </a:lnTo>
                <a:lnTo>
                  <a:pt x="286" y="133"/>
                </a:lnTo>
                <a:lnTo>
                  <a:pt x="289" y="130"/>
                </a:lnTo>
                <a:lnTo>
                  <a:pt x="291" y="130"/>
                </a:lnTo>
                <a:lnTo>
                  <a:pt x="296" y="128"/>
                </a:lnTo>
                <a:lnTo>
                  <a:pt x="298" y="125"/>
                </a:lnTo>
                <a:lnTo>
                  <a:pt x="301" y="121"/>
                </a:lnTo>
                <a:lnTo>
                  <a:pt x="303" y="118"/>
                </a:lnTo>
                <a:lnTo>
                  <a:pt x="308" y="116"/>
                </a:lnTo>
                <a:lnTo>
                  <a:pt x="310" y="114"/>
                </a:lnTo>
                <a:lnTo>
                  <a:pt x="313" y="111"/>
                </a:lnTo>
                <a:lnTo>
                  <a:pt x="301" y="109"/>
                </a:lnTo>
                <a:lnTo>
                  <a:pt x="301" y="109"/>
                </a:lnTo>
                <a:close/>
              </a:path>
              <a:path w="477" h="249">
                <a:moveTo>
                  <a:pt x="293" y="58"/>
                </a:moveTo>
                <a:lnTo>
                  <a:pt x="286" y="58"/>
                </a:lnTo>
                <a:lnTo>
                  <a:pt x="289" y="61"/>
                </a:lnTo>
                <a:lnTo>
                  <a:pt x="291" y="65"/>
                </a:lnTo>
                <a:lnTo>
                  <a:pt x="291" y="70"/>
                </a:lnTo>
                <a:lnTo>
                  <a:pt x="293" y="75"/>
                </a:lnTo>
                <a:lnTo>
                  <a:pt x="296" y="80"/>
                </a:lnTo>
                <a:lnTo>
                  <a:pt x="296" y="82"/>
                </a:lnTo>
                <a:lnTo>
                  <a:pt x="298" y="87"/>
                </a:lnTo>
                <a:lnTo>
                  <a:pt x="301" y="90"/>
                </a:lnTo>
                <a:lnTo>
                  <a:pt x="303" y="94"/>
                </a:lnTo>
                <a:lnTo>
                  <a:pt x="313" y="94"/>
                </a:lnTo>
                <a:lnTo>
                  <a:pt x="310" y="92"/>
                </a:lnTo>
                <a:lnTo>
                  <a:pt x="310" y="90"/>
                </a:lnTo>
                <a:lnTo>
                  <a:pt x="308" y="85"/>
                </a:lnTo>
                <a:lnTo>
                  <a:pt x="305" y="82"/>
                </a:lnTo>
                <a:lnTo>
                  <a:pt x="303" y="77"/>
                </a:lnTo>
                <a:lnTo>
                  <a:pt x="301" y="75"/>
                </a:lnTo>
                <a:lnTo>
                  <a:pt x="298" y="70"/>
                </a:lnTo>
                <a:lnTo>
                  <a:pt x="296" y="68"/>
                </a:lnTo>
                <a:lnTo>
                  <a:pt x="296" y="63"/>
                </a:lnTo>
                <a:lnTo>
                  <a:pt x="293" y="58"/>
                </a:lnTo>
                <a:lnTo>
                  <a:pt x="293" y="58"/>
                </a:lnTo>
                <a:close/>
              </a:path>
              <a:path w="477" h="249">
                <a:moveTo>
                  <a:pt x="356" y="51"/>
                </a:moveTo>
                <a:lnTo>
                  <a:pt x="337" y="54"/>
                </a:lnTo>
                <a:lnTo>
                  <a:pt x="334" y="58"/>
                </a:lnTo>
                <a:lnTo>
                  <a:pt x="332" y="61"/>
                </a:lnTo>
                <a:lnTo>
                  <a:pt x="330" y="65"/>
                </a:lnTo>
                <a:lnTo>
                  <a:pt x="330" y="70"/>
                </a:lnTo>
                <a:lnTo>
                  <a:pt x="327" y="73"/>
                </a:lnTo>
                <a:lnTo>
                  <a:pt x="325" y="77"/>
                </a:lnTo>
                <a:lnTo>
                  <a:pt x="322" y="80"/>
                </a:lnTo>
                <a:lnTo>
                  <a:pt x="320" y="85"/>
                </a:lnTo>
                <a:lnTo>
                  <a:pt x="318" y="87"/>
                </a:lnTo>
                <a:lnTo>
                  <a:pt x="315" y="92"/>
                </a:lnTo>
                <a:lnTo>
                  <a:pt x="313" y="94"/>
                </a:lnTo>
                <a:lnTo>
                  <a:pt x="303" y="94"/>
                </a:lnTo>
                <a:lnTo>
                  <a:pt x="305" y="99"/>
                </a:lnTo>
                <a:lnTo>
                  <a:pt x="305" y="104"/>
                </a:lnTo>
                <a:lnTo>
                  <a:pt x="303" y="106"/>
                </a:lnTo>
                <a:lnTo>
                  <a:pt x="301" y="109"/>
                </a:lnTo>
                <a:lnTo>
                  <a:pt x="313" y="111"/>
                </a:lnTo>
                <a:lnTo>
                  <a:pt x="315" y="116"/>
                </a:lnTo>
                <a:lnTo>
                  <a:pt x="320" y="118"/>
                </a:lnTo>
                <a:lnTo>
                  <a:pt x="322" y="121"/>
                </a:lnTo>
                <a:lnTo>
                  <a:pt x="325" y="123"/>
                </a:lnTo>
                <a:lnTo>
                  <a:pt x="327" y="125"/>
                </a:lnTo>
                <a:lnTo>
                  <a:pt x="332" y="128"/>
                </a:lnTo>
                <a:lnTo>
                  <a:pt x="334" y="130"/>
                </a:lnTo>
                <a:lnTo>
                  <a:pt x="337" y="133"/>
                </a:lnTo>
                <a:lnTo>
                  <a:pt x="339" y="135"/>
                </a:lnTo>
                <a:lnTo>
                  <a:pt x="344" y="137"/>
                </a:lnTo>
                <a:lnTo>
                  <a:pt x="346" y="140"/>
                </a:lnTo>
                <a:lnTo>
                  <a:pt x="351" y="142"/>
                </a:lnTo>
                <a:lnTo>
                  <a:pt x="353" y="145"/>
                </a:lnTo>
                <a:lnTo>
                  <a:pt x="356" y="145"/>
                </a:lnTo>
                <a:lnTo>
                  <a:pt x="361" y="147"/>
                </a:lnTo>
                <a:lnTo>
                  <a:pt x="363" y="150"/>
                </a:lnTo>
                <a:lnTo>
                  <a:pt x="365" y="147"/>
                </a:lnTo>
                <a:lnTo>
                  <a:pt x="368" y="142"/>
                </a:lnTo>
                <a:lnTo>
                  <a:pt x="370" y="140"/>
                </a:lnTo>
                <a:lnTo>
                  <a:pt x="373" y="137"/>
                </a:lnTo>
                <a:lnTo>
                  <a:pt x="380" y="137"/>
                </a:lnTo>
                <a:lnTo>
                  <a:pt x="380" y="133"/>
                </a:lnTo>
                <a:lnTo>
                  <a:pt x="378" y="133"/>
                </a:lnTo>
                <a:lnTo>
                  <a:pt x="373" y="130"/>
                </a:lnTo>
                <a:lnTo>
                  <a:pt x="365" y="130"/>
                </a:lnTo>
                <a:lnTo>
                  <a:pt x="363" y="128"/>
                </a:lnTo>
                <a:lnTo>
                  <a:pt x="358" y="128"/>
                </a:lnTo>
                <a:lnTo>
                  <a:pt x="356" y="125"/>
                </a:lnTo>
                <a:lnTo>
                  <a:pt x="351" y="125"/>
                </a:lnTo>
                <a:lnTo>
                  <a:pt x="349" y="123"/>
                </a:lnTo>
                <a:lnTo>
                  <a:pt x="344" y="121"/>
                </a:lnTo>
                <a:lnTo>
                  <a:pt x="341" y="121"/>
                </a:lnTo>
                <a:lnTo>
                  <a:pt x="339" y="118"/>
                </a:lnTo>
                <a:lnTo>
                  <a:pt x="334" y="116"/>
                </a:lnTo>
                <a:lnTo>
                  <a:pt x="332" y="114"/>
                </a:lnTo>
                <a:lnTo>
                  <a:pt x="330" y="111"/>
                </a:lnTo>
                <a:lnTo>
                  <a:pt x="327" y="109"/>
                </a:lnTo>
                <a:lnTo>
                  <a:pt x="322" y="106"/>
                </a:lnTo>
                <a:lnTo>
                  <a:pt x="320" y="104"/>
                </a:lnTo>
                <a:lnTo>
                  <a:pt x="322" y="101"/>
                </a:lnTo>
                <a:lnTo>
                  <a:pt x="325" y="97"/>
                </a:lnTo>
                <a:lnTo>
                  <a:pt x="327" y="94"/>
                </a:lnTo>
                <a:lnTo>
                  <a:pt x="330" y="90"/>
                </a:lnTo>
                <a:lnTo>
                  <a:pt x="332" y="87"/>
                </a:lnTo>
                <a:lnTo>
                  <a:pt x="334" y="85"/>
                </a:lnTo>
                <a:lnTo>
                  <a:pt x="337" y="80"/>
                </a:lnTo>
                <a:lnTo>
                  <a:pt x="339" y="77"/>
                </a:lnTo>
                <a:lnTo>
                  <a:pt x="341" y="73"/>
                </a:lnTo>
                <a:lnTo>
                  <a:pt x="344" y="68"/>
                </a:lnTo>
                <a:lnTo>
                  <a:pt x="346" y="65"/>
                </a:lnTo>
                <a:lnTo>
                  <a:pt x="346" y="61"/>
                </a:lnTo>
                <a:lnTo>
                  <a:pt x="349" y="58"/>
                </a:lnTo>
                <a:lnTo>
                  <a:pt x="356" y="51"/>
                </a:lnTo>
                <a:lnTo>
                  <a:pt x="356" y="51"/>
                </a:lnTo>
                <a:close/>
              </a:path>
              <a:path w="477" h="249">
                <a:moveTo>
                  <a:pt x="344" y="37"/>
                </a:moveTo>
                <a:lnTo>
                  <a:pt x="337" y="46"/>
                </a:lnTo>
                <a:lnTo>
                  <a:pt x="293" y="46"/>
                </a:lnTo>
                <a:lnTo>
                  <a:pt x="281" y="49"/>
                </a:lnTo>
                <a:lnTo>
                  <a:pt x="279" y="54"/>
                </a:lnTo>
                <a:lnTo>
                  <a:pt x="277" y="58"/>
                </a:lnTo>
                <a:lnTo>
                  <a:pt x="277" y="61"/>
                </a:lnTo>
                <a:lnTo>
                  <a:pt x="274" y="65"/>
                </a:lnTo>
                <a:lnTo>
                  <a:pt x="272" y="70"/>
                </a:lnTo>
                <a:lnTo>
                  <a:pt x="270" y="73"/>
                </a:lnTo>
                <a:lnTo>
                  <a:pt x="270" y="77"/>
                </a:lnTo>
                <a:lnTo>
                  <a:pt x="267" y="82"/>
                </a:lnTo>
                <a:lnTo>
                  <a:pt x="265" y="85"/>
                </a:lnTo>
                <a:lnTo>
                  <a:pt x="262" y="90"/>
                </a:lnTo>
                <a:lnTo>
                  <a:pt x="260" y="92"/>
                </a:lnTo>
                <a:lnTo>
                  <a:pt x="258" y="97"/>
                </a:lnTo>
                <a:lnTo>
                  <a:pt x="255" y="101"/>
                </a:lnTo>
                <a:lnTo>
                  <a:pt x="260" y="101"/>
                </a:lnTo>
                <a:lnTo>
                  <a:pt x="262" y="99"/>
                </a:lnTo>
                <a:lnTo>
                  <a:pt x="265" y="94"/>
                </a:lnTo>
                <a:lnTo>
                  <a:pt x="267" y="92"/>
                </a:lnTo>
                <a:lnTo>
                  <a:pt x="270" y="90"/>
                </a:lnTo>
                <a:lnTo>
                  <a:pt x="272" y="85"/>
                </a:lnTo>
                <a:lnTo>
                  <a:pt x="274" y="82"/>
                </a:lnTo>
                <a:lnTo>
                  <a:pt x="277" y="77"/>
                </a:lnTo>
                <a:lnTo>
                  <a:pt x="279" y="75"/>
                </a:lnTo>
                <a:lnTo>
                  <a:pt x="281" y="70"/>
                </a:lnTo>
                <a:lnTo>
                  <a:pt x="284" y="65"/>
                </a:lnTo>
                <a:lnTo>
                  <a:pt x="284" y="63"/>
                </a:lnTo>
                <a:lnTo>
                  <a:pt x="286" y="58"/>
                </a:lnTo>
                <a:lnTo>
                  <a:pt x="293" y="58"/>
                </a:lnTo>
                <a:lnTo>
                  <a:pt x="291" y="54"/>
                </a:lnTo>
                <a:lnTo>
                  <a:pt x="337" y="54"/>
                </a:lnTo>
                <a:lnTo>
                  <a:pt x="356" y="51"/>
                </a:lnTo>
                <a:lnTo>
                  <a:pt x="344" y="37"/>
                </a:lnTo>
                <a:lnTo>
                  <a:pt x="344" y="37"/>
                </a:lnTo>
                <a:close/>
              </a:path>
              <a:path w="477" h="249">
                <a:moveTo>
                  <a:pt x="291" y="20"/>
                </a:moveTo>
                <a:lnTo>
                  <a:pt x="289" y="20"/>
                </a:lnTo>
                <a:lnTo>
                  <a:pt x="289" y="22"/>
                </a:lnTo>
                <a:lnTo>
                  <a:pt x="289" y="27"/>
                </a:lnTo>
                <a:lnTo>
                  <a:pt x="286" y="30"/>
                </a:lnTo>
                <a:lnTo>
                  <a:pt x="286" y="34"/>
                </a:lnTo>
                <a:lnTo>
                  <a:pt x="284" y="39"/>
                </a:lnTo>
                <a:lnTo>
                  <a:pt x="284" y="44"/>
                </a:lnTo>
                <a:lnTo>
                  <a:pt x="281" y="49"/>
                </a:lnTo>
                <a:lnTo>
                  <a:pt x="293" y="46"/>
                </a:lnTo>
                <a:lnTo>
                  <a:pt x="293" y="44"/>
                </a:lnTo>
                <a:lnTo>
                  <a:pt x="296" y="41"/>
                </a:lnTo>
                <a:lnTo>
                  <a:pt x="298" y="37"/>
                </a:lnTo>
                <a:lnTo>
                  <a:pt x="301" y="32"/>
                </a:lnTo>
                <a:lnTo>
                  <a:pt x="305" y="30"/>
                </a:lnTo>
                <a:lnTo>
                  <a:pt x="291" y="20"/>
                </a:lnTo>
                <a:lnTo>
                  <a:pt x="291" y="20"/>
                </a:lnTo>
                <a:close/>
              </a:path>
              <a:path w="477" h="249">
                <a:moveTo>
                  <a:pt x="233" y="17"/>
                </a:moveTo>
                <a:lnTo>
                  <a:pt x="233" y="241"/>
                </a:lnTo>
                <a:lnTo>
                  <a:pt x="231" y="245"/>
                </a:lnTo>
                <a:lnTo>
                  <a:pt x="245" y="241"/>
                </a:lnTo>
                <a:lnTo>
                  <a:pt x="245" y="224"/>
                </a:lnTo>
                <a:lnTo>
                  <a:pt x="382" y="224"/>
                </a:lnTo>
                <a:lnTo>
                  <a:pt x="394" y="221"/>
                </a:lnTo>
                <a:lnTo>
                  <a:pt x="394" y="217"/>
                </a:lnTo>
                <a:lnTo>
                  <a:pt x="245" y="217"/>
                </a:lnTo>
                <a:lnTo>
                  <a:pt x="245" y="154"/>
                </a:lnTo>
                <a:lnTo>
                  <a:pt x="248" y="154"/>
                </a:lnTo>
                <a:lnTo>
                  <a:pt x="253" y="152"/>
                </a:lnTo>
                <a:lnTo>
                  <a:pt x="255" y="150"/>
                </a:lnTo>
                <a:lnTo>
                  <a:pt x="245" y="150"/>
                </a:lnTo>
                <a:lnTo>
                  <a:pt x="245" y="20"/>
                </a:lnTo>
                <a:lnTo>
                  <a:pt x="382" y="20"/>
                </a:lnTo>
                <a:lnTo>
                  <a:pt x="233" y="17"/>
                </a:lnTo>
                <a:lnTo>
                  <a:pt x="233" y="17"/>
                </a:lnTo>
                <a:close/>
              </a:path>
              <a:path w="477" h="249">
                <a:moveTo>
                  <a:pt x="231" y="3"/>
                </a:moveTo>
                <a:lnTo>
                  <a:pt x="233" y="8"/>
                </a:lnTo>
                <a:lnTo>
                  <a:pt x="233" y="17"/>
                </a:lnTo>
                <a:lnTo>
                  <a:pt x="382" y="20"/>
                </a:lnTo>
                <a:lnTo>
                  <a:pt x="382" y="217"/>
                </a:lnTo>
                <a:lnTo>
                  <a:pt x="245" y="217"/>
                </a:lnTo>
                <a:lnTo>
                  <a:pt x="394" y="217"/>
                </a:lnTo>
                <a:lnTo>
                  <a:pt x="394" y="212"/>
                </a:lnTo>
                <a:lnTo>
                  <a:pt x="394" y="22"/>
                </a:lnTo>
                <a:lnTo>
                  <a:pt x="399" y="15"/>
                </a:lnTo>
                <a:lnTo>
                  <a:pt x="245" y="13"/>
                </a:lnTo>
                <a:lnTo>
                  <a:pt x="231" y="3"/>
                </a:lnTo>
                <a:lnTo>
                  <a:pt x="231" y="3"/>
                </a:lnTo>
                <a:close/>
              </a:path>
              <a:path w="477" h="249">
                <a:moveTo>
                  <a:pt x="387" y="3"/>
                </a:moveTo>
                <a:lnTo>
                  <a:pt x="380" y="13"/>
                </a:lnTo>
                <a:lnTo>
                  <a:pt x="245" y="13"/>
                </a:lnTo>
                <a:lnTo>
                  <a:pt x="399" y="15"/>
                </a:lnTo>
                <a:lnTo>
                  <a:pt x="387" y="3"/>
                </a:lnTo>
                <a:lnTo>
                  <a:pt x="387" y="3"/>
                </a:lnTo>
                <a:close/>
              </a:path>
              <a:path w="477" h="249">
                <a:moveTo>
                  <a:pt x="464" y="10"/>
                </a:moveTo>
                <a:lnTo>
                  <a:pt x="464" y="20"/>
                </a:lnTo>
                <a:lnTo>
                  <a:pt x="476" y="20"/>
                </a:lnTo>
                <a:lnTo>
                  <a:pt x="464" y="10"/>
                </a:lnTo>
                <a:lnTo>
                  <a:pt x="464" y="10"/>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36" name="path"/>
          <p:cNvSpPr/>
          <p:nvPr/>
        </p:nvSpPr>
        <p:spPr>
          <a:xfrm>
            <a:off x="13803630" y="10064750"/>
            <a:ext cx="263652" cy="160020"/>
          </a:xfrm>
          <a:custGeom>
            <a:avLst/>
            <a:gdLst/>
            <a:ahLst/>
            <a:cxnLst/>
            <a:rect l="0" t="0" r="0" b="0"/>
            <a:pathLst>
              <a:path w="415" h="252">
                <a:moveTo>
                  <a:pt x="85" y="174"/>
                </a:moveTo>
                <a:lnTo>
                  <a:pt x="80" y="174"/>
                </a:lnTo>
                <a:lnTo>
                  <a:pt x="80" y="176"/>
                </a:lnTo>
                <a:lnTo>
                  <a:pt x="78" y="181"/>
                </a:lnTo>
                <a:lnTo>
                  <a:pt x="78" y="186"/>
                </a:lnTo>
                <a:lnTo>
                  <a:pt x="75" y="190"/>
                </a:lnTo>
                <a:lnTo>
                  <a:pt x="75" y="193"/>
                </a:lnTo>
                <a:lnTo>
                  <a:pt x="73" y="195"/>
                </a:lnTo>
                <a:lnTo>
                  <a:pt x="70" y="200"/>
                </a:lnTo>
                <a:lnTo>
                  <a:pt x="68" y="202"/>
                </a:lnTo>
                <a:lnTo>
                  <a:pt x="10" y="202"/>
                </a:lnTo>
                <a:lnTo>
                  <a:pt x="1" y="205"/>
                </a:lnTo>
                <a:lnTo>
                  <a:pt x="1" y="219"/>
                </a:lnTo>
                <a:lnTo>
                  <a:pt x="80" y="219"/>
                </a:lnTo>
                <a:lnTo>
                  <a:pt x="85" y="174"/>
                </a:lnTo>
                <a:lnTo>
                  <a:pt x="85" y="174"/>
                </a:lnTo>
                <a:close/>
              </a:path>
              <a:path w="415" h="252">
                <a:moveTo>
                  <a:pt x="68" y="44"/>
                </a:moveTo>
                <a:lnTo>
                  <a:pt x="41" y="44"/>
                </a:lnTo>
                <a:lnTo>
                  <a:pt x="46" y="44"/>
                </a:lnTo>
                <a:lnTo>
                  <a:pt x="51" y="46"/>
                </a:lnTo>
                <a:lnTo>
                  <a:pt x="53" y="46"/>
                </a:lnTo>
                <a:lnTo>
                  <a:pt x="56" y="49"/>
                </a:lnTo>
                <a:lnTo>
                  <a:pt x="58" y="51"/>
                </a:lnTo>
                <a:lnTo>
                  <a:pt x="61" y="54"/>
                </a:lnTo>
                <a:lnTo>
                  <a:pt x="63" y="56"/>
                </a:lnTo>
                <a:lnTo>
                  <a:pt x="65" y="61"/>
                </a:lnTo>
                <a:lnTo>
                  <a:pt x="65" y="63"/>
                </a:lnTo>
                <a:lnTo>
                  <a:pt x="68" y="68"/>
                </a:lnTo>
                <a:lnTo>
                  <a:pt x="68" y="94"/>
                </a:lnTo>
                <a:lnTo>
                  <a:pt x="65" y="99"/>
                </a:lnTo>
                <a:lnTo>
                  <a:pt x="65" y="104"/>
                </a:lnTo>
                <a:lnTo>
                  <a:pt x="63" y="109"/>
                </a:lnTo>
                <a:lnTo>
                  <a:pt x="61" y="114"/>
                </a:lnTo>
                <a:lnTo>
                  <a:pt x="58" y="118"/>
                </a:lnTo>
                <a:lnTo>
                  <a:pt x="58" y="121"/>
                </a:lnTo>
                <a:lnTo>
                  <a:pt x="56" y="123"/>
                </a:lnTo>
                <a:lnTo>
                  <a:pt x="53" y="128"/>
                </a:lnTo>
                <a:lnTo>
                  <a:pt x="51" y="130"/>
                </a:lnTo>
                <a:lnTo>
                  <a:pt x="49" y="135"/>
                </a:lnTo>
                <a:lnTo>
                  <a:pt x="46" y="140"/>
                </a:lnTo>
                <a:lnTo>
                  <a:pt x="44" y="142"/>
                </a:lnTo>
                <a:lnTo>
                  <a:pt x="41" y="147"/>
                </a:lnTo>
                <a:lnTo>
                  <a:pt x="39" y="147"/>
                </a:lnTo>
                <a:lnTo>
                  <a:pt x="37" y="152"/>
                </a:lnTo>
                <a:lnTo>
                  <a:pt x="34" y="154"/>
                </a:lnTo>
                <a:lnTo>
                  <a:pt x="32" y="159"/>
                </a:lnTo>
                <a:lnTo>
                  <a:pt x="27" y="162"/>
                </a:lnTo>
                <a:lnTo>
                  <a:pt x="25" y="166"/>
                </a:lnTo>
                <a:lnTo>
                  <a:pt x="22" y="169"/>
                </a:lnTo>
                <a:lnTo>
                  <a:pt x="22" y="171"/>
                </a:lnTo>
                <a:lnTo>
                  <a:pt x="20" y="176"/>
                </a:lnTo>
                <a:lnTo>
                  <a:pt x="18" y="178"/>
                </a:lnTo>
                <a:lnTo>
                  <a:pt x="15" y="181"/>
                </a:lnTo>
                <a:lnTo>
                  <a:pt x="13" y="183"/>
                </a:lnTo>
                <a:lnTo>
                  <a:pt x="10" y="188"/>
                </a:lnTo>
                <a:lnTo>
                  <a:pt x="8" y="193"/>
                </a:lnTo>
                <a:lnTo>
                  <a:pt x="5" y="195"/>
                </a:lnTo>
                <a:lnTo>
                  <a:pt x="3" y="200"/>
                </a:lnTo>
                <a:lnTo>
                  <a:pt x="3" y="202"/>
                </a:lnTo>
                <a:lnTo>
                  <a:pt x="1" y="205"/>
                </a:lnTo>
                <a:lnTo>
                  <a:pt x="10" y="202"/>
                </a:lnTo>
                <a:lnTo>
                  <a:pt x="10" y="200"/>
                </a:lnTo>
                <a:lnTo>
                  <a:pt x="13" y="198"/>
                </a:lnTo>
                <a:lnTo>
                  <a:pt x="15" y="195"/>
                </a:lnTo>
                <a:lnTo>
                  <a:pt x="18" y="193"/>
                </a:lnTo>
                <a:lnTo>
                  <a:pt x="20" y="188"/>
                </a:lnTo>
                <a:lnTo>
                  <a:pt x="22" y="183"/>
                </a:lnTo>
                <a:lnTo>
                  <a:pt x="27" y="178"/>
                </a:lnTo>
                <a:lnTo>
                  <a:pt x="27" y="176"/>
                </a:lnTo>
                <a:lnTo>
                  <a:pt x="30" y="174"/>
                </a:lnTo>
                <a:lnTo>
                  <a:pt x="32" y="171"/>
                </a:lnTo>
                <a:lnTo>
                  <a:pt x="32" y="169"/>
                </a:lnTo>
                <a:lnTo>
                  <a:pt x="34" y="166"/>
                </a:lnTo>
                <a:lnTo>
                  <a:pt x="37" y="162"/>
                </a:lnTo>
                <a:lnTo>
                  <a:pt x="39" y="159"/>
                </a:lnTo>
                <a:lnTo>
                  <a:pt x="41" y="157"/>
                </a:lnTo>
                <a:lnTo>
                  <a:pt x="44" y="152"/>
                </a:lnTo>
                <a:lnTo>
                  <a:pt x="49" y="150"/>
                </a:lnTo>
                <a:lnTo>
                  <a:pt x="51" y="145"/>
                </a:lnTo>
                <a:lnTo>
                  <a:pt x="53" y="142"/>
                </a:lnTo>
                <a:lnTo>
                  <a:pt x="56" y="138"/>
                </a:lnTo>
                <a:lnTo>
                  <a:pt x="61" y="135"/>
                </a:lnTo>
                <a:lnTo>
                  <a:pt x="63" y="130"/>
                </a:lnTo>
                <a:lnTo>
                  <a:pt x="65" y="128"/>
                </a:lnTo>
                <a:lnTo>
                  <a:pt x="68" y="123"/>
                </a:lnTo>
                <a:lnTo>
                  <a:pt x="70" y="121"/>
                </a:lnTo>
                <a:lnTo>
                  <a:pt x="73" y="116"/>
                </a:lnTo>
                <a:lnTo>
                  <a:pt x="75" y="114"/>
                </a:lnTo>
                <a:lnTo>
                  <a:pt x="78" y="109"/>
                </a:lnTo>
                <a:lnTo>
                  <a:pt x="78" y="106"/>
                </a:lnTo>
                <a:lnTo>
                  <a:pt x="80" y="104"/>
                </a:lnTo>
                <a:lnTo>
                  <a:pt x="80" y="99"/>
                </a:lnTo>
                <a:lnTo>
                  <a:pt x="82" y="94"/>
                </a:lnTo>
                <a:lnTo>
                  <a:pt x="82" y="68"/>
                </a:lnTo>
                <a:lnTo>
                  <a:pt x="80" y="63"/>
                </a:lnTo>
                <a:lnTo>
                  <a:pt x="80" y="61"/>
                </a:lnTo>
                <a:lnTo>
                  <a:pt x="78" y="56"/>
                </a:lnTo>
                <a:lnTo>
                  <a:pt x="75" y="54"/>
                </a:lnTo>
                <a:lnTo>
                  <a:pt x="73" y="49"/>
                </a:lnTo>
                <a:lnTo>
                  <a:pt x="70" y="46"/>
                </a:lnTo>
                <a:lnTo>
                  <a:pt x="68" y="44"/>
                </a:lnTo>
                <a:lnTo>
                  <a:pt x="68" y="44"/>
                </a:lnTo>
                <a:close/>
              </a:path>
              <a:path w="415" h="252">
                <a:moveTo>
                  <a:pt x="44" y="37"/>
                </a:moveTo>
                <a:lnTo>
                  <a:pt x="37" y="37"/>
                </a:lnTo>
                <a:lnTo>
                  <a:pt x="32" y="39"/>
                </a:lnTo>
                <a:lnTo>
                  <a:pt x="30" y="39"/>
                </a:lnTo>
                <a:lnTo>
                  <a:pt x="25" y="42"/>
                </a:lnTo>
                <a:lnTo>
                  <a:pt x="22" y="44"/>
                </a:lnTo>
                <a:lnTo>
                  <a:pt x="20" y="46"/>
                </a:lnTo>
                <a:lnTo>
                  <a:pt x="15" y="49"/>
                </a:lnTo>
                <a:lnTo>
                  <a:pt x="13" y="51"/>
                </a:lnTo>
                <a:lnTo>
                  <a:pt x="10" y="54"/>
                </a:lnTo>
                <a:lnTo>
                  <a:pt x="10" y="56"/>
                </a:lnTo>
                <a:lnTo>
                  <a:pt x="8" y="61"/>
                </a:lnTo>
                <a:lnTo>
                  <a:pt x="5" y="63"/>
                </a:lnTo>
                <a:lnTo>
                  <a:pt x="5" y="68"/>
                </a:lnTo>
                <a:lnTo>
                  <a:pt x="3" y="73"/>
                </a:lnTo>
                <a:lnTo>
                  <a:pt x="3" y="87"/>
                </a:lnTo>
                <a:lnTo>
                  <a:pt x="5" y="90"/>
                </a:lnTo>
                <a:lnTo>
                  <a:pt x="5" y="94"/>
                </a:lnTo>
                <a:lnTo>
                  <a:pt x="8" y="94"/>
                </a:lnTo>
                <a:lnTo>
                  <a:pt x="10" y="97"/>
                </a:lnTo>
                <a:lnTo>
                  <a:pt x="15" y="97"/>
                </a:lnTo>
                <a:lnTo>
                  <a:pt x="18" y="97"/>
                </a:lnTo>
                <a:lnTo>
                  <a:pt x="20" y="94"/>
                </a:lnTo>
                <a:lnTo>
                  <a:pt x="22" y="92"/>
                </a:lnTo>
                <a:lnTo>
                  <a:pt x="22" y="82"/>
                </a:lnTo>
                <a:lnTo>
                  <a:pt x="20" y="78"/>
                </a:lnTo>
                <a:lnTo>
                  <a:pt x="18" y="73"/>
                </a:lnTo>
                <a:lnTo>
                  <a:pt x="18" y="61"/>
                </a:lnTo>
                <a:lnTo>
                  <a:pt x="20" y="56"/>
                </a:lnTo>
                <a:lnTo>
                  <a:pt x="22" y="54"/>
                </a:lnTo>
                <a:lnTo>
                  <a:pt x="25" y="51"/>
                </a:lnTo>
                <a:lnTo>
                  <a:pt x="27" y="49"/>
                </a:lnTo>
                <a:lnTo>
                  <a:pt x="30" y="46"/>
                </a:lnTo>
                <a:lnTo>
                  <a:pt x="34" y="44"/>
                </a:lnTo>
                <a:lnTo>
                  <a:pt x="68" y="44"/>
                </a:lnTo>
                <a:lnTo>
                  <a:pt x="65" y="42"/>
                </a:lnTo>
                <a:lnTo>
                  <a:pt x="63" y="39"/>
                </a:lnTo>
                <a:lnTo>
                  <a:pt x="58" y="39"/>
                </a:lnTo>
                <a:lnTo>
                  <a:pt x="56" y="37"/>
                </a:lnTo>
                <a:lnTo>
                  <a:pt x="44" y="37"/>
                </a:lnTo>
                <a:lnTo>
                  <a:pt x="44" y="37"/>
                </a:lnTo>
                <a:close/>
              </a:path>
              <a:path w="415" h="252">
                <a:moveTo>
                  <a:pt x="193" y="174"/>
                </a:moveTo>
                <a:lnTo>
                  <a:pt x="188" y="174"/>
                </a:lnTo>
                <a:lnTo>
                  <a:pt x="188" y="176"/>
                </a:lnTo>
                <a:lnTo>
                  <a:pt x="185" y="181"/>
                </a:lnTo>
                <a:lnTo>
                  <a:pt x="185" y="186"/>
                </a:lnTo>
                <a:lnTo>
                  <a:pt x="183" y="190"/>
                </a:lnTo>
                <a:lnTo>
                  <a:pt x="183" y="193"/>
                </a:lnTo>
                <a:lnTo>
                  <a:pt x="181" y="195"/>
                </a:lnTo>
                <a:lnTo>
                  <a:pt x="178" y="200"/>
                </a:lnTo>
                <a:lnTo>
                  <a:pt x="176" y="202"/>
                </a:lnTo>
                <a:lnTo>
                  <a:pt x="118" y="202"/>
                </a:lnTo>
                <a:lnTo>
                  <a:pt x="109" y="205"/>
                </a:lnTo>
                <a:lnTo>
                  <a:pt x="109" y="219"/>
                </a:lnTo>
                <a:lnTo>
                  <a:pt x="188" y="219"/>
                </a:lnTo>
                <a:lnTo>
                  <a:pt x="193" y="174"/>
                </a:lnTo>
                <a:lnTo>
                  <a:pt x="193" y="174"/>
                </a:lnTo>
                <a:close/>
              </a:path>
              <a:path w="415" h="252">
                <a:moveTo>
                  <a:pt x="176" y="44"/>
                </a:moveTo>
                <a:lnTo>
                  <a:pt x="150" y="44"/>
                </a:lnTo>
                <a:lnTo>
                  <a:pt x="154" y="44"/>
                </a:lnTo>
                <a:lnTo>
                  <a:pt x="159" y="46"/>
                </a:lnTo>
                <a:lnTo>
                  <a:pt x="161" y="46"/>
                </a:lnTo>
                <a:lnTo>
                  <a:pt x="164" y="49"/>
                </a:lnTo>
                <a:lnTo>
                  <a:pt x="166" y="51"/>
                </a:lnTo>
                <a:lnTo>
                  <a:pt x="169" y="54"/>
                </a:lnTo>
                <a:lnTo>
                  <a:pt x="171" y="56"/>
                </a:lnTo>
                <a:lnTo>
                  <a:pt x="173" y="61"/>
                </a:lnTo>
                <a:lnTo>
                  <a:pt x="173" y="63"/>
                </a:lnTo>
                <a:lnTo>
                  <a:pt x="176" y="68"/>
                </a:lnTo>
                <a:lnTo>
                  <a:pt x="176" y="94"/>
                </a:lnTo>
                <a:lnTo>
                  <a:pt x="173" y="99"/>
                </a:lnTo>
                <a:lnTo>
                  <a:pt x="173" y="104"/>
                </a:lnTo>
                <a:lnTo>
                  <a:pt x="171" y="109"/>
                </a:lnTo>
                <a:lnTo>
                  <a:pt x="169" y="114"/>
                </a:lnTo>
                <a:lnTo>
                  <a:pt x="166" y="118"/>
                </a:lnTo>
                <a:lnTo>
                  <a:pt x="166" y="121"/>
                </a:lnTo>
                <a:lnTo>
                  <a:pt x="164" y="123"/>
                </a:lnTo>
                <a:lnTo>
                  <a:pt x="161" y="128"/>
                </a:lnTo>
                <a:lnTo>
                  <a:pt x="159" y="130"/>
                </a:lnTo>
                <a:lnTo>
                  <a:pt x="157" y="135"/>
                </a:lnTo>
                <a:lnTo>
                  <a:pt x="154" y="140"/>
                </a:lnTo>
                <a:lnTo>
                  <a:pt x="152" y="142"/>
                </a:lnTo>
                <a:lnTo>
                  <a:pt x="150" y="147"/>
                </a:lnTo>
                <a:lnTo>
                  <a:pt x="147" y="147"/>
                </a:lnTo>
                <a:lnTo>
                  <a:pt x="145" y="152"/>
                </a:lnTo>
                <a:lnTo>
                  <a:pt x="142" y="154"/>
                </a:lnTo>
                <a:lnTo>
                  <a:pt x="140" y="159"/>
                </a:lnTo>
                <a:lnTo>
                  <a:pt x="135" y="162"/>
                </a:lnTo>
                <a:lnTo>
                  <a:pt x="133" y="166"/>
                </a:lnTo>
                <a:lnTo>
                  <a:pt x="130" y="169"/>
                </a:lnTo>
                <a:lnTo>
                  <a:pt x="130" y="171"/>
                </a:lnTo>
                <a:lnTo>
                  <a:pt x="128" y="176"/>
                </a:lnTo>
                <a:lnTo>
                  <a:pt x="125" y="178"/>
                </a:lnTo>
                <a:lnTo>
                  <a:pt x="123" y="181"/>
                </a:lnTo>
                <a:lnTo>
                  <a:pt x="121" y="183"/>
                </a:lnTo>
                <a:lnTo>
                  <a:pt x="118" y="188"/>
                </a:lnTo>
                <a:lnTo>
                  <a:pt x="116" y="193"/>
                </a:lnTo>
                <a:lnTo>
                  <a:pt x="113" y="195"/>
                </a:lnTo>
                <a:lnTo>
                  <a:pt x="111" y="200"/>
                </a:lnTo>
                <a:lnTo>
                  <a:pt x="111" y="202"/>
                </a:lnTo>
                <a:lnTo>
                  <a:pt x="109" y="205"/>
                </a:lnTo>
                <a:lnTo>
                  <a:pt x="118" y="202"/>
                </a:lnTo>
                <a:lnTo>
                  <a:pt x="118" y="200"/>
                </a:lnTo>
                <a:lnTo>
                  <a:pt x="121" y="198"/>
                </a:lnTo>
                <a:lnTo>
                  <a:pt x="123" y="195"/>
                </a:lnTo>
                <a:lnTo>
                  <a:pt x="125" y="193"/>
                </a:lnTo>
                <a:lnTo>
                  <a:pt x="128" y="188"/>
                </a:lnTo>
                <a:lnTo>
                  <a:pt x="130" y="183"/>
                </a:lnTo>
                <a:lnTo>
                  <a:pt x="135" y="178"/>
                </a:lnTo>
                <a:lnTo>
                  <a:pt x="135" y="176"/>
                </a:lnTo>
                <a:lnTo>
                  <a:pt x="138" y="174"/>
                </a:lnTo>
                <a:lnTo>
                  <a:pt x="140" y="171"/>
                </a:lnTo>
                <a:lnTo>
                  <a:pt x="140" y="169"/>
                </a:lnTo>
                <a:lnTo>
                  <a:pt x="142" y="166"/>
                </a:lnTo>
                <a:lnTo>
                  <a:pt x="145" y="162"/>
                </a:lnTo>
                <a:lnTo>
                  <a:pt x="147" y="159"/>
                </a:lnTo>
                <a:lnTo>
                  <a:pt x="150" y="157"/>
                </a:lnTo>
                <a:lnTo>
                  <a:pt x="152" y="152"/>
                </a:lnTo>
                <a:lnTo>
                  <a:pt x="157" y="150"/>
                </a:lnTo>
                <a:lnTo>
                  <a:pt x="159" y="145"/>
                </a:lnTo>
                <a:lnTo>
                  <a:pt x="161" y="142"/>
                </a:lnTo>
                <a:lnTo>
                  <a:pt x="164" y="138"/>
                </a:lnTo>
                <a:lnTo>
                  <a:pt x="169" y="135"/>
                </a:lnTo>
                <a:lnTo>
                  <a:pt x="171" y="130"/>
                </a:lnTo>
                <a:lnTo>
                  <a:pt x="173" y="128"/>
                </a:lnTo>
                <a:lnTo>
                  <a:pt x="176" y="123"/>
                </a:lnTo>
                <a:lnTo>
                  <a:pt x="178" y="121"/>
                </a:lnTo>
                <a:lnTo>
                  <a:pt x="181" y="116"/>
                </a:lnTo>
                <a:lnTo>
                  <a:pt x="183" y="114"/>
                </a:lnTo>
                <a:lnTo>
                  <a:pt x="185" y="109"/>
                </a:lnTo>
                <a:lnTo>
                  <a:pt x="185" y="106"/>
                </a:lnTo>
                <a:lnTo>
                  <a:pt x="188" y="104"/>
                </a:lnTo>
                <a:lnTo>
                  <a:pt x="188" y="99"/>
                </a:lnTo>
                <a:lnTo>
                  <a:pt x="190" y="94"/>
                </a:lnTo>
                <a:lnTo>
                  <a:pt x="190" y="68"/>
                </a:lnTo>
                <a:lnTo>
                  <a:pt x="188" y="63"/>
                </a:lnTo>
                <a:lnTo>
                  <a:pt x="188" y="61"/>
                </a:lnTo>
                <a:lnTo>
                  <a:pt x="185" y="56"/>
                </a:lnTo>
                <a:lnTo>
                  <a:pt x="183" y="54"/>
                </a:lnTo>
                <a:lnTo>
                  <a:pt x="181" y="49"/>
                </a:lnTo>
                <a:lnTo>
                  <a:pt x="178" y="46"/>
                </a:lnTo>
                <a:lnTo>
                  <a:pt x="176" y="44"/>
                </a:lnTo>
                <a:lnTo>
                  <a:pt x="176" y="44"/>
                </a:lnTo>
                <a:close/>
              </a:path>
              <a:path w="415" h="252">
                <a:moveTo>
                  <a:pt x="152" y="37"/>
                </a:moveTo>
                <a:lnTo>
                  <a:pt x="145" y="37"/>
                </a:lnTo>
                <a:lnTo>
                  <a:pt x="140" y="39"/>
                </a:lnTo>
                <a:lnTo>
                  <a:pt x="138" y="39"/>
                </a:lnTo>
                <a:lnTo>
                  <a:pt x="133" y="42"/>
                </a:lnTo>
                <a:lnTo>
                  <a:pt x="130" y="44"/>
                </a:lnTo>
                <a:lnTo>
                  <a:pt x="128" y="46"/>
                </a:lnTo>
                <a:lnTo>
                  <a:pt x="123" y="49"/>
                </a:lnTo>
                <a:lnTo>
                  <a:pt x="121" y="51"/>
                </a:lnTo>
                <a:lnTo>
                  <a:pt x="118" y="54"/>
                </a:lnTo>
                <a:lnTo>
                  <a:pt x="118" y="56"/>
                </a:lnTo>
                <a:lnTo>
                  <a:pt x="116" y="61"/>
                </a:lnTo>
                <a:lnTo>
                  <a:pt x="113" y="63"/>
                </a:lnTo>
                <a:lnTo>
                  <a:pt x="113" y="68"/>
                </a:lnTo>
                <a:lnTo>
                  <a:pt x="111" y="73"/>
                </a:lnTo>
                <a:lnTo>
                  <a:pt x="111" y="87"/>
                </a:lnTo>
                <a:lnTo>
                  <a:pt x="113" y="90"/>
                </a:lnTo>
                <a:lnTo>
                  <a:pt x="116" y="94"/>
                </a:lnTo>
                <a:lnTo>
                  <a:pt x="118" y="97"/>
                </a:lnTo>
                <a:lnTo>
                  <a:pt x="123" y="97"/>
                </a:lnTo>
                <a:lnTo>
                  <a:pt x="125" y="97"/>
                </a:lnTo>
                <a:lnTo>
                  <a:pt x="128" y="94"/>
                </a:lnTo>
                <a:lnTo>
                  <a:pt x="130" y="92"/>
                </a:lnTo>
                <a:lnTo>
                  <a:pt x="130" y="82"/>
                </a:lnTo>
                <a:lnTo>
                  <a:pt x="128" y="78"/>
                </a:lnTo>
                <a:lnTo>
                  <a:pt x="125" y="73"/>
                </a:lnTo>
                <a:lnTo>
                  <a:pt x="125" y="61"/>
                </a:lnTo>
                <a:lnTo>
                  <a:pt x="128" y="56"/>
                </a:lnTo>
                <a:lnTo>
                  <a:pt x="130" y="54"/>
                </a:lnTo>
                <a:lnTo>
                  <a:pt x="133" y="51"/>
                </a:lnTo>
                <a:lnTo>
                  <a:pt x="135" y="49"/>
                </a:lnTo>
                <a:lnTo>
                  <a:pt x="138" y="46"/>
                </a:lnTo>
                <a:lnTo>
                  <a:pt x="142" y="44"/>
                </a:lnTo>
                <a:lnTo>
                  <a:pt x="176" y="44"/>
                </a:lnTo>
                <a:lnTo>
                  <a:pt x="173" y="42"/>
                </a:lnTo>
                <a:lnTo>
                  <a:pt x="171" y="39"/>
                </a:lnTo>
                <a:lnTo>
                  <a:pt x="166" y="39"/>
                </a:lnTo>
                <a:lnTo>
                  <a:pt x="164" y="37"/>
                </a:lnTo>
                <a:lnTo>
                  <a:pt x="152" y="37"/>
                </a:lnTo>
                <a:lnTo>
                  <a:pt x="152" y="37"/>
                </a:lnTo>
                <a:close/>
              </a:path>
              <a:path w="415" h="252">
                <a:moveTo>
                  <a:pt x="327" y="171"/>
                </a:moveTo>
                <a:lnTo>
                  <a:pt x="315" y="171"/>
                </a:lnTo>
                <a:lnTo>
                  <a:pt x="315" y="202"/>
                </a:lnTo>
                <a:lnTo>
                  <a:pt x="315" y="250"/>
                </a:lnTo>
                <a:lnTo>
                  <a:pt x="330" y="243"/>
                </a:lnTo>
                <a:lnTo>
                  <a:pt x="327" y="241"/>
                </a:lnTo>
                <a:lnTo>
                  <a:pt x="327" y="171"/>
                </a:lnTo>
                <a:lnTo>
                  <a:pt x="327" y="171"/>
                </a:lnTo>
                <a:close/>
              </a:path>
              <a:path w="415" h="252">
                <a:moveTo>
                  <a:pt x="394" y="150"/>
                </a:moveTo>
                <a:lnTo>
                  <a:pt x="382" y="166"/>
                </a:lnTo>
                <a:lnTo>
                  <a:pt x="214" y="166"/>
                </a:lnTo>
                <a:lnTo>
                  <a:pt x="224" y="176"/>
                </a:lnTo>
                <a:lnTo>
                  <a:pt x="224" y="174"/>
                </a:lnTo>
                <a:lnTo>
                  <a:pt x="229" y="174"/>
                </a:lnTo>
                <a:lnTo>
                  <a:pt x="231" y="174"/>
                </a:lnTo>
                <a:lnTo>
                  <a:pt x="236" y="171"/>
                </a:lnTo>
                <a:lnTo>
                  <a:pt x="413" y="171"/>
                </a:lnTo>
                <a:lnTo>
                  <a:pt x="394" y="150"/>
                </a:lnTo>
                <a:lnTo>
                  <a:pt x="394" y="150"/>
                </a:lnTo>
                <a:close/>
              </a:path>
              <a:path w="415" h="252">
                <a:moveTo>
                  <a:pt x="327" y="166"/>
                </a:moveTo>
                <a:lnTo>
                  <a:pt x="327" y="111"/>
                </a:lnTo>
                <a:lnTo>
                  <a:pt x="315" y="111"/>
                </a:lnTo>
                <a:lnTo>
                  <a:pt x="315" y="166"/>
                </a:lnTo>
                <a:lnTo>
                  <a:pt x="327" y="166"/>
                </a:lnTo>
                <a:close/>
              </a:path>
              <a:path w="415" h="252">
                <a:moveTo>
                  <a:pt x="253" y="94"/>
                </a:moveTo>
                <a:lnTo>
                  <a:pt x="253" y="106"/>
                </a:lnTo>
                <a:lnTo>
                  <a:pt x="327" y="104"/>
                </a:lnTo>
                <a:lnTo>
                  <a:pt x="265" y="104"/>
                </a:lnTo>
                <a:lnTo>
                  <a:pt x="253" y="94"/>
                </a:lnTo>
                <a:lnTo>
                  <a:pt x="253" y="94"/>
                </a:lnTo>
                <a:close/>
              </a:path>
              <a:path w="415" h="252">
                <a:moveTo>
                  <a:pt x="373" y="90"/>
                </a:moveTo>
                <a:lnTo>
                  <a:pt x="363" y="104"/>
                </a:lnTo>
                <a:lnTo>
                  <a:pt x="327" y="104"/>
                </a:lnTo>
                <a:lnTo>
                  <a:pt x="253" y="106"/>
                </a:lnTo>
                <a:lnTo>
                  <a:pt x="253" y="166"/>
                </a:lnTo>
                <a:lnTo>
                  <a:pt x="265" y="166"/>
                </a:lnTo>
                <a:lnTo>
                  <a:pt x="265" y="111"/>
                </a:lnTo>
                <a:lnTo>
                  <a:pt x="315" y="111"/>
                </a:lnTo>
                <a:lnTo>
                  <a:pt x="392" y="111"/>
                </a:lnTo>
                <a:lnTo>
                  <a:pt x="373" y="90"/>
                </a:lnTo>
                <a:lnTo>
                  <a:pt x="373" y="90"/>
                </a:lnTo>
                <a:close/>
              </a:path>
              <a:path w="415" h="252">
                <a:moveTo>
                  <a:pt x="327" y="51"/>
                </a:moveTo>
                <a:lnTo>
                  <a:pt x="315" y="51"/>
                </a:lnTo>
                <a:lnTo>
                  <a:pt x="315" y="104"/>
                </a:lnTo>
                <a:lnTo>
                  <a:pt x="265" y="104"/>
                </a:lnTo>
                <a:lnTo>
                  <a:pt x="327" y="104"/>
                </a:lnTo>
                <a:lnTo>
                  <a:pt x="327" y="51"/>
                </a:lnTo>
                <a:lnTo>
                  <a:pt x="327" y="51"/>
                </a:lnTo>
                <a:close/>
              </a:path>
              <a:path w="415" h="252">
                <a:moveTo>
                  <a:pt x="387" y="30"/>
                </a:moveTo>
                <a:lnTo>
                  <a:pt x="375" y="44"/>
                </a:lnTo>
                <a:lnTo>
                  <a:pt x="265" y="44"/>
                </a:lnTo>
                <a:lnTo>
                  <a:pt x="250" y="49"/>
                </a:lnTo>
                <a:lnTo>
                  <a:pt x="250" y="51"/>
                </a:lnTo>
                <a:lnTo>
                  <a:pt x="248" y="56"/>
                </a:lnTo>
                <a:lnTo>
                  <a:pt x="245" y="61"/>
                </a:lnTo>
                <a:lnTo>
                  <a:pt x="243" y="63"/>
                </a:lnTo>
                <a:lnTo>
                  <a:pt x="241" y="68"/>
                </a:lnTo>
                <a:lnTo>
                  <a:pt x="238" y="73"/>
                </a:lnTo>
                <a:lnTo>
                  <a:pt x="236" y="75"/>
                </a:lnTo>
                <a:lnTo>
                  <a:pt x="236" y="80"/>
                </a:lnTo>
                <a:lnTo>
                  <a:pt x="233" y="85"/>
                </a:lnTo>
                <a:lnTo>
                  <a:pt x="231" y="87"/>
                </a:lnTo>
                <a:lnTo>
                  <a:pt x="229" y="92"/>
                </a:lnTo>
                <a:lnTo>
                  <a:pt x="226" y="94"/>
                </a:lnTo>
                <a:lnTo>
                  <a:pt x="224" y="97"/>
                </a:lnTo>
                <a:lnTo>
                  <a:pt x="221" y="102"/>
                </a:lnTo>
                <a:lnTo>
                  <a:pt x="219" y="104"/>
                </a:lnTo>
                <a:lnTo>
                  <a:pt x="217" y="106"/>
                </a:lnTo>
                <a:lnTo>
                  <a:pt x="219" y="109"/>
                </a:lnTo>
                <a:lnTo>
                  <a:pt x="221" y="109"/>
                </a:lnTo>
                <a:lnTo>
                  <a:pt x="224" y="104"/>
                </a:lnTo>
                <a:lnTo>
                  <a:pt x="226" y="102"/>
                </a:lnTo>
                <a:lnTo>
                  <a:pt x="231" y="99"/>
                </a:lnTo>
                <a:lnTo>
                  <a:pt x="233" y="94"/>
                </a:lnTo>
                <a:lnTo>
                  <a:pt x="236" y="92"/>
                </a:lnTo>
                <a:lnTo>
                  <a:pt x="238" y="90"/>
                </a:lnTo>
                <a:lnTo>
                  <a:pt x="241" y="85"/>
                </a:lnTo>
                <a:lnTo>
                  <a:pt x="243" y="82"/>
                </a:lnTo>
                <a:lnTo>
                  <a:pt x="245" y="80"/>
                </a:lnTo>
                <a:lnTo>
                  <a:pt x="248" y="78"/>
                </a:lnTo>
                <a:lnTo>
                  <a:pt x="250" y="73"/>
                </a:lnTo>
                <a:lnTo>
                  <a:pt x="250" y="70"/>
                </a:lnTo>
                <a:lnTo>
                  <a:pt x="253" y="66"/>
                </a:lnTo>
                <a:lnTo>
                  <a:pt x="255" y="63"/>
                </a:lnTo>
                <a:lnTo>
                  <a:pt x="258" y="58"/>
                </a:lnTo>
                <a:lnTo>
                  <a:pt x="260" y="56"/>
                </a:lnTo>
                <a:lnTo>
                  <a:pt x="262" y="51"/>
                </a:lnTo>
                <a:lnTo>
                  <a:pt x="406" y="51"/>
                </a:lnTo>
                <a:lnTo>
                  <a:pt x="387" y="30"/>
                </a:lnTo>
                <a:lnTo>
                  <a:pt x="387" y="30"/>
                </a:lnTo>
                <a:close/>
              </a:path>
              <a:path w="415" h="252">
                <a:moveTo>
                  <a:pt x="267" y="1"/>
                </a:moveTo>
                <a:lnTo>
                  <a:pt x="267" y="6"/>
                </a:lnTo>
                <a:lnTo>
                  <a:pt x="265" y="10"/>
                </a:lnTo>
                <a:lnTo>
                  <a:pt x="262" y="15"/>
                </a:lnTo>
                <a:lnTo>
                  <a:pt x="262" y="20"/>
                </a:lnTo>
                <a:lnTo>
                  <a:pt x="260" y="25"/>
                </a:lnTo>
                <a:lnTo>
                  <a:pt x="260" y="27"/>
                </a:lnTo>
                <a:lnTo>
                  <a:pt x="258" y="32"/>
                </a:lnTo>
                <a:lnTo>
                  <a:pt x="255" y="37"/>
                </a:lnTo>
                <a:lnTo>
                  <a:pt x="255" y="42"/>
                </a:lnTo>
                <a:lnTo>
                  <a:pt x="253" y="44"/>
                </a:lnTo>
                <a:lnTo>
                  <a:pt x="250" y="49"/>
                </a:lnTo>
                <a:lnTo>
                  <a:pt x="265" y="44"/>
                </a:lnTo>
                <a:lnTo>
                  <a:pt x="267" y="42"/>
                </a:lnTo>
                <a:lnTo>
                  <a:pt x="270" y="39"/>
                </a:lnTo>
                <a:lnTo>
                  <a:pt x="270" y="34"/>
                </a:lnTo>
                <a:lnTo>
                  <a:pt x="272" y="32"/>
                </a:lnTo>
                <a:lnTo>
                  <a:pt x="274" y="27"/>
                </a:lnTo>
                <a:lnTo>
                  <a:pt x="277" y="22"/>
                </a:lnTo>
                <a:lnTo>
                  <a:pt x="279" y="20"/>
                </a:lnTo>
                <a:lnTo>
                  <a:pt x="286" y="15"/>
                </a:lnTo>
                <a:lnTo>
                  <a:pt x="267" y="1"/>
                </a:lnTo>
                <a:lnTo>
                  <a:pt x="267"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37" name="path"/>
          <p:cNvSpPr/>
          <p:nvPr/>
        </p:nvSpPr>
        <p:spPr>
          <a:xfrm>
            <a:off x="12858750" y="9827006"/>
            <a:ext cx="243839" cy="156971"/>
          </a:xfrm>
          <a:custGeom>
            <a:avLst/>
            <a:gdLst/>
            <a:ahLst/>
            <a:cxnLst/>
            <a:rect l="0" t="0" r="0" b="0"/>
            <a:pathLst>
              <a:path w="383" h="247">
                <a:moveTo>
                  <a:pt x="70" y="181"/>
                </a:moveTo>
                <a:lnTo>
                  <a:pt x="15" y="205"/>
                </a:lnTo>
                <a:lnTo>
                  <a:pt x="3" y="205"/>
                </a:lnTo>
                <a:lnTo>
                  <a:pt x="1" y="209"/>
                </a:lnTo>
                <a:lnTo>
                  <a:pt x="1" y="212"/>
                </a:lnTo>
                <a:lnTo>
                  <a:pt x="10" y="231"/>
                </a:lnTo>
                <a:lnTo>
                  <a:pt x="10" y="229"/>
                </a:lnTo>
                <a:lnTo>
                  <a:pt x="13" y="229"/>
                </a:lnTo>
                <a:lnTo>
                  <a:pt x="13" y="226"/>
                </a:lnTo>
                <a:lnTo>
                  <a:pt x="15" y="224"/>
                </a:lnTo>
                <a:lnTo>
                  <a:pt x="18" y="221"/>
                </a:lnTo>
                <a:lnTo>
                  <a:pt x="20" y="219"/>
                </a:lnTo>
                <a:lnTo>
                  <a:pt x="22" y="217"/>
                </a:lnTo>
                <a:lnTo>
                  <a:pt x="25" y="217"/>
                </a:lnTo>
                <a:lnTo>
                  <a:pt x="27" y="214"/>
                </a:lnTo>
                <a:lnTo>
                  <a:pt x="32" y="212"/>
                </a:lnTo>
                <a:lnTo>
                  <a:pt x="34" y="209"/>
                </a:lnTo>
                <a:lnTo>
                  <a:pt x="37" y="207"/>
                </a:lnTo>
                <a:lnTo>
                  <a:pt x="41" y="205"/>
                </a:lnTo>
                <a:lnTo>
                  <a:pt x="46" y="202"/>
                </a:lnTo>
                <a:lnTo>
                  <a:pt x="49" y="200"/>
                </a:lnTo>
                <a:lnTo>
                  <a:pt x="54" y="195"/>
                </a:lnTo>
                <a:lnTo>
                  <a:pt x="58" y="193"/>
                </a:lnTo>
                <a:lnTo>
                  <a:pt x="63" y="190"/>
                </a:lnTo>
                <a:lnTo>
                  <a:pt x="68" y="188"/>
                </a:lnTo>
                <a:lnTo>
                  <a:pt x="73" y="185"/>
                </a:lnTo>
                <a:lnTo>
                  <a:pt x="70" y="181"/>
                </a:lnTo>
                <a:lnTo>
                  <a:pt x="70" y="181"/>
                </a:lnTo>
                <a:close/>
              </a:path>
              <a:path w="383" h="247">
                <a:moveTo>
                  <a:pt x="157" y="159"/>
                </a:moveTo>
                <a:lnTo>
                  <a:pt x="154" y="159"/>
                </a:lnTo>
                <a:lnTo>
                  <a:pt x="152" y="166"/>
                </a:lnTo>
                <a:lnTo>
                  <a:pt x="152" y="200"/>
                </a:lnTo>
                <a:lnTo>
                  <a:pt x="150" y="202"/>
                </a:lnTo>
                <a:lnTo>
                  <a:pt x="150" y="209"/>
                </a:lnTo>
                <a:lnTo>
                  <a:pt x="147" y="212"/>
                </a:lnTo>
                <a:lnTo>
                  <a:pt x="145" y="214"/>
                </a:lnTo>
                <a:lnTo>
                  <a:pt x="106" y="214"/>
                </a:lnTo>
                <a:lnTo>
                  <a:pt x="169" y="217"/>
                </a:lnTo>
                <a:lnTo>
                  <a:pt x="171" y="212"/>
                </a:lnTo>
                <a:lnTo>
                  <a:pt x="169" y="212"/>
                </a:lnTo>
                <a:lnTo>
                  <a:pt x="166" y="209"/>
                </a:lnTo>
                <a:lnTo>
                  <a:pt x="164" y="205"/>
                </a:lnTo>
                <a:lnTo>
                  <a:pt x="161" y="202"/>
                </a:lnTo>
                <a:lnTo>
                  <a:pt x="161" y="197"/>
                </a:lnTo>
                <a:lnTo>
                  <a:pt x="159" y="193"/>
                </a:lnTo>
                <a:lnTo>
                  <a:pt x="159" y="190"/>
                </a:lnTo>
                <a:lnTo>
                  <a:pt x="159" y="181"/>
                </a:lnTo>
                <a:lnTo>
                  <a:pt x="157" y="176"/>
                </a:lnTo>
                <a:lnTo>
                  <a:pt x="157" y="159"/>
                </a:lnTo>
                <a:lnTo>
                  <a:pt x="157" y="159"/>
                </a:lnTo>
                <a:close/>
              </a:path>
              <a:path w="383" h="247">
                <a:moveTo>
                  <a:pt x="58" y="85"/>
                </a:moveTo>
                <a:lnTo>
                  <a:pt x="49" y="97"/>
                </a:lnTo>
                <a:lnTo>
                  <a:pt x="15" y="97"/>
                </a:lnTo>
                <a:lnTo>
                  <a:pt x="73" y="104"/>
                </a:lnTo>
                <a:lnTo>
                  <a:pt x="58" y="85"/>
                </a:lnTo>
                <a:lnTo>
                  <a:pt x="58" y="85"/>
                </a:lnTo>
                <a:close/>
              </a:path>
              <a:path w="383" h="247">
                <a:moveTo>
                  <a:pt x="145" y="44"/>
                </a:moveTo>
                <a:lnTo>
                  <a:pt x="145" y="46"/>
                </a:lnTo>
                <a:lnTo>
                  <a:pt x="142" y="49"/>
                </a:lnTo>
                <a:lnTo>
                  <a:pt x="142" y="51"/>
                </a:lnTo>
                <a:lnTo>
                  <a:pt x="140" y="56"/>
                </a:lnTo>
                <a:lnTo>
                  <a:pt x="138" y="58"/>
                </a:lnTo>
                <a:lnTo>
                  <a:pt x="135" y="63"/>
                </a:lnTo>
                <a:lnTo>
                  <a:pt x="133" y="68"/>
                </a:lnTo>
                <a:lnTo>
                  <a:pt x="130" y="73"/>
                </a:lnTo>
                <a:lnTo>
                  <a:pt x="128" y="77"/>
                </a:lnTo>
                <a:lnTo>
                  <a:pt x="125" y="80"/>
                </a:lnTo>
                <a:lnTo>
                  <a:pt x="123" y="82"/>
                </a:lnTo>
                <a:lnTo>
                  <a:pt x="121" y="85"/>
                </a:lnTo>
                <a:lnTo>
                  <a:pt x="118" y="89"/>
                </a:lnTo>
                <a:lnTo>
                  <a:pt x="116" y="92"/>
                </a:lnTo>
                <a:lnTo>
                  <a:pt x="111" y="94"/>
                </a:lnTo>
                <a:lnTo>
                  <a:pt x="109" y="99"/>
                </a:lnTo>
                <a:lnTo>
                  <a:pt x="106" y="101"/>
                </a:lnTo>
                <a:lnTo>
                  <a:pt x="104" y="104"/>
                </a:lnTo>
                <a:lnTo>
                  <a:pt x="101" y="106"/>
                </a:lnTo>
                <a:lnTo>
                  <a:pt x="99" y="111"/>
                </a:lnTo>
                <a:lnTo>
                  <a:pt x="94" y="113"/>
                </a:lnTo>
                <a:lnTo>
                  <a:pt x="101" y="113"/>
                </a:lnTo>
                <a:lnTo>
                  <a:pt x="106" y="111"/>
                </a:lnTo>
                <a:lnTo>
                  <a:pt x="109" y="109"/>
                </a:lnTo>
                <a:lnTo>
                  <a:pt x="111" y="106"/>
                </a:lnTo>
                <a:lnTo>
                  <a:pt x="116" y="104"/>
                </a:lnTo>
                <a:lnTo>
                  <a:pt x="118" y="101"/>
                </a:lnTo>
                <a:lnTo>
                  <a:pt x="121" y="99"/>
                </a:lnTo>
                <a:lnTo>
                  <a:pt x="123" y="94"/>
                </a:lnTo>
                <a:lnTo>
                  <a:pt x="128" y="92"/>
                </a:lnTo>
                <a:lnTo>
                  <a:pt x="130" y="89"/>
                </a:lnTo>
                <a:lnTo>
                  <a:pt x="133" y="87"/>
                </a:lnTo>
                <a:lnTo>
                  <a:pt x="135" y="85"/>
                </a:lnTo>
                <a:lnTo>
                  <a:pt x="138" y="82"/>
                </a:lnTo>
                <a:lnTo>
                  <a:pt x="142" y="77"/>
                </a:lnTo>
                <a:lnTo>
                  <a:pt x="145" y="75"/>
                </a:lnTo>
                <a:lnTo>
                  <a:pt x="147" y="73"/>
                </a:lnTo>
                <a:lnTo>
                  <a:pt x="152" y="70"/>
                </a:lnTo>
                <a:lnTo>
                  <a:pt x="154" y="68"/>
                </a:lnTo>
                <a:lnTo>
                  <a:pt x="157" y="65"/>
                </a:lnTo>
                <a:lnTo>
                  <a:pt x="159" y="65"/>
                </a:lnTo>
                <a:lnTo>
                  <a:pt x="161" y="63"/>
                </a:lnTo>
                <a:lnTo>
                  <a:pt x="145" y="44"/>
                </a:lnTo>
                <a:lnTo>
                  <a:pt x="145" y="44"/>
                </a:lnTo>
                <a:close/>
              </a:path>
              <a:path w="383" h="247">
                <a:moveTo>
                  <a:pt x="3" y="5"/>
                </a:moveTo>
                <a:lnTo>
                  <a:pt x="3" y="205"/>
                </a:lnTo>
                <a:lnTo>
                  <a:pt x="15" y="205"/>
                </a:lnTo>
                <a:lnTo>
                  <a:pt x="15" y="104"/>
                </a:lnTo>
                <a:lnTo>
                  <a:pt x="73" y="104"/>
                </a:lnTo>
                <a:lnTo>
                  <a:pt x="15" y="97"/>
                </a:lnTo>
                <a:lnTo>
                  <a:pt x="15" y="25"/>
                </a:lnTo>
                <a:lnTo>
                  <a:pt x="22" y="17"/>
                </a:lnTo>
                <a:lnTo>
                  <a:pt x="3" y="5"/>
                </a:lnTo>
                <a:lnTo>
                  <a:pt x="3" y="5"/>
                </a:lnTo>
                <a:close/>
              </a:path>
              <a:path w="383" h="247">
                <a:moveTo>
                  <a:pt x="82" y="3"/>
                </a:moveTo>
                <a:lnTo>
                  <a:pt x="82" y="209"/>
                </a:lnTo>
                <a:lnTo>
                  <a:pt x="85" y="214"/>
                </a:lnTo>
                <a:lnTo>
                  <a:pt x="85" y="219"/>
                </a:lnTo>
                <a:lnTo>
                  <a:pt x="87" y="221"/>
                </a:lnTo>
                <a:lnTo>
                  <a:pt x="87" y="224"/>
                </a:lnTo>
                <a:lnTo>
                  <a:pt x="92" y="226"/>
                </a:lnTo>
                <a:lnTo>
                  <a:pt x="94" y="226"/>
                </a:lnTo>
                <a:lnTo>
                  <a:pt x="97" y="229"/>
                </a:lnTo>
                <a:lnTo>
                  <a:pt x="152" y="229"/>
                </a:lnTo>
                <a:lnTo>
                  <a:pt x="154" y="226"/>
                </a:lnTo>
                <a:lnTo>
                  <a:pt x="157" y="226"/>
                </a:lnTo>
                <a:lnTo>
                  <a:pt x="161" y="224"/>
                </a:lnTo>
                <a:lnTo>
                  <a:pt x="166" y="219"/>
                </a:lnTo>
                <a:lnTo>
                  <a:pt x="169" y="217"/>
                </a:lnTo>
                <a:lnTo>
                  <a:pt x="106" y="214"/>
                </a:lnTo>
                <a:lnTo>
                  <a:pt x="101" y="214"/>
                </a:lnTo>
                <a:lnTo>
                  <a:pt x="99" y="212"/>
                </a:lnTo>
                <a:lnTo>
                  <a:pt x="97" y="209"/>
                </a:lnTo>
                <a:lnTo>
                  <a:pt x="94" y="207"/>
                </a:lnTo>
                <a:lnTo>
                  <a:pt x="94" y="121"/>
                </a:lnTo>
                <a:lnTo>
                  <a:pt x="99" y="118"/>
                </a:lnTo>
                <a:lnTo>
                  <a:pt x="101" y="113"/>
                </a:lnTo>
                <a:lnTo>
                  <a:pt x="94" y="113"/>
                </a:lnTo>
                <a:lnTo>
                  <a:pt x="94" y="25"/>
                </a:lnTo>
                <a:lnTo>
                  <a:pt x="104" y="15"/>
                </a:lnTo>
                <a:lnTo>
                  <a:pt x="82" y="3"/>
                </a:lnTo>
                <a:lnTo>
                  <a:pt x="82" y="3"/>
                </a:lnTo>
                <a:close/>
              </a:path>
              <a:path w="383" h="247">
                <a:moveTo>
                  <a:pt x="332" y="219"/>
                </a:moveTo>
                <a:lnTo>
                  <a:pt x="332" y="226"/>
                </a:lnTo>
                <a:lnTo>
                  <a:pt x="334" y="226"/>
                </a:lnTo>
                <a:lnTo>
                  <a:pt x="339" y="226"/>
                </a:lnTo>
                <a:lnTo>
                  <a:pt x="344" y="229"/>
                </a:lnTo>
                <a:lnTo>
                  <a:pt x="346" y="231"/>
                </a:lnTo>
                <a:lnTo>
                  <a:pt x="351" y="233"/>
                </a:lnTo>
                <a:lnTo>
                  <a:pt x="353" y="236"/>
                </a:lnTo>
                <a:lnTo>
                  <a:pt x="356" y="238"/>
                </a:lnTo>
                <a:lnTo>
                  <a:pt x="356" y="241"/>
                </a:lnTo>
                <a:lnTo>
                  <a:pt x="358" y="243"/>
                </a:lnTo>
                <a:lnTo>
                  <a:pt x="358" y="245"/>
                </a:lnTo>
                <a:lnTo>
                  <a:pt x="363" y="243"/>
                </a:lnTo>
                <a:lnTo>
                  <a:pt x="366" y="241"/>
                </a:lnTo>
                <a:lnTo>
                  <a:pt x="370" y="238"/>
                </a:lnTo>
                <a:lnTo>
                  <a:pt x="370" y="236"/>
                </a:lnTo>
                <a:lnTo>
                  <a:pt x="373" y="231"/>
                </a:lnTo>
                <a:lnTo>
                  <a:pt x="375" y="229"/>
                </a:lnTo>
                <a:lnTo>
                  <a:pt x="375" y="224"/>
                </a:lnTo>
                <a:lnTo>
                  <a:pt x="353" y="224"/>
                </a:lnTo>
                <a:lnTo>
                  <a:pt x="351" y="221"/>
                </a:lnTo>
                <a:lnTo>
                  <a:pt x="339" y="221"/>
                </a:lnTo>
                <a:lnTo>
                  <a:pt x="332" y="219"/>
                </a:lnTo>
                <a:lnTo>
                  <a:pt x="332" y="219"/>
                </a:lnTo>
                <a:close/>
              </a:path>
              <a:path w="383" h="247">
                <a:moveTo>
                  <a:pt x="270" y="121"/>
                </a:moveTo>
                <a:lnTo>
                  <a:pt x="262" y="121"/>
                </a:lnTo>
                <a:lnTo>
                  <a:pt x="265" y="123"/>
                </a:lnTo>
                <a:lnTo>
                  <a:pt x="267" y="125"/>
                </a:lnTo>
                <a:lnTo>
                  <a:pt x="267" y="130"/>
                </a:lnTo>
                <a:lnTo>
                  <a:pt x="270" y="135"/>
                </a:lnTo>
                <a:lnTo>
                  <a:pt x="272" y="137"/>
                </a:lnTo>
                <a:lnTo>
                  <a:pt x="272" y="147"/>
                </a:lnTo>
                <a:lnTo>
                  <a:pt x="274" y="152"/>
                </a:lnTo>
                <a:lnTo>
                  <a:pt x="277" y="157"/>
                </a:lnTo>
                <a:lnTo>
                  <a:pt x="279" y="157"/>
                </a:lnTo>
                <a:lnTo>
                  <a:pt x="281" y="152"/>
                </a:lnTo>
                <a:lnTo>
                  <a:pt x="284" y="147"/>
                </a:lnTo>
                <a:lnTo>
                  <a:pt x="284" y="137"/>
                </a:lnTo>
                <a:lnTo>
                  <a:pt x="281" y="133"/>
                </a:lnTo>
                <a:lnTo>
                  <a:pt x="279" y="133"/>
                </a:lnTo>
                <a:lnTo>
                  <a:pt x="277" y="130"/>
                </a:lnTo>
                <a:lnTo>
                  <a:pt x="274" y="125"/>
                </a:lnTo>
                <a:lnTo>
                  <a:pt x="272" y="123"/>
                </a:lnTo>
                <a:lnTo>
                  <a:pt x="270" y="121"/>
                </a:lnTo>
                <a:lnTo>
                  <a:pt x="270" y="121"/>
                </a:lnTo>
                <a:close/>
              </a:path>
              <a:path w="383" h="247">
                <a:moveTo>
                  <a:pt x="325" y="87"/>
                </a:moveTo>
                <a:lnTo>
                  <a:pt x="303" y="89"/>
                </a:lnTo>
                <a:lnTo>
                  <a:pt x="303" y="94"/>
                </a:lnTo>
                <a:lnTo>
                  <a:pt x="301" y="99"/>
                </a:lnTo>
                <a:lnTo>
                  <a:pt x="301" y="109"/>
                </a:lnTo>
                <a:lnTo>
                  <a:pt x="298" y="113"/>
                </a:lnTo>
                <a:lnTo>
                  <a:pt x="298" y="118"/>
                </a:lnTo>
                <a:lnTo>
                  <a:pt x="296" y="123"/>
                </a:lnTo>
                <a:lnTo>
                  <a:pt x="296" y="128"/>
                </a:lnTo>
                <a:lnTo>
                  <a:pt x="293" y="133"/>
                </a:lnTo>
                <a:lnTo>
                  <a:pt x="293" y="140"/>
                </a:lnTo>
                <a:lnTo>
                  <a:pt x="291" y="145"/>
                </a:lnTo>
                <a:lnTo>
                  <a:pt x="291" y="147"/>
                </a:lnTo>
                <a:lnTo>
                  <a:pt x="289" y="152"/>
                </a:lnTo>
                <a:lnTo>
                  <a:pt x="286" y="157"/>
                </a:lnTo>
                <a:lnTo>
                  <a:pt x="286" y="159"/>
                </a:lnTo>
                <a:lnTo>
                  <a:pt x="284" y="164"/>
                </a:lnTo>
                <a:lnTo>
                  <a:pt x="281" y="169"/>
                </a:lnTo>
                <a:lnTo>
                  <a:pt x="281" y="173"/>
                </a:lnTo>
                <a:lnTo>
                  <a:pt x="279" y="176"/>
                </a:lnTo>
                <a:lnTo>
                  <a:pt x="277" y="181"/>
                </a:lnTo>
                <a:lnTo>
                  <a:pt x="274" y="185"/>
                </a:lnTo>
                <a:lnTo>
                  <a:pt x="272" y="188"/>
                </a:lnTo>
                <a:lnTo>
                  <a:pt x="272" y="193"/>
                </a:lnTo>
                <a:lnTo>
                  <a:pt x="270" y="195"/>
                </a:lnTo>
                <a:lnTo>
                  <a:pt x="267" y="200"/>
                </a:lnTo>
                <a:lnTo>
                  <a:pt x="265" y="202"/>
                </a:lnTo>
                <a:lnTo>
                  <a:pt x="262" y="205"/>
                </a:lnTo>
                <a:lnTo>
                  <a:pt x="260" y="209"/>
                </a:lnTo>
                <a:lnTo>
                  <a:pt x="258" y="212"/>
                </a:lnTo>
                <a:lnTo>
                  <a:pt x="255" y="214"/>
                </a:lnTo>
                <a:lnTo>
                  <a:pt x="253" y="219"/>
                </a:lnTo>
                <a:lnTo>
                  <a:pt x="250" y="221"/>
                </a:lnTo>
                <a:lnTo>
                  <a:pt x="246" y="224"/>
                </a:lnTo>
                <a:lnTo>
                  <a:pt x="243" y="229"/>
                </a:lnTo>
                <a:lnTo>
                  <a:pt x="241" y="231"/>
                </a:lnTo>
                <a:lnTo>
                  <a:pt x="236" y="233"/>
                </a:lnTo>
                <a:lnTo>
                  <a:pt x="238" y="236"/>
                </a:lnTo>
                <a:lnTo>
                  <a:pt x="241" y="236"/>
                </a:lnTo>
                <a:lnTo>
                  <a:pt x="243" y="233"/>
                </a:lnTo>
                <a:lnTo>
                  <a:pt x="246" y="231"/>
                </a:lnTo>
                <a:lnTo>
                  <a:pt x="248" y="229"/>
                </a:lnTo>
                <a:lnTo>
                  <a:pt x="253" y="226"/>
                </a:lnTo>
                <a:lnTo>
                  <a:pt x="255" y="224"/>
                </a:lnTo>
                <a:lnTo>
                  <a:pt x="258" y="221"/>
                </a:lnTo>
                <a:lnTo>
                  <a:pt x="262" y="219"/>
                </a:lnTo>
                <a:lnTo>
                  <a:pt x="265" y="217"/>
                </a:lnTo>
                <a:lnTo>
                  <a:pt x="267" y="212"/>
                </a:lnTo>
                <a:lnTo>
                  <a:pt x="270" y="209"/>
                </a:lnTo>
                <a:lnTo>
                  <a:pt x="272" y="207"/>
                </a:lnTo>
                <a:lnTo>
                  <a:pt x="274" y="205"/>
                </a:lnTo>
                <a:lnTo>
                  <a:pt x="277" y="202"/>
                </a:lnTo>
                <a:lnTo>
                  <a:pt x="279" y="197"/>
                </a:lnTo>
                <a:lnTo>
                  <a:pt x="279" y="195"/>
                </a:lnTo>
                <a:lnTo>
                  <a:pt x="281" y="190"/>
                </a:lnTo>
                <a:lnTo>
                  <a:pt x="284" y="188"/>
                </a:lnTo>
                <a:lnTo>
                  <a:pt x="286" y="183"/>
                </a:lnTo>
                <a:lnTo>
                  <a:pt x="289" y="181"/>
                </a:lnTo>
                <a:lnTo>
                  <a:pt x="291" y="176"/>
                </a:lnTo>
                <a:lnTo>
                  <a:pt x="293" y="171"/>
                </a:lnTo>
                <a:lnTo>
                  <a:pt x="296" y="166"/>
                </a:lnTo>
                <a:lnTo>
                  <a:pt x="296" y="164"/>
                </a:lnTo>
                <a:lnTo>
                  <a:pt x="298" y="161"/>
                </a:lnTo>
                <a:lnTo>
                  <a:pt x="298" y="157"/>
                </a:lnTo>
                <a:lnTo>
                  <a:pt x="301" y="154"/>
                </a:lnTo>
                <a:lnTo>
                  <a:pt x="301" y="149"/>
                </a:lnTo>
                <a:lnTo>
                  <a:pt x="303" y="147"/>
                </a:lnTo>
                <a:lnTo>
                  <a:pt x="303" y="142"/>
                </a:lnTo>
                <a:lnTo>
                  <a:pt x="306" y="137"/>
                </a:lnTo>
                <a:lnTo>
                  <a:pt x="306" y="135"/>
                </a:lnTo>
                <a:lnTo>
                  <a:pt x="308" y="130"/>
                </a:lnTo>
                <a:lnTo>
                  <a:pt x="308" y="125"/>
                </a:lnTo>
                <a:lnTo>
                  <a:pt x="310" y="121"/>
                </a:lnTo>
                <a:lnTo>
                  <a:pt x="310" y="116"/>
                </a:lnTo>
                <a:lnTo>
                  <a:pt x="313" y="109"/>
                </a:lnTo>
                <a:lnTo>
                  <a:pt x="313" y="104"/>
                </a:lnTo>
                <a:lnTo>
                  <a:pt x="315" y="99"/>
                </a:lnTo>
                <a:lnTo>
                  <a:pt x="315" y="94"/>
                </a:lnTo>
                <a:lnTo>
                  <a:pt x="325" y="87"/>
                </a:lnTo>
                <a:lnTo>
                  <a:pt x="325" y="87"/>
                </a:lnTo>
                <a:close/>
              </a:path>
              <a:path w="383" h="247">
                <a:moveTo>
                  <a:pt x="233" y="85"/>
                </a:moveTo>
                <a:lnTo>
                  <a:pt x="221" y="87"/>
                </a:lnTo>
                <a:lnTo>
                  <a:pt x="221" y="245"/>
                </a:lnTo>
                <a:lnTo>
                  <a:pt x="233" y="238"/>
                </a:lnTo>
                <a:lnTo>
                  <a:pt x="233" y="85"/>
                </a:lnTo>
                <a:lnTo>
                  <a:pt x="233" y="85"/>
                </a:lnTo>
                <a:close/>
              </a:path>
              <a:path w="383" h="247">
                <a:moveTo>
                  <a:pt x="310" y="73"/>
                </a:moveTo>
                <a:lnTo>
                  <a:pt x="303" y="85"/>
                </a:lnTo>
                <a:lnTo>
                  <a:pt x="277" y="85"/>
                </a:lnTo>
                <a:lnTo>
                  <a:pt x="265" y="87"/>
                </a:lnTo>
                <a:lnTo>
                  <a:pt x="265" y="92"/>
                </a:lnTo>
                <a:lnTo>
                  <a:pt x="262" y="94"/>
                </a:lnTo>
                <a:lnTo>
                  <a:pt x="262" y="99"/>
                </a:lnTo>
                <a:lnTo>
                  <a:pt x="260" y="104"/>
                </a:lnTo>
                <a:lnTo>
                  <a:pt x="260" y="109"/>
                </a:lnTo>
                <a:lnTo>
                  <a:pt x="258" y="111"/>
                </a:lnTo>
                <a:lnTo>
                  <a:pt x="255" y="116"/>
                </a:lnTo>
                <a:lnTo>
                  <a:pt x="255" y="121"/>
                </a:lnTo>
                <a:lnTo>
                  <a:pt x="253" y="125"/>
                </a:lnTo>
                <a:lnTo>
                  <a:pt x="250" y="130"/>
                </a:lnTo>
                <a:lnTo>
                  <a:pt x="250" y="133"/>
                </a:lnTo>
                <a:lnTo>
                  <a:pt x="248" y="137"/>
                </a:lnTo>
                <a:lnTo>
                  <a:pt x="246" y="140"/>
                </a:lnTo>
                <a:lnTo>
                  <a:pt x="243" y="145"/>
                </a:lnTo>
                <a:lnTo>
                  <a:pt x="243" y="147"/>
                </a:lnTo>
                <a:lnTo>
                  <a:pt x="241" y="152"/>
                </a:lnTo>
                <a:lnTo>
                  <a:pt x="243" y="154"/>
                </a:lnTo>
                <a:lnTo>
                  <a:pt x="246" y="149"/>
                </a:lnTo>
                <a:lnTo>
                  <a:pt x="248" y="147"/>
                </a:lnTo>
                <a:lnTo>
                  <a:pt x="250" y="142"/>
                </a:lnTo>
                <a:lnTo>
                  <a:pt x="253" y="140"/>
                </a:lnTo>
                <a:lnTo>
                  <a:pt x="255" y="135"/>
                </a:lnTo>
                <a:lnTo>
                  <a:pt x="258" y="133"/>
                </a:lnTo>
                <a:lnTo>
                  <a:pt x="260" y="128"/>
                </a:lnTo>
                <a:lnTo>
                  <a:pt x="262" y="125"/>
                </a:lnTo>
                <a:lnTo>
                  <a:pt x="262" y="121"/>
                </a:lnTo>
                <a:lnTo>
                  <a:pt x="270" y="121"/>
                </a:lnTo>
                <a:lnTo>
                  <a:pt x="265" y="116"/>
                </a:lnTo>
                <a:lnTo>
                  <a:pt x="267" y="111"/>
                </a:lnTo>
                <a:lnTo>
                  <a:pt x="267" y="109"/>
                </a:lnTo>
                <a:lnTo>
                  <a:pt x="270" y="104"/>
                </a:lnTo>
                <a:lnTo>
                  <a:pt x="272" y="99"/>
                </a:lnTo>
                <a:lnTo>
                  <a:pt x="274" y="94"/>
                </a:lnTo>
                <a:lnTo>
                  <a:pt x="274" y="89"/>
                </a:lnTo>
                <a:lnTo>
                  <a:pt x="303" y="89"/>
                </a:lnTo>
                <a:lnTo>
                  <a:pt x="325" y="87"/>
                </a:lnTo>
                <a:lnTo>
                  <a:pt x="310" y="73"/>
                </a:lnTo>
                <a:lnTo>
                  <a:pt x="310" y="73"/>
                </a:lnTo>
                <a:close/>
              </a:path>
              <a:path w="383" h="247">
                <a:moveTo>
                  <a:pt x="332" y="49"/>
                </a:moveTo>
                <a:lnTo>
                  <a:pt x="332" y="185"/>
                </a:lnTo>
                <a:lnTo>
                  <a:pt x="344" y="178"/>
                </a:lnTo>
                <a:lnTo>
                  <a:pt x="344" y="154"/>
                </a:lnTo>
                <a:lnTo>
                  <a:pt x="344" y="149"/>
                </a:lnTo>
                <a:lnTo>
                  <a:pt x="344" y="68"/>
                </a:lnTo>
                <a:lnTo>
                  <a:pt x="349" y="58"/>
                </a:lnTo>
                <a:lnTo>
                  <a:pt x="332" y="49"/>
                </a:lnTo>
                <a:lnTo>
                  <a:pt x="332" y="49"/>
                </a:lnTo>
                <a:close/>
              </a:path>
              <a:path w="383" h="247">
                <a:moveTo>
                  <a:pt x="286" y="41"/>
                </a:moveTo>
                <a:lnTo>
                  <a:pt x="274" y="41"/>
                </a:lnTo>
                <a:lnTo>
                  <a:pt x="274" y="46"/>
                </a:lnTo>
                <a:lnTo>
                  <a:pt x="272" y="49"/>
                </a:lnTo>
                <a:lnTo>
                  <a:pt x="272" y="61"/>
                </a:lnTo>
                <a:lnTo>
                  <a:pt x="270" y="65"/>
                </a:lnTo>
                <a:lnTo>
                  <a:pt x="270" y="70"/>
                </a:lnTo>
                <a:lnTo>
                  <a:pt x="267" y="75"/>
                </a:lnTo>
                <a:lnTo>
                  <a:pt x="267" y="80"/>
                </a:lnTo>
                <a:lnTo>
                  <a:pt x="265" y="87"/>
                </a:lnTo>
                <a:lnTo>
                  <a:pt x="277" y="85"/>
                </a:lnTo>
                <a:lnTo>
                  <a:pt x="277" y="80"/>
                </a:lnTo>
                <a:lnTo>
                  <a:pt x="279" y="73"/>
                </a:lnTo>
                <a:lnTo>
                  <a:pt x="281" y="68"/>
                </a:lnTo>
                <a:lnTo>
                  <a:pt x="281" y="63"/>
                </a:lnTo>
                <a:lnTo>
                  <a:pt x="284" y="58"/>
                </a:lnTo>
                <a:lnTo>
                  <a:pt x="284" y="53"/>
                </a:lnTo>
                <a:lnTo>
                  <a:pt x="286" y="49"/>
                </a:lnTo>
                <a:lnTo>
                  <a:pt x="286" y="41"/>
                </a:lnTo>
                <a:lnTo>
                  <a:pt x="286" y="41"/>
                </a:lnTo>
                <a:close/>
              </a:path>
              <a:path w="383" h="247">
                <a:moveTo>
                  <a:pt x="315" y="22"/>
                </a:moveTo>
                <a:lnTo>
                  <a:pt x="306" y="34"/>
                </a:lnTo>
                <a:lnTo>
                  <a:pt x="246" y="34"/>
                </a:lnTo>
                <a:lnTo>
                  <a:pt x="253" y="41"/>
                </a:lnTo>
                <a:lnTo>
                  <a:pt x="330" y="41"/>
                </a:lnTo>
                <a:lnTo>
                  <a:pt x="315" y="22"/>
                </a:lnTo>
                <a:lnTo>
                  <a:pt x="315" y="22"/>
                </a:lnTo>
                <a:close/>
              </a:path>
              <a:path w="383" h="247">
                <a:moveTo>
                  <a:pt x="363" y="3"/>
                </a:moveTo>
                <a:lnTo>
                  <a:pt x="363" y="217"/>
                </a:lnTo>
                <a:lnTo>
                  <a:pt x="361" y="221"/>
                </a:lnTo>
                <a:lnTo>
                  <a:pt x="358" y="221"/>
                </a:lnTo>
                <a:lnTo>
                  <a:pt x="353" y="224"/>
                </a:lnTo>
                <a:lnTo>
                  <a:pt x="375" y="224"/>
                </a:lnTo>
                <a:lnTo>
                  <a:pt x="375" y="221"/>
                </a:lnTo>
                <a:lnTo>
                  <a:pt x="375" y="22"/>
                </a:lnTo>
                <a:lnTo>
                  <a:pt x="382" y="15"/>
                </a:lnTo>
                <a:lnTo>
                  <a:pt x="363" y="3"/>
                </a:lnTo>
                <a:lnTo>
                  <a:pt x="363" y="3"/>
                </a:lnTo>
                <a:close/>
              </a:path>
              <a:path w="383" h="247">
                <a:moveTo>
                  <a:pt x="233" y="1"/>
                </a:moveTo>
                <a:lnTo>
                  <a:pt x="233" y="5"/>
                </a:lnTo>
                <a:lnTo>
                  <a:pt x="231" y="10"/>
                </a:lnTo>
                <a:lnTo>
                  <a:pt x="231" y="17"/>
                </a:lnTo>
                <a:lnTo>
                  <a:pt x="229" y="22"/>
                </a:lnTo>
                <a:lnTo>
                  <a:pt x="229" y="27"/>
                </a:lnTo>
                <a:lnTo>
                  <a:pt x="226" y="32"/>
                </a:lnTo>
                <a:lnTo>
                  <a:pt x="226" y="37"/>
                </a:lnTo>
                <a:lnTo>
                  <a:pt x="224" y="41"/>
                </a:lnTo>
                <a:lnTo>
                  <a:pt x="224" y="44"/>
                </a:lnTo>
                <a:lnTo>
                  <a:pt x="221" y="49"/>
                </a:lnTo>
                <a:lnTo>
                  <a:pt x="221" y="53"/>
                </a:lnTo>
                <a:lnTo>
                  <a:pt x="219" y="61"/>
                </a:lnTo>
                <a:lnTo>
                  <a:pt x="219" y="63"/>
                </a:lnTo>
                <a:lnTo>
                  <a:pt x="217" y="68"/>
                </a:lnTo>
                <a:lnTo>
                  <a:pt x="217" y="73"/>
                </a:lnTo>
                <a:lnTo>
                  <a:pt x="214" y="75"/>
                </a:lnTo>
                <a:lnTo>
                  <a:pt x="214" y="80"/>
                </a:lnTo>
                <a:lnTo>
                  <a:pt x="212" y="85"/>
                </a:lnTo>
                <a:lnTo>
                  <a:pt x="210" y="87"/>
                </a:lnTo>
                <a:lnTo>
                  <a:pt x="210" y="92"/>
                </a:lnTo>
                <a:lnTo>
                  <a:pt x="207" y="97"/>
                </a:lnTo>
                <a:lnTo>
                  <a:pt x="205" y="101"/>
                </a:lnTo>
                <a:lnTo>
                  <a:pt x="205" y="104"/>
                </a:lnTo>
                <a:lnTo>
                  <a:pt x="202" y="109"/>
                </a:lnTo>
                <a:lnTo>
                  <a:pt x="200" y="113"/>
                </a:lnTo>
                <a:lnTo>
                  <a:pt x="198" y="118"/>
                </a:lnTo>
                <a:lnTo>
                  <a:pt x="195" y="123"/>
                </a:lnTo>
                <a:lnTo>
                  <a:pt x="195" y="128"/>
                </a:lnTo>
                <a:lnTo>
                  <a:pt x="193" y="130"/>
                </a:lnTo>
                <a:lnTo>
                  <a:pt x="195" y="133"/>
                </a:lnTo>
                <a:lnTo>
                  <a:pt x="198" y="130"/>
                </a:lnTo>
                <a:lnTo>
                  <a:pt x="198" y="128"/>
                </a:lnTo>
                <a:lnTo>
                  <a:pt x="200" y="125"/>
                </a:lnTo>
                <a:lnTo>
                  <a:pt x="202" y="121"/>
                </a:lnTo>
                <a:lnTo>
                  <a:pt x="205" y="118"/>
                </a:lnTo>
                <a:lnTo>
                  <a:pt x="207" y="113"/>
                </a:lnTo>
                <a:lnTo>
                  <a:pt x="210" y="111"/>
                </a:lnTo>
                <a:lnTo>
                  <a:pt x="212" y="106"/>
                </a:lnTo>
                <a:lnTo>
                  <a:pt x="214" y="101"/>
                </a:lnTo>
                <a:lnTo>
                  <a:pt x="217" y="97"/>
                </a:lnTo>
                <a:lnTo>
                  <a:pt x="219" y="92"/>
                </a:lnTo>
                <a:lnTo>
                  <a:pt x="221" y="87"/>
                </a:lnTo>
                <a:lnTo>
                  <a:pt x="233" y="85"/>
                </a:lnTo>
                <a:lnTo>
                  <a:pt x="238" y="77"/>
                </a:lnTo>
                <a:lnTo>
                  <a:pt x="226" y="70"/>
                </a:lnTo>
                <a:lnTo>
                  <a:pt x="229" y="70"/>
                </a:lnTo>
                <a:lnTo>
                  <a:pt x="229" y="68"/>
                </a:lnTo>
                <a:lnTo>
                  <a:pt x="229" y="65"/>
                </a:lnTo>
                <a:lnTo>
                  <a:pt x="231" y="63"/>
                </a:lnTo>
                <a:lnTo>
                  <a:pt x="231" y="58"/>
                </a:lnTo>
                <a:lnTo>
                  <a:pt x="233" y="56"/>
                </a:lnTo>
                <a:lnTo>
                  <a:pt x="233" y="51"/>
                </a:lnTo>
                <a:lnTo>
                  <a:pt x="236" y="46"/>
                </a:lnTo>
                <a:lnTo>
                  <a:pt x="238" y="41"/>
                </a:lnTo>
                <a:lnTo>
                  <a:pt x="238" y="37"/>
                </a:lnTo>
                <a:lnTo>
                  <a:pt x="241" y="30"/>
                </a:lnTo>
                <a:lnTo>
                  <a:pt x="243" y="25"/>
                </a:lnTo>
                <a:lnTo>
                  <a:pt x="246" y="17"/>
                </a:lnTo>
                <a:lnTo>
                  <a:pt x="253" y="13"/>
                </a:lnTo>
                <a:lnTo>
                  <a:pt x="233" y="1"/>
                </a:lnTo>
                <a:lnTo>
                  <a:pt x="233"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38" name="path"/>
          <p:cNvSpPr/>
          <p:nvPr/>
        </p:nvSpPr>
        <p:spPr>
          <a:xfrm>
            <a:off x="7427214" y="5293105"/>
            <a:ext cx="33528" cy="80772"/>
          </a:xfrm>
          <a:custGeom>
            <a:avLst/>
            <a:gdLst/>
            <a:ahLst/>
            <a:cxnLst/>
            <a:rect l="0" t="0" r="0" b="0"/>
            <a:pathLst>
              <a:path w="52" h="127">
                <a:moveTo>
                  <a:pt x="51" y="94"/>
                </a:moveTo>
                <a:lnTo>
                  <a:pt x="49" y="94"/>
                </a:lnTo>
                <a:lnTo>
                  <a:pt x="49" y="99"/>
                </a:lnTo>
                <a:lnTo>
                  <a:pt x="49" y="102"/>
                </a:lnTo>
                <a:lnTo>
                  <a:pt x="46" y="104"/>
                </a:lnTo>
                <a:lnTo>
                  <a:pt x="46" y="106"/>
                </a:lnTo>
                <a:lnTo>
                  <a:pt x="44" y="109"/>
                </a:lnTo>
                <a:lnTo>
                  <a:pt x="44" y="111"/>
                </a:lnTo>
                <a:lnTo>
                  <a:pt x="41" y="114"/>
                </a:lnTo>
                <a:lnTo>
                  <a:pt x="5" y="114"/>
                </a:lnTo>
                <a:lnTo>
                  <a:pt x="1" y="116"/>
                </a:lnTo>
                <a:lnTo>
                  <a:pt x="1" y="126"/>
                </a:lnTo>
                <a:lnTo>
                  <a:pt x="49" y="126"/>
                </a:lnTo>
                <a:lnTo>
                  <a:pt x="51" y="94"/>
                </a:lnTo>
                <a:lnTo>
                  <a:pt x="51" y="94"/>
                </a:lnTo>
                <a:close/>
              </a:path>
              <a:path w="52" h="127">
                <a:moveTo>
                  <a:pt x="13" y="1"/>
                </a:moveTo>
                <a:lnTo>
                  <a:pt x="10" y="1"/>
                </a:lnTo>
                <a:lnTo>
                  <a:pt x="10" y="3"/>
                </a:lnTo>
                <a:lnTo>
                  <a:pt x="8" y="6"/>
                </a:lnTo>
                <a:lnTo>
                  <a:pt x="5" y="8"/>
                </a:lnTo>
                <a:lnTo>
                  <a:pt x="5" y="10"/>
                </a:lnTo>
                <a:lnTo>
                  <a:pt x="3" y="13"/>
                </a:lnTo>
                <a:lnTo>
                  <a:pt x="3" y="20"/>
                </a:lnTo>
                <a:lnTo>
                  <a:pt x="1" y="25"/>
                </a:lnTo>
                <a:lnTo>
                  <a:pt x="1" y="32"/>
                </a:lnTo>
                <a:lnTo>
                  <a:pt x="3" y="34"/>
                </a:lnTo>
                <a:lnTo>
                  <a:pt x="3" y="37"/>
                </a:lnTo>
                <a:lnTo>
                  <a:pt x="5" y="39"/>
                </a:lnTo>
                <a:lnTo>
                  <a:pt x="10" y="39"/>
                </a:lnTo>
                <a:lnTo>
                  <a:pt x="13" y="37"/>
                </a:lnTo>
                <a:lnTo>
                  <a:pt x="13" y="25"/>
                </a:lnTo>
                <a:lnTo>
                  <a:pt x="10" y="25"/>
                </a:lnTo>
                <a:lnTo>
                  <a:pt x="10" y="13"/>
                </a:lnTo>
                <a:lnTo>
                  <a:pt x="13" y="10"/>
                </a:lnTo>
                <a:lnTo>
                  <a:pt x="13" y="8"/>
                </a:lnTo>
                <a:lnTo>
                  <a:pt x="15" y="6"/>
                </a:lnTo>
                <a:lnTo>
                  <a:pt x="17" y="3"/>
                </a:lnTo>
                <a:lnTo>
                  <a:pt x="20" y="1"/>
                </a:lnTo>
                <a:lnTo>
                  <a:pt x="25" y="1"/>
                </a:lnTo>
                <a:lnTo>
                  <a:pt x="13" y="1"/>
                </a:lnTo>
                <a:lnTo>
                  <a:pt x="13"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39" name="path"/>
          <p:cNvSpPr/>
          <p:nvPr/>
        </p:nvSpPr>
        <p:spPr>
          <a:xfrm>
            <a:off x="7169657" y="5293105"/>
            <a:ext cx="35052" cy="80772"/>
          </a:xfrm>
          <a:custGeom>
            <a:avLst/>
            <a:gdLst/>
            <a:ahLst/>
            <a:cxnLst/>
            <a:rect l="0" t="0" r="0" b="0"/>
            <a:pathLst>
              <a:path w="55" h="127">
                <a:moveTo>
                  <a:pt x="54" y="94"/>
                </a:moveTo>
                <a:lnTo>
                  <a:pt x="49" y="94"/>
                </a:lnTo>
                <a:lnTo>
                  <a:pt x="49" y="99"/>
                </a:lnTo>
                <a:lnTo>
                  <a:pt x="49" y="102"/>
                </a:lnTo>
                <a:lnTo>
                  <a:pt x="46" y="104"/>
                </a:lnTo>
                <a:lnTo>
                  <a:pt x="46" y="109"/>
                </a:lnTo>
                <a:lnTo>
                  <a:pt x="44" y="111"/>
                </a:lnTo>
                <a:lnTo>
                  <a:pt x="42" y="114"/>
                </a:lnTo>
                <a:lnTo>
                  <a:pt x="6" y="114"/>
                </a:lnTo>
                <a:lnTo>
                  <a:pt x="1" y="116"/>
                </a:lnTo>
                <a:lnTo>
                  <a:pt x="1" y="126"/>
                </a:lnTo>
                <a:lnTo>
                  <a:pt x="49" y="126"/>
                </a:lnTo>
                <a:lnTo>
                  <a:pt x="54" y="94"/>
                </a:lnTo>
                <a:lnTo>
                  <a:pt x="54" y="94"/>
                </a:lnTo>
                <a:close/>
              </a:path>
              <a:path w="55" h="127">
                <a:moveTo>
                  <a:pt x="13" y="1"/>
                </a:moveTo>
                <a:lnTo>
                  <a:pt x="10" y="3"/>
                </a:lnTo>
                <a:lnTo>
                  <a:pt x="8" y="6"/>
                </a:lnTo>
                <a:lnTo>
                  <a:pt x="8" y="8"/>
                </a:lnTo>
                <a:lnTo>
                  <a:pt x="6" y="10"/>
                </a:lnTo>
                <a:lnTo>
                  <a:pt x="6" y="13"/>
                </a:lnTo>
                <a:lnTo>
                  <a:pt x="3" y="15"/>
                </a:lnTo>
                <a:lnTo>
                  <a:pt x="3" y="25"/>
                </a:lnTo>
                <a:lnTo>
                  <a:pt x="1" y="27"/>
                </a:lnTo>
                <a:lnTo>
                  <a:pt x="3" y="32"/>
                </a:lnTo>
                <a:lnTo>
                  <a:pt x="3" y="37"/>
                </a:lnTo>
                <a:lnTo>
                  <a:pt x="6" y="37"/>
                </a:lnTo>
                <a:lnTo>
                  <a:pt x="6" y="39"/>
                </a:lnTo>
                <a:lnTo>
                  <a:pt x="8" y="39"/>
                </a:lnTo>
                <a:lnTo>
                  <a:pt x="10" y="39"/>
                </a:lnTo>
                <a:lnTo>
                  <a:pt x="13" y="37"/>
                </a:lnTo>
                <a:lnTo>
                  <a:pt x="13" y="34"/>
                </a:lnTo>
                <a:lnTo>
                  <a:pt x="15" y="32"/>
                </a:lnTo>
                <a:lnTo>
                  <a:pt x="13" y="30"/>
                </a:lnTo>
                <a:lnTo>
                  <a:pt x="13" y="25"/>
                </a:lnTo>
                <a:lnTo>
                  <a:pt x="13" y="25"/>
                </a:lnTo>
                <a:lnTo>
                  <a:pt x="10" y="22"/>
                </a:lnTo>
                <a:lnTo>
                  <a:pt x="10" y="13"/>
                </a:lnTo>
                <a:lnTo>
                  <a:pt x="13" y="10"/>
                </a:lnTo>
                <a:lnTo>
                  <a:pt x="13" y="8"/>
                </a:lnTo>
                <a:lnTo>
                  <a:pt x="15" y="6"/>
                </a:lnTo>
                <a:lnTo>
                  <a:pt x="18" y="3"/>
                </a:lnTo>
                <a:lnTo>
                  <a:pt x="20" y="1"/>
                </a:lnTo>
                <a:lnTo>
                  <a:pt x="25" y="1"/>
                </a:lnTo>
                <a:lnTo>
                  <a:pt x="13" y="1"/>
                </a:lnTo>
                <a:lnTo>
                  <a:pt x="13"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40" name="path"/>
          <p:cNvSpPr/>
          <p:nvPr/>
        </p:nvSpPr>
        <p:spPr>
          <a:xfrm>
            <a:off x="7212330" y="5293105"/>
            <a:ext cx="35051" cy="80772"/>
          </a:xfrm>
          <a:custGeom>
            <a:avLst/>
            <a:gdLst/>
            <a:ahLst/>
            <a:cxnLst/>
            <a:rect l="0" t="0" r="0" b="0"/>
            <a:pathLst>
              <a:path w="55" h="127">
                <a:moveTo>
                  <a:pt x="53" y="94"/>
                </a:moveTo>
                <a:lnTo>
                  <a:pt x="49" y="94"/>
                </a:lnTo>
                <a:lnTo>
                  <a:pt x="49" y="99"/>
                </a:lnTo>
                <a:lnTo>
                  <a:pt x="49" y="104"/>
                </a:lnTo>
                <a:lnTo>
                  <a:pt x="46" y="106"/>
                </a:lnTo>
                <a:lnTo>
                  <a:pt x="46" y="109"/>
                </a:lnTo>
                <a:lnTo>
                  <a:pt x="44" y="111"/>
                </a:lnTo>
                <a:lnTo>
                  <a:pt x="41" y="114"/>
                </a:lnTo>
                <a:lnTo>
                  <a:pt x="5" y="114"/>
                </a:lnTo>
                <a:lnTo>
                  <a:pt x="1" y="116"/>
                </a:lnTo>
                <a:lnTo>
                  <a:pt x="1" y="126"/>
                </a:lnTo>
                <a:lnTo>
                  <a:pt x="49" y="126"/>
                </a:lnTo>
                <a:lnTo>
                  <a:pt x="53" y="94"/>
                </a:lnTo>
                <a:lnTo>
                  <a:pt x="53" y="94"/>
                </a:lnTo>
                <a:close/>
              </a:path>
              <a:path w="55" h="127">
                <a:moveTo>
                  <a:pt x="15" y="1"/>
                </a:moveTo>
                <a:lnTo>
                  <a:pt x="13" y="1"/>
                </a:lnTo>
                <a:lnTo>
                  <a:pt x="10" y="3"/>
                </a:lnTo>
                <a:lnTo>
                  <a:pt x="8" y="6"/>
                </a:lnTo>
                <a:lnTo>
                  <a:pt x="8" y="8"/>
                </a:lnTo>
                <a:lnTo>
                  <a:pt x="5" y="10"/>
                </a:lnTo>
                <a:lnTo>
                  <a:pt x="5" y="13"/>
                </a:lnTo>
                <a:lnTo>
                  <a:pt x="3" y="15"/>
                </a:lnTo>
                <a:lnTo>
                  <a:pt x="3" y="34"/>
                </a:lnTo>
                <a:lnTo>
                  <a:pt x="5" y="37"/>
                </a:lnTo>
                <a:lnTo>
                  <a:pt x="8" y="39"/>
                </a:lnTo>
                <a:lnTo>
                  <a:pt x="10" y="39"/>
                </a:lnTo>
                <a:lnTo>
                  <a:pt x="13" y="37"/>
                </a:lnTo>
                <a:lnTo>
                  <a:pt x="15" y="34"/>
                </a:lnTo>
                <a:lnTo>
                  <a:pt x="15" y="30"/>
                </a:lnTo>
                <a:lnTo>
                  <a:pt x="13" y="25"/>
                </a:lnTo>
                <a:lnTo>
                  <a:pt x="13" y="25"/>
                </a:lnTo>
                <a:lnTo>
                  <a:pt x="10" y="22"/>
                </a:lnTo>
                <a:lnTo>
                  <a:pt x="10" y="13"/>
                </a:lnTo>
                <a:lnTo>
                  <a:pt x="13" y="10"/>
                </a:lnTo>
                <a:lnTo>
                  <a:pt x="13" y="8"/>
                </a:lnTo>
                <a:lnTo>
                  <a:pt x="15" y="6"/>
                </a:lnTo>
                <a:lnTo>
                  <a:pt x="17" y="3"/>
                </a:lnTo>
                <a:lnTo>
                  <a:pt x="20" y="3"/>
                </a:lnTo>
                <a:lnTo>
                  <a:pt x="22" y="1"/>
                </a:lnTo>
                <a:lnTo>
                  <a:pt x="27" y="1"/>
                </a:lnTo>
                <a:lnTo>
                  <a:pt x="15" y="1"/>
                </a:lnTo>
                <a:lnTo>
                  <a:pt x="15"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41" name="path"/>
          <p:cNvSpPr/>
          <p:nvPr/>
        </p:nvSpPr>
        <p:spPr>
          <a:xfrm>
            <a:off x="7084314" y="5293105"/>
            <a:ext cx="33528" cy="80772"/>
          </a:xfrm>
          <a:custGeom>
            <a:avLst/>
            <a:gdLst/>
            <a:ahLst/>
            <a:cxnLst/>
            <a:rect l="0" t="0" r="0" b="0"/>
            <a:pathLst>
              <a:path w="52" h="127">
                <a:moveTo>
                  <a:pt x="51" y="94"/>
                </a:moveTo>
                <a:lnTo>
                  <a:pt x="49" y="94"/>
                </a:lnTo>
                <a:lnTo>
                  <a:pt x="49" y="99"/>
                </a:lnTo>
                <a:lnTo>
                  <a:pt x="46" y="102"/>
                </a:lnTo>
                <a:lnTo>
                  <a:pt x="46" y="106"/>
                </a:lnTo>
                <a:lnTo>
                  <a:pt x="44" y="109"/>
                </a:lnTo>
                <a:lnTo>
                  <a:pt x="44" y="111"/>
                </a:lnTo>
                <a:lnTo>
                  <a:pt x="41" y="114"/>
                </a:lnTo>
                <a:lnTo>
                  <a:pt x="5" y="114"/>
                </a:lnTo>
                <a:lnTo>
                  <a:pt x="1" y="116"/>
                </a:lnTo>
                <a:lnTo>
                  <a:pt x="1" y="126"/>
                </a:lnTo>
                <a:lnTo>
                  <a:pt x="49" y="126"/>
                </a:lnTo>
                <a:lnTo>
                  <a:pt x="51" y="94"/>
                </a:lnTo>
                <a:lnTo>
                  <a:pt x="51" y="94"/>
                </a:lnTo>
                <a:close/>
              </a:path>
              <a:path w="52" h="127">
                <a:moveTo>
                  <a:pt x="13" y="1"/>
                </a:moveTo>
                <a:lnTo>
                  <a:pt x="10" y="1"/>
                </a:lnTo>
                <a:lnTo>
                  <a:pt x="10" y="3"/>
                </a:lnTo>
                <a:lnTo>
                  <a:pt x="8" y="6"/>
                </a:lnTo>
                <a:lnTo>
                  <a:pt x="5" y="8"/>
                </a:lnTo>
                <a:lnTo>
                  <a:pt x="5" y="10"/>
                </a:lnTo>
                <a:lnTo>
                  <a:pt x="3" y="13"/>
                </a:lnTo>
                <a:lnTo>
                  <a:pt x="3" y="18"/>
                </a:lnTo>
                <a:lnTo>
                  <a:pt x="1" y="20"/>
                </a:lnTo>
                <a:lnTo>
                  <a:pt x="1" y="32"/>
                </a:lnTo>
                <a:lnTo>
                  <a:pt x="3" y="34"/>
                </a:lnTo>
                <a:lnTo>
                  <a:pt x="3" y="37"/>
                </a:lnTo>
                <a:lnTo>
                  <a:pt x="5" y="39"/>
                </a:lnTo>
                <a:lnTo>
                  <a:pt x="10" y="39"/>
                </a:lnTo>
                <a:lnTo>
                  <a:pt x="13" y="37"/>
                </a:lnTo>
                <a:lnTo>
                  <a:pt x="13" y="25"/>
                </a:lnTo>
                <a:lnTo>
                  <a:pt x="10" y="25"/>
                </a:lnTo>
                <a:lnTo>
                  <a:pt x="10" y="10"/>
                </a:lnTo>
                <a:lnTo>
                  <a:pt x="13" y="8"/>
                </a:lnTo>
                <a:lnTo>
                  <a:pt x="15" y="6"/>
                </a:lnTo>
                <a:lnTo>
                  <a:pt x="15" y="3"/>
                </a:lnTo>
                <a:lnTo>
                  <a:pt x="17" y="3"/>
                </a:lnTo>
                <a:lnTo>
                  <a:pt x="20" y="1"/>
                </a:lnTo>
                <a:lnTo>
                  <a:pt x="25" y="1"/>
                </a:lnTo>
                <a:lnTo>
                  <a:pt x="13" y="1"/>
                </a:lnTo>
                <a:lnTo>
                  <a:pt x="13"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42" name="path"/>
          <p:cNvSpPr/>
          <p:nvPr/>
        </p:nvSpPr>
        <p:spPr>
          <a:xfrm>
            <a:off x="7084314" y="5290058"/>
            <a:ext cx="376428" cy="85344"/>
          </a:xfrm>
          <a:custGeom>
            <a:avLst/>
            <a:gdLst/>
            <a:ahLst/>
            <a:cxnLst/>
            <a:rect l="0" t="0" r="0" b="0"/>
            <a:pathLst>
              <a:path w="592" h="134">
                <a:moveTo>
                  <a:pt x="27" y="1"/>
                </a:moveTo>
                <a:lnTo>
                  <a:pt x="20" y="1"/>
                </a:lnTo>
                <a:lnTo>
                  <a:pt x="17" y="3"/>
                </a:lnTo>
                <a:lnTo>
                  <a:pt x="15" y="3"/>
                </a:lnTo>
                <a:lnTo>
                  <a:pt x="13" y="5"/>
                </a:lnTo>
                <a:lnTo>
                  <a:pt x="30" y="5"/>
                </a:lnTo>
                <a:lnTo>
                  <a:pt x="32" y="8"/>
                </a:lnTo>
                <a:lnTo>
                  <a:pt x="34" y="8"/>
                </a:lnTo>
                <a:lnTo>
                  <a:pt x="37" y="10"/>
                </a:lnTo>
                <a:lnTo>
                  <a:pt x="37" y="13"/>
                </a:lnTo>
                <a:lnTo>
                  <a:pt x="39" y="15"/>
                </a:lnTo>
                <a:lnTo>
                  <a:pt x="39" y="17"/>
                </a:lnTo>
                <a:lnTo>
                  <a:pt x="41" y="20"/>
                </a:lnTo>
                <a:lnTo>
                  <a:pt x="41" y="44"/>
                </a:lnTo>
                <a:lnTo>
                  <a:pt x="39" y="49"/>
                </a:lnTo>
                <a:lnTo>
                  <a:pt x="39" y="51"/>
                </a:lnTo>
                <a:lnTo>
                  <a:pt x="37" y="53"/>
                </a:lnTo>
                <a:lnTo>
                  <a:pt x="37" y="58"/>
                </a:lnTo>
                <a:lnTo>
                  <a:pt x="34" y="61"/>
                </a:lnTo>
                <a:lnTo>
                  <a:pt x="34" y="63"/>
                </a:lnTo>
                <a:lnTo>
                  <a:pt x="32" y="65"/>
                </a:lnTo>
                <a:lnTo>
                  <a:pt x="32" y="68"/>
                </a:lnTo>
                <a:lnTo>
                  <a:pt x="30" y="70"/>
                </a:lnTo>
                <a:lnTo>
                  <a:pt x="27" y="73"/>
                </a:lnTo>
                <a:lnTo>
                  <a:pt x="27" y="75"/>
                </a:lnTo>
                <a:lnTo>
                  <a:pt x="25" y="77"/>
                </a:lnTo>
                <a:lnTo>
                  <a:pt x="25" y="80"/>
                </a:lnTo>
                <a:lnTo>
                  <a:pt x="22" y="82"/>
                </a:lnTo>
                <a:lnTo>
                  <a:pt x="20" y="85"/>
                </a:lnTo>
                <a:lnTo>
                  <a:pt x="17" y="87"/>
                </a:lnTo>
                <a:lnTo>
                  <a:pt x="17" y="90"/>
                </a:lnTo>
                <a:lnTo>
                  <a:pt x="15" y="92"/>
                </a:lnTo>
                <a:lnTo>
                  <a:pt x="13" y="94"/>
                </a:lnTo>
                <a:lnTo>
                  <a:pt x="13" y="97"/>
                </a:lnTo>
                <a:lnTo>
                  <a:pt x="10" y="99"/>
                </a:lnTo>
                <a:lnTo>
                  <a:pt x="10" y="102"/>
                </a:lnTo>
                <a:lnTo>
                  <a:pt x="8" y="104"/>
                </a:lnTo>
                <a:lnTo>
                  <a:pt x="5" y="109"/>
                </a:lnTo>
                <a:lnTo>
                  <a:pt x="3" y="111"/>
                </a:lnTo>
                <a:lnTo>
                  <a:pt x="3" y="113"/>
                </a:lnTo>
                <a:lnTo>
                  <a:pt x="1" y="116"/>
                </a:lnTo>
                <a:lnTo>
                  <a:pt x="1" y="121"/>
                </a:lnTo>
                <a:lnTo>
                  <a:pt x="5" y="118"/>
                </a:lnTo>
                <a:lnTo>
                  <a:pt x="8" y="116"/>
                </a:lnTo>
                <a:lnTo>
                  <a:pt x="8" y="113"/>
                </a:lnTo>
                <a:lnTo>
                  <a:pt x="10" y="111"/>
                </a:lnTo>
                <a:lnTo>
                  <a:pt x="10" y="109"/>
                </a:lnTo>
                <a:lnTo>
                  <a:pt x="13" y="104"/>
                </a:lnTo>
                <a:lnTo>
                  <a:pt x="15" y="102"/>
                </a:lnTo>
                <a:lnTo>
                  <a:pt x="17" y="99"/>
                </a:lnTo>
                <a:lnTo>
                  <a:pt x="17" y="97"/>
                </a:lnTo>
                <a:lnTo>
                  <a:pt x="20" y="94"/>
                </a:lnTo>
                <a:lnTo>
                  <a:pt x="20" y="92"/>
                </a:lnTo>
                <a:lnTo>
                  <a:pt x="22" y="90"/>
                </a:lnTo>
                <a:lnTo>
                  <a:pt x="25" y="90"/>
                </a:lnTo>
                <a:lnTo>
                  <a:pt x="25" y="87"/>
                </a:lnTo>
                <a:lnTo>
                  <a:pt x="27" y="85"/>
                </a:lnTo>
                <a:lnTo>
                  <a:pt x="30" y="80"/>
                </a:lnTo>
                <a:lnTo>
                  <a:pt x="30" y="77"/>
                </a:lnTo>
                <a:lnTo>
                  <a:pt x="32" y="75"/>
                </a:lnTo>
                <a:lnTo>
                  <a:pt x="34" y="73"/>
                </a:lnTo>
                <a:lnTo>
                  <a:pt x="37" y="70"/>
                </a:lnTo>
                <a:lnTo>
                  <a:pt x="39" y="68"/>
                </a:lnTo>
                <a:lnTo>
                  <a:pt x="39" y="65"/>
                </a:lnTo>
                <a:lnTo>
                  <a:pt x="41" y="63"/>
                </a:lnTo>
                <a:lnTo>
                  <a:pt x="44" y="61"/>
                </a:lnTo>
                <a:lnTo>
                  <a:pt x="44" y="58"/>
                </a:lnTo>
                <a:lnTo>
                  <a:pt x="46" y="56"/>
                </a:lnTo>
                <a:lnTo>
                  <a:pt x="46" y="53"/>
                </a:lnTo>
                <a:lnTo>
                  <a:pt x="49" y="51"/>
                </a:lnTo>
                <a:lnTo>
                  <a:pt x="49" y="44"/>
                </a:lnTo>
                <a:lnTo>
                  <a:pt x="51" y="42"/>
                </a:lnTo>
                <a:lnTo>
                  <a:pt x="51" y="22"/>
                </a:lnTo>
                <a:lnTo>
                  <a:pt x="49" y="20"/>
                </a:lnTo>
                <a:lnTo>
                  <a:pt x="49" y="15"/>
                </a:lnTo>
                <a:lnTo>
                  <a:pt x="46" y="13"/>
                </a:lnTo>
                <a:lnTo>
                  <a:pt x="44" y="10"/>
                </a:lnTo>
                <a:lnTo>
                  <a:pt x="44" y="8"/>
                </a:lnTo>
                <a:lnTo>
                  <a:pt x="41" y="5"/>
                </a:lnTo>
                <a:lnTo>
                  <a:pt x="39" y="3"/>
                </a:lnTo>
                <a:lnTo>
                  <a:pt x="37" y="3"/>
                </a:lnTo>
                <a:lnTo>
                  <a:pt x="34" y="1"/>
                </a:lnTo>
                <a:lnTo>
                  <a:pt x="27" y="1"/>
                </a:lnTo>
                <a:lnTo>
                  <a:pt x="27" y="1"/>
                </a:lnTo>
                <a:close/>
              </a:path>
              <a:path w="592" h="134">
                <a:moveTo>
                  <a:pt x="106" y="5"/>
                </a:moveTo>
                <a:lnTo>
                  <a:pt x="94" y="5"/>
                </a:lnTo>
                <a:lnTo>
                  <a:pt x="97" y="5"/>
                </a:lnTo>
                <a:lnTo>
                  <a:pt x="99" y="8"/>
                </a:lnTo>
                <a:lnTo>
                  <a:pt x="101" y="10"/>
                </a:lnTo>
                <a:lnTo>
                  <a:pt x="104" y="13"/>
                </a:lnTo>
                <a:lnTo>
                  <a:pt x="104" y="15"/>
                </a:lnTo>
                <a:lnTo>
                  <a:pt x="106" y="17"/>
                </a:lnTo>
                <a:lnTo>
                  <a:pt x="106" y="22"/>
                </a:lnTo>
                <a:lnTo>
                  <a:pt x="109" y="25"/>
                </a:lnTo>
                <a:lnTo>
                  <a:pt x="109" y="39"/>
                </a:lnTo>
                <a:lnTo>
                  <a:pt x="111" y="44"/>
                </a:lnTo>
                <a:lnTo>
                  <a:pt x="111" y="68"/>
                </a:lnTo>
                <a:lnTo>
                  <a:pt x="111" y="73"/>
                </a:lnTo>
                <a:lnTo>
                  <a:pt x="111" y="90"/>
                </a:lnTo>
                <a:lnTo>
                  <a:pt x="109" y="94"/>
                </a:lnTo>
                <a:lnTo>
                  <a:pt x="109" y="106"/>
                </a:lnTo>
                <a:lnTo>
                  <a:pt x="106" y="109"/>
                </a:lnTo>
                <a:lnTo>
                  <a:pt x="106" y="113"/>
                </a:lnTo>
                <a:lnTo>
                  <a:pt x="104" y="118"/>
                </a:lnTo>
                <a:lnTo>
                  <a:pt x="101" y="121"/>
                </a:lnTo>
                <a:lnTo>
                  <a:pt x="101" y="123"/>
                </a:lnTo>
                <a:lnTo>
                  <a:pt x="99" y="123"/>
                </a:lnTo>
                <a:lnTo>
                  <a:pt x="97" y="125"/>
                </a:lnTo>
                <a:lnTo>
                  <a:pt x="94" y="125"/>
                </a:lnTo>
                <a:lnTo>
                  <a:pt x="82" y="128"/>
                </a:lnTo>
                <a:lnTo>
                  <a:pt x="85" y="128"/>
                </a:lnTo>
                <a:lnTo>
                  <a:pt x="87" y="130"/>
                </a:lnTo>
                <a:lnTo>
                  <a:pt x="90" y="133"/>
                </a:lnTo>
                <a:lnTo>
                  <a:pt x="99" y="133"/>
                </a:lnTo>
                <a:lnTo>
                  <a:pt x="99" y="130"/>
                </a:lnTo>
                <a:lnTo>
                  <a:pt x="101" y="130"/>
                </a:lnTo>
                <a:lnTo>
                  <a:pt x="104" y="128"/>
                </a:lnTo>
                <a:lnTo>
                  <a:pt x="106" y="128"/>
                </a:lnTo>
                <a:lnTo>
                  <a:pt x="106" y="125"/>
                </a:lnTo>
                <a:lnTo>
                  <a:pt x="109" y="123"/>
                </a:lnTo>
                <a:lnTo>
                  <a:pt x="111" y="121"/>
                </a:lnTo>
                <a:lnTo>
                  <a:pt x="111" y="118"/>
                </a:lnTo>
                <a:lnTo>
                  <a:pt x="113" y="113"/>
                </a:lnTo>
                <a:lnTo>
                  <a:pt x="116" y="111"/>
                </a:lnTo>
                <a:lnTo>
                  <a:pt x="116" y="106"/>
                </a:lnTo>
                <a:lnTo>
                  <a:pt x="118" y="104"/>
                </a:lnTo>
                <a:lnTo>
                  <a:pt x="118" y="92"/>
                </a:lnTo>
                <a:lnTo>
                  <a:pt x="121" y="87"/>
                </a:lnTo>
                <a:lnTo>
                  <a:pt x="121" y="44"/>
                </a:lnTo>
                <a:lnTo>
                  <a:pt x="118" y="39"/>
                </a:lnTo>
                <a:lnTo>
                  <a:pt x="118" y="30"/>
                </a:lnTo>
                <a:lnTo>
                  <a:pt x="116" y="27"/>
                </a:lnTo>
                <a:lnTo>
                  <a:pt x="116" y="22"/>
                </a:lnTo>
                <a:lnTo>
                  <a:pt x="113" y="20"/>
                </a:lnTo>
                <a:lnTo>
                  <a:pt x="113" y="15"/>
                </a:lnTo>
                <a:lnTo>
                  <a:pt x="111" y="13"/>
                </a:lnTo>
                <a:lnTo>
                  <a:pt x="109" y="10"/>
                </a:lnTo>
                <a:lnTo>
                  <a:pt x="109" y="8"/>
                </a:lnTo>
                <a:lnTo>
                  <a:pt x="106" y="5"/>
                </a:lnTo>
                <a:lnTo>
                  <a:pt x="106" y="5"/>
                </a:lnTo>
                <a:close/>
              </a:path>
              <a:path w="592" h="134">
                <a:moveTo>
                  <a:pt x="94" y="1"/>
                </a:moveTo>
                <a:lnTo>
                  <a:pt x="87" y="1"/>
                </a:lnTo>
                <a:lnTo>
                  <a:pt x="85" y="3"/>
                </a:lnTo>
                <a:lnTo>
                  <a:pt x="82" y="5"/>
                </a:lnTo>
                <a:lnTo>
                  <a:pt x="80" y="8"/>
                </a:lnTo>
                <a:lnTo>
                  <a:pt x="80" y="10"/>
                </a:lnTo>
                <a:lnTo>
                  <a:pt x="77" y="13"/>
                </a:lnTo>
                <a:lnTo>
                  <a:pt x="75" y="15"/>
                </a:lnTo>
                <a:lnTo>
                  <a:pt x="75" y="17"/>
                </a:lnTo>
                <a:lnTo>
                  <a:pt x="73" y="20"/>
                </a:lnTo>
                <a:lnTo>
                  <a:pt x="73" y="27"/>
                </a:lnTo>
                <a:lnTo>
                  <a:pt x="70" y="30"/>
                </a:lnTo>
                <a:lnTo>
                  <a:pt x="70" y="34"/>
                </a:lnTo>
                <a:lnTo>
                  <a:pt x="68" y="37"/>
                </a:lnTo>
                <a:lnTo>
                  <a:pt x="68" y="58"/>
                </a:lnTo>
                <a:lnTo>
                  <a:pt x="65" y="63"/>
                </a:lnTo>
                <a:lnTo>
                  <a:pt x="65" y="68"/>
                </a:lnTo>
                <a:lnTo>
                  <a:pt x="68" y="73"/>
                </a:lnTo>
                <a:lnTo>
                  <a:pt x="68" y="97"/>
                </a:lnTo>
                <a:lnTo>
                  <a:pt x="70" y="99"/>
                </a:lnTo>
                <a:lnTo>
                  <a:pt x="70" y="104"/>
                </a:lnTo>
                <a:lnTo>
                  <a:pt x="73" y="109"/>
                </a:lnTo>
                <a:lnTo>
                  <a:pt x="73" y="113"/>
                </a:lnTo>
                <a:lnTo>
                  <a:pt x="75" y="116"/>
                </a:lnTo>
                <a:lnTo>
                  <a:pt x="75" y="118"/>
                </a:lnTo>
                <a:lnTo>
                  <a:pt x="77" y="121"/>
                </a:lnTo>
                <a:lnTo>
                  <a:pt x="80" y="123"/>
                </a:lnTo>
                <a:lnTo>
                  <a:pt x="80" y="125"/>
                </a:lnTo>
                <a:lnTo>
                  <a:pt x="82" y="128"/>
                </a:lnTo>
                <a:lnTo>
                  <a:pt x="94" y="125"/>
                </a:lnTo>
                <a:lnTo>
                  <a:pt x="90" y="125"/>
                </a:lnTo>
                <a:lnTo>
                  <a:pt x="90" y="123"/>
                </a:lnTo>
                <a:lnTo>
                  <a:pt x="87" y="123"/>
                </a:lnTo>
                <a:lnTo>
                  <a:pt x="87" y="121"/>
                </a:lnTo>
                <a:lnTo>
                  <a:pt x="85" y="118"/>
                </a:lnTo>
                <a:lnTo>
                  <a:pt x="82" y="113"/>
                </a:lnTo>
                <a:lnTo>
                  <a:pt x="82" y="109"/>
                </a:lnTo>
                <a:lnTo>
                  <a:pt x="80" y="106"/>
                </a:lnTo>
                <a:lnTo>
                  <a:pt x="80" y="97"/>
                </a:lnTo>
                <a:lnTo>
                  <a:pt x="77" y="94"/>
                </a:lnTo>
                <a:lnTo>
                  <a:pt x="77" y="39"/>
                </a:lnTo>
                <a:lnTo>
                  <a:pt x="80" y="37"/>
                </a:lnTo>
                <a:lnTo>
                  <a:pt x="80" y="27"/>
                </a:lnTo>
                <a:lnTo>
                  <a:pt x="82" y="25"/>
                </a:lnTo>
                <a:lnTo>
                  <a:pt x="82" y="17"/>
                </a:lnTo>
                <a:lnTo>
                  <a:pt x="85" y="15"/>
                </a:lnTo>
                <a:lnTo>
                  <a:pt x="85" y="13"/>
                </a:lnTo>
                <a:lnTo>
                  <a:pt x="87" y="10"/>
                </a:lnTo>
                <a:lnTo>
                  <a:pt x="90" y="8"/>
                </a:lnTo>
                <a:lnTo>
                  <a:pt x="92" y="5"/>
                </a:lnTo>
                <a:lnTo>
                  <a:pt x="106" y="5"/>
                </a:lnTo>
                <a:lnTo>
                  <a:pt x="104" y="3"/>
                </a:lnTo>
                <a:lnTo>
                  <a:pt x="101" y="3"/>
                </a:lnTo>
                <a:lnTo>
                  <a:pt x="99" y="1"/>
                </a:lnTo>
                <a:lnTo>
                  <a:pt x="94" y="1"/>
                </a:lnTo>
                <a:lnTo>
                  <a:pt x="94" y="1"/>
                </a:lnTo>
                <a:close/>
              </a:path>
              <a:path w="592" h="134">
                <a:moveTo>
                  <a:pt x="161" y="1"/>
                </a:moveTo>
                <a:lnTo>
                  <a:pt x="154" y="1"/>
                </a:lnTo>
                <a:lnTo>
                  <a:pt x="152" y="3"/>
                </a:lnTo>
                <a:lnTo>
                  <a:pt x="150" y="3"/>
                </a:lnTo>
                <a:lnTo>
                  <a:pt x="147" y="5"/>
                </a:lnTo>
                <a:lnTo>
                  <a:pt x="166" y="5"/>
                </a:lnTo>
                <a:lnTo>
                  <a:pt x="169" y="8"/>
                </a:lnTo>
                <a:lnTo>
                  <a:pt x="171" y="10"/>
                </a:lnTo>
                <a:lnTo>
                  <a:pt x="173" y="13"/>
                </a:lnTo>
                <a:lnTo>
                  <a:pt x="173" y="17"/>
                </a:lnTo>
                <a:lnTo>
                  <a:pt x="176" y="20"/>
                </a:lnTo>
                <a:lnTo>
                  <a:pt x="176" y="44"/>
                </a:lnTo>
                <a:lnTo>
                  <a:pt x="176" y="49"/>
                </a:lnTo>
                <a:lnTo>
                  <a:pt x="173" y="51"/>
                </a:lnTo>
                <a:lnTo>
                  <a:pt x="173" y="56"/>
                </a:lnTo>
                <a:lnTo>
                  <a:pt x="171" y="58"/>
                </a:lnTo>
                <a:lnTo>
                  <a:pt x="171" y="61"/>
                </a:lnTo>
                <a:lnTo>
                  <a:pt x="169" y="63"/>
                </a:lnTo>
                <a:lnTo>
                  <a:pt x="169" y="65"/>
                </a:lnTo>
                <a:lnTo>
                  <a:pt x="166" y="68"/>
                </a:lnTo>
                <a:lnTo>
                  <a:pt x="164" y="70"/>
                </a:lnTo>
                <a:lnTo>
                  <a:pt x="164" y="73"/>
                </a:lnTo>
                <a:lnTo>
                  <a:pt x="161" y="75"/>
                </a:lnTo>
                <a:lnTo>
                  <a:pt x="159" y="77"/>
                </a:lnTo>
                <a:lnTo>
                  <a:pt x="159" y="80"/>
                </a:lnTo>
                <a:lnTo>
                  <a:pt x="157" y="82"/>
                </a:lnTo>
                <a:lnTo>
                  <a:pt x="154" y="85"/>
                </a:lnTo>
                <a:lnTo>
                  <a:pt x="154" y="87"/>
                </a:lnTo>
                <a:lnTo>
                  <a:pt x="152" y="90"/>
                </a:lnTo>
                <a:lnTo>
                  <a:pt x="150" y="92"/>
                </a:lnTo>
                <a:lnTo>
                  <a:pt x="150" y="94"/>
                </a:lnTo>
                <a:lnTo>
                  <a:pt x="147" y="97"/>
                </a:lnTo>
                <a:lnTo>
                  <a:pt x="147" y="99"/>
                </a:lnTo>
                <a:lnTo>
                  <a:pt x="145" y="102"/>
                </a:lnTo>
                <a:lnTo>
                  <a:pt x="145" y="104"/>
                </a:lnTo>
                <a:lnTo>
                  <a:pt x="142" y="104"/>
                </a:lnTo>
                <a:lnTo>
                  <a:pt x="140" y="109"/>
                </a:lnTo>
                <a:lnTo>
                  <a:pt x="140" y="111"/>
                </a:lnTo>
                <a:lnTo>
                  <a:pt x="137" y="113"/>
                </a:lnTo>
                <a:lnTo>
                  <a:pt x="137" y="116"/>
                </a:lnTo>
                <a:lnTo>
                  <a:pt x="135" y="118"/>
                </a:lnTo>
                <a:lnTo>
                  <a:pt x="135" y="121"/>
                </a:lnTo>
                <a:lnTo>
                  <a:pt x="140" y="118"/>
                </a:lnTo>
                <a:lnTo>
                  <a:pt x="142" y="116"/>
                </a:lnTo>
                <a:lnTo>
                  <a:pt x="142" y="113"/>
                </a:lnTo>
                <a:lnTo>
                  <a:pt x="145" y="111"/>
                </a:lnTo>
                <a:lnTo>
                  <a:pt x="147" y="109"/>
                </a:lnTo>
                <a:lnTo>
                  <a:pt x="147" y="104"/>
                </a:lnTo>
                <a:lnTo>
                  <a:pt x="150" y="102"/>
                </a:lnTo>
                <a:lnTo>
                  <a:pt x="152" y="102"/>
                </a:lnTo>
                <a:lnTo>
                  <a:pt x="152" y="99"/>
                </a:lnTo>
                <a:lnTo>
                  <a:pt x="154" y="97"/>
                </a:lnTo>
                <a:lnTo>
                  <a:pt x="154" y="94"/>
                </a:lnTo>
                <a:lnTo>
                  <a:pt x="157" y="92"/>
                </a:lnTo>
                <a:lnTo>
                  <a:pt x="157" y="90"/>
                </a:lnTo>
                <a:lnTo>
                  <a:pt x="159" y="90"/>
                </a:lnTo>
                <a:lnTo>
                  <a:pt x="161" y="87"/>
                </a:lnTo>
                <a:lnTo>
                  <a:pt x="161" y="85"/>
                </a:lnTo>
                <a:lnTo>
                  <a:pt x="164" y="80"/>
                </a:lnTo>
                <a:lnTo>
                  <a:pt x="166" y="77"/>
                </a:lnTo>
                <a:lnTo>
                  <a:pt x="169" y="75"/>
                </a:lnTo>
                <a:lnTo>
                  <a:pt x="169" y="73"/>
                </a:lnTo>
                <a:lnTo>
                  <a:pt x="171" y="70"/>
                </a:lnTo>
                <a:lnTo>
                  <a:pt x="173" y="68"/>
                </a:lnTo>
                <a:lnTo>
                  <a:pt x="176" y="65"/>
                </a:lnTo>
                <a:lnTo>
                  <a:pt x="176" y="63"/>
                </a:lnTo>
                <a:lnTo>
                  <a:pt x="178" y="61"/>
                </a:lnTo>
                <a:lnTo>
                  <a:pt x="181" y="58"/>
                </a:lnTo>
                <a:lnTo>
                  <a:pt x="181" y="56"/>
                </a:lnTo>
                <a:lnTo>
                  <a:pt x="183" y="53"/>
                </a:lnTo>
                <a:lnTo>
                  <a:pt x="183" y="49"/>
                </a:lnTo>
                <a:lnTo>
                  <a:pt x="185" y="44"/>
                </a:lnTo>
                <a:lnTo>
                  <a:pt x="185" y="20"/>
                </a:lnTo>
                <a:lnTo>
                  <a:pt x="183" y="17"/>
                </a:lnTo>
                <a:lnTo>
                  <a:pt x="183" y="15"/>
                </a:lnTo>
                <a:lnTo>
                  <a:pt x="181" y="13"/>
                </a:lnTo>
                <a:lnTo>
                  <a:pt x="181" y="10"/>
                </a:lnTo>
                <a:lnTo>
                  <a:pt x="178" y="8"/>
                </a:lnTo>
                <a:lnTo>
                  <a:pt x="176" y="5"/>
                </a:lnTo>
                <a:lnTo>
                  <a:pt x="176" y="3"/>
                </a:lnTo>
                <a:lnTo>
                  <a:pt x="173" y="3"/>
                </a:lnTo>
                <a:lnTo>
                  <a:pt x="171" y="3"/>
                </a:lnTo>
                <a:lnTo>
                  <a:pt x="169" y="1"/>
                </a:lnTo>
                <a:lnTo>
                  <a:pt x="161" y="1"/>
                </a:lnTo>
                <a:lnTo>
                  <a:pt x="161" y="1"/>
                </a:lnTo>
                <a:close/>
              </a:path>
              <a:path w="592" h="134">
                <a:moveTo>
                  <a:pt x="229" y="1"/>
                </a:moveTo>
                <a:lnTo>
                  <a:pt x="221" y="1"/>
                </a:lnTo>
                <a:lnTo>
                  <a:pt x="219" y="3"/>
                </a:lnTo>
                <a:lnTo>
                  <a:pt x="217" y="3"/>
                </a:lnTo>
                <a:lnTo>
                  <a:pt x="217" y="5"/>
                </a:lnTo>
                <a:lnTo>
                  <a:pt x="233" y="5"/>
                </a:lnTo>
                <a:lnTo>
                  <a:pt x="236" y="8"/>
                </a:lnTo>
                <a:lnTo>
                  <a:pt x="238" y="10"/>
                </a:lnTo>
                <a:lnTo>
                  <a:pt x="241" y="13"/>
                </a:lnTo>
                <a:lnTo>
                  <a:pt x="241" y="15"/>
                </a:lnTo>
                <a:lnTo>
                  <a:pt x="243" y="17"/>
                </a:lnTo>
                <a:lnTo>
                  <a:pt x="243" y="27"/>
                </a:lnTo>
                <a:lnTo>
                  <a:pt x="245" y="30"/>
                </a:lnTo>
                <a:lnTo>
                  <a:pt x="245" y="37"/>
                </a:lnTo>
                <a:lnTo>
                  <a:pt x="243" y="39"/>
                </a:lnTo>
                <a:lnTo>
                  <a:pt x="243" y="44"/>
                </a:lnTo>
                <a:lnTo>
                  <a:pt x="243" y="49"/>
                </a:lnTo>
                <a:lnTo>
                  <a:pt x="241" y="51"/>
                </a:lnTo>
                <a:lnTo>
                  <a:pt x="241" y="56"/>
                </a:lnTo>
                <a:lnTo>
                  <a:pt x="238" y="58"/>
                </a:lnTo>
                <a:lnTo>
                  <a:pt x="238" y="61"/>
                </a:lnTo>
                <a:lnTo>
                  <a:pt x="236" y="63"/>
                </a:lnTo>
                <a:lnTo>
                  <a:pt x="236" y="65"/>
                </a:lnTo>
                <a:lnTo>
                  <a:pt x="233" y="68"/>
                </a:lnTo>
                <a:lnTo>
                  <a:pt x="233" y="70"/>
                </a:lnTo>
                <a:lnTo>
                  <a:pt x="231" y="73"/>
                </a:lnTo>
                <a:lnTo>
                  <a:pt x="229" y="75"/>
                </a:lnTo>
                <a:lnTo>
                  <a:pt x="226" y="77"/>
                </a:lnTo>
                <a:lnTo>
                  <a:pt x="226" y="80"/>
                </a:lnTo>
                <a:lnTo>
                  <a:pt x="224" y="82"/>
                </a:lnTo>
                <a:lnTo>
                  <a:pt x="224" y="85"/>
                </a:lnTo>
                <a:lnTo>
                  <a:pt x="221" y="87"/>
                </a:lnTo>
                <a:lnTo>
                  <a:pt x="219" y="90"/>
                </a:lnTo>
                <a:lnTo>
                  <a:pt x="219" y="92"/>
                </a:lnTo>
                <a:lnTo>
                  <a:pt x="217" y="94"/>
                </a:lnTo>
                <a:lnTo>
                  <a:pt x="214" y="97"/>
                </a:lnTo>
                <a:lnTo>
                  <a:pt x="214" y="99"/>
                </a:lnTo>
                <a:lnTo>
                  <a:pt x="212" y="102"/>
                </a:lnTo>
                <a:lnTo>
                  <a:pt x="212" y="104"/>
                </a:lnTo>
                <a:lnTo>
                  <a:pt x="210" y="104"/>
                </a:lnTo>
                <a:lnTo>
                  <a:pt x="210" y="109"/>
                </a:lnTo>
                <a:lnTo>
                  <a:pt x="207" y="111"/>
                </a:lnTo>
                <a:lnTo>
                  <a:pt x="205" y="113"/>
                </a:lnTo>
                <a:lnTo>
                  <a:pt x="205" y="116"/>
                </a:lnTo>
                <a:lnTo>
                  <a:pt x="202" y="118"/>
                </a:lnTo>
                <a:lnTo>
                  <a:pt x="202" y="121"/>
                </a:lnTo>
                <a:lnTo>
                  <a:pt x="207" y="118"/>
                </a:lnTo>
                <a:lnTo>
                  <a:pt x="210" y="118"/>
                </a:lnTo>
                <a:lnTo>
                  <a:pt x="210" y="116"/>
                </a:lnTo>
                <a:lnTo>
                  <a:pt x="210" y="113"/>
                </a:lnTo>
                <a:lnTo>
                  <a:pt x="212" y="111"/>
                </a:lnTo>
                <a:lnTo>
                  <a:pt x="214" y="109"/>
                </a:lnTo>
                <a:lnTo>
                  <a:pt x="217" y="104"/>
                </a:lnTo>
                <a:lnTo>
                  <a:pt x="219" y="102"/>
                </a:lnTo>
                <a:lnTo>
                  <a:pt x="219" y="99"/>
                </a:lnTo>
                <a:lnTo>
                  <a:pt x="221" y="97"/>
                </a:lnTo>
                <a:lnTo>
                  <a:pt x="221" y="94"/>
                </a:lnTo>
                <a:lnTo>
                  <a:pt x="224" y="92"/>
                </a:lnTo>
                <a:lnTo>
                  <a:pt x="224" y="90"/>
                </a:lnTo>
                <a:lnTo>
                  <a:pt x="226" y="90"/>
                </a:lnTo>
                <a:lnTo>
                  <a:pt x="229" y="87"/>
                </a:lnTo>
                <a:lnTo>
                  <a:pt x="229" y="85"/>
                </a:lnTo>
                <a:lnTo>
                  <a:pt x="231" y="80"/>
                </a:lnTo>
                <a:lnTo>
                  <a:pt x="233" y="77"/>
                </a:lnTo>
                <a:lnTo>
                  <a:pt x="236" y="75"/>
                </a:lnTo>
                <a:lnTo>
                  <a:pt x="238" y="73"/>
                </a:lnTo>
                <a:lnTo>
                  <a:pt x="238" y="70"/>
                </a:lnTo>
                <a:lnTo>
                  <a:pt x="241" y="68"/>
                </a:lnTo>
                <a:lnTo>
                  <a:pt x="243" y="65"/>
                </a:lnTo>
                <a:lnTo>
                  <a:pt x="243" y="63"/>
                </a:lnTo>
                <a:lnTo>
                  <a:pt x="245" y="61"/>
                </a:lnTo>
                <a:lnTo>
                  <a:pt x="248" y="58"/>
                </a:lnTo>
                <a:lnTo>
                  <a:pt x="248" y="56"/>
                </a:lnTo>
                <a:lnTo>
                  <a:pt x="250" y="53"/>
                </a:lnTo>
                <a:lnTo>
                  <a:pt x="250" y="49"/>
                </a:lnTo>
                <a:lnTo>
                  <a:pt x="253" y="44"/>
                </a:lnTo>
                <a:lnTo>
                  <a:pt x="253" y="20"/>
                </a:lnTo>
                <a:lnTo>
                  <a:pt x="250" y="17"/>
                </a:lnTo>
                <a:lnTo>
                  <a:pt x="250" y="15"/>
                </a:lnTo>
                <a:lnTo>
                  <a:pt x="248" y="13"/>
                </a:lnTo>
                <a:lnTo>
                  <a:pt x="248" y="10"/>
                </a:lnTo>
                <a:lnTo>
                  <a:pt x="245" y="8"/>
                </a:lnTo>
                <a:lnTo>
                  <a:pt x="245" y="5"/>
                </a:lnTo>
                <a:lnTo>
                  <a:pt x="243" y="3"/>
                </a:lnTo>
                <a:lnTo>
                  <a:pt x="238" y="3"/>
                </a:lnTo>
                <a:lnTo>
                  <a:pt x="236" y="1"/>
                </a:lnTo>
                <a:lnTo>
                  <a:pt x="229" y="1"/>
                </a:lnTo>
                <a:lnTo>
                  <a:pt x="229" y="1"/>
                </a:lnTo>
                <a:close/>
              </a:path>
              <a:path w="592" h="134">
                <a:moveTo>
                  <a:pt x="327" y="1"/>
                </a:moveTo>
                <a:lnTo>
                  <a:pt x="305" y="1"/>
                </a:lnTo>
                <a:lnTo>
                  <a:pt x="305" y="5"/>
                </a:lnTo>
                <a:lnTo>
                  <a:pt x="310" y="5"/>
                </a:lnTo>
                <a:lnTo>
                  <a:pt x="310" y="8"/>
                </a:lnTo>
                <a:lnTo>
                  <a:pt x="313" y="8"/>
                </a:lnTo>
                <a:lnTo>
                  <a:pt x="313" y="13"/>
                </a:lnTo>
                <a:lnTo>
                  <a:pt x="313" y="61"/>
                </a:lnTo>
                <a:lnTo>
                  <a:pt x="281" y="61"/>
                </a:lnTo>
                <a:lnTo>
                  <a:pt x="313" y="65"/>
                </a:lnTo>
                <a:lnTo>
                  <a:pt x="313" y="123"/>
                </a:lnTo>
                <a:lnTo>
                  <a:pt x="310" y="125"/>
                </a:lnTo>
                <a:lnTo>
                  <a:pt x="305" y="125"/>
                </a:lnTo>
                <a:lnTo>
                  <a:pt x="305" y="130"/>
                </a:lnTo>
                <a:lnTo>
                  <a:pt x="327" y="130"/>
                </a:lnTo>
                <a:lnTo>
                  <a:pt x="327" y="125"/>
                </a:lnTo>
                <a:lnTo>
                  <a:pt x="322" y="125"/>
                </a:lnTo>
                <a:lnTo>
                  <a:pt x="320" y="123"/>
                </a:lnTo>
                <a:lnTo>
                  <a:pt x="320" y="13"/>
                </a:lnTo>
                <a:lnTo>
                  <a:pt x="320" y="10"/>
                </a:lnTo>
                <a:lnTo>
                  <a:pt x="322" y="8"/>
                </a:lnTo>
                <a:lnTo>
                  <a:pt x="325" y="5"/>
                </a:lnTo>
                <a:lnTo>
                  <a:pt x="327" y="5"/>
                </a:lnTo>
                <a:lnTo>
                  <a:pt x="327" y="1"/>
                </a:lnTo>
                <a:lnTo>
                  <a:pt x="327" y="1"/>
                </a:lnTo>
                <a:close/>
              </a:path>
              <a:path w="592" h="134">
                <a:moveTo>
                  <a:pt x="289" y="1"/>
                </a:moveTo>
                <a:lnTo>
                  <a:pt x="265" y="1"/>
                </a:lnTo>
                <a:lnTo>
                  <a:pt x="265" y="5"/>
                </a:lnTo>
                <a:lnTo>
                  <a:pt x="270" y="5"/>
                </a:lnTo>
                <a:lnTo>
                  <a:pt x="272" y="8"/>
                </a:lnTo>
                <a:lnTo>
                  <a:pt x="272" y="125"/>
                </a:lnTo>
                <a:lnTo>
                  <a:pt x="270" y="125"/>
                </a:lnTo>
                <a:lnTo>
                  <a:pt x="265" y="125"/>
                </a:lnTo>
                <a:lnTo>
                  <a:pt x="265" y="130"/>
                </a:lnTo>
                <a:lnTo>
                  <a:pt x="289" y="130"/>
                </a:lnTo>
                <a:lnTo>
                  <a:pt x="289" y="125"/>
                </a:lnTo>
                <a:lnTo>
                  <a:pt x="281" y="125"/>
                </a:lnTo>
                <a:lnTo>
                  <a:pt x="281" y="123"/>
                </a:lnTo>
                <a:lnTo>
                  <a:pt x="281" y="65"/>
                </a:lnTo>
                <a:lnTo>
                  <a:pt x="313" y="65"/>
                </a:lnTo>
                <a:lnTo>
                  <a:pt x="281" y="61"/>
                </a:lnTo>
                <a:lnTo>
                  <a:pt x="281" y="13"/>
                </a:lnTo>
                <a:lnTo>
                  <a:pt x="281" y="10"/>
                </a:lnTo>
                <a:lnTo>
                  <a:pt x="281" y="8"/>
                </a:lnTo>
                <a:lnTo>
                  <a:pt x="284" y="8"/>
                </a:lnTo>
                <a:lnTo>
                  <a:pt x="286" y="5"/>
                </a:lnTo>
                <a:lnTo>
                  <a:pt x="289" y="5"/>
                </a:lnTo>
                <a:lnTo>
                  <a:pt x="289" y="1"/>
                </a:lnTo>
                <a:lnTo>
                  <a:pt x="289" y="1"/>
                </a:lnTo>
                <a:close/>
              </a:path>
              <a:path w="592" h="134">
                <a:moveTo>
                  <a:pt x="337" y="5"/>
                </a:moveTo>
                <a:lnTo>
                  <a:pt x="339" y="5"/>
                </a:lnTo>
                <a:lnTo>
                  <a:pt x="341" y="8"/>
                </a:lnTo>
                <a:lnTo>
                  <a:pt x="341" y="125"/>
                </a:lnTo>
                <a:lnTo>
                  <a:pt x="339" y="125"/>
                </a:lnTo>
                <a:lnTo>
                  <a:pt x="334" y="125"/>
                </a:lnTo>
                <a:lnTo>
                  <a:pt x="334" y="130"/>
                </a:lnTo>
                <a:lnTo>
                  <a:pt x="358" y="130"/>
                </a:lnTo>
                <a:lnTo>
                  <a:pt x="358" y="125"/>
                </a:lnTo>
                <a:lnTo>
                  <a:pt x="351" y="125"/>
                </a:lnTo>
                <a:lnTo>
                  <a:pt x="351" y="123"/>
                </a:lnTo>
                <a:lnTo>
                  <a:pt x="351" y="70"/>
                </a:lnTo>
                <a:lnTo>
                  <a:pt x="368" y="70"/>
                </a:lnTo>
                <a:lnTo>
                  <a:pt x="373" y="70"/>
                </a:lnTo>
                <a:lnTo>
                  <a:pt x="375" y="68"/>
                </a:lnTo>
                <a:lnTo>
                  <a:pt x="377" y="68"/>
                </a:lnTo>
                <a:lnTo>
                  <a:pt x="380" y="65"/>
                </a:lnTo>
                <a:lnTo>
                  <a:pt x="351" y="65"/>
                </a:lnTo>
                <a:lnTo>
                  <a:pt x="351" y="13"/>
                </a:lnTo>
                <a:lnTo>
                  <a:pt x="351" y="8"/>
                </a:lnTo>
                <a:lnTo>
                  <a:pt x="353" y="8"/>
                </a:lnTo>
                <a:lnTo>
                  <a:pt x="356" y="5"/>
                </a:lnTo>
                <a:lnTo>
                  <a:pt x="363" y="5"/>
                </a:lnTo>
                <a:lnTo>
                  <a:pt x="337" y="5"/>
                </a:lnTo>
                <a:lnTo>
                  <a:pt x="337" y="5"/>
                </a:lnTo>
                <a:close/>
              </a:path>
              <a:path w="592" h="134">
                <a:moveTo>
                  <a:pt x="445" y="5"/>
                </a:moveTo>
                <a:lnTo>
                  <a:pt x="433" y="5"/>
                </a:lnTo>
                <a:lnTo>
                  <a:pt x="435" y="5"/>
                </a:lnTo>
                <a:lnTo>
                  <a:pt x="435" y="8"/>
                </a:lnTo>
                <a:lnTo>
                  <a:pt x="437" y="8"/>
                </a:lnTo>
                <a:lnTo>
                  <a:pt x="440" y="10"/>
                </a:lnTo>
                <a:lnTo>
                  <a:pt x="440" y="13"/>
                </a:lnTo>
                <a:lnTo>
                  <a:pt x="442" y="15"/>
                </a:lnTo>
                <a:lnTo>
                  <a:pt x="442" y="17"/>
                </a:lnTo>
                <a:lnTo>
                  <a:pt x="445" y="22"/>
                </a:lnTo>
                <a:lnTo>
                  <a:pt x="445" y="30"/>
                </a:lnTo>
                <a:lnTo>
                  <a:pt x="447" y="32"/>
                </a:lnTo>
                <a:lnTo>
                  <a:pt x="447" y="51"/>
                </a:lnTo>
                <a:lnTo>
                  <a:pt x="450" y="53"/>
                </a:lnTo>
                <a:lnTo>
                  <a:pt x="450" y="68"/>
                </a:lnTo>
                <a:lnTo>
                  <a:pt x="450" y="73"/>
                </a:lnTo>
                <a:lnTo>
                  <a:pt x="450" y="80"/>
                </a:lnTo>
                <a:lnTo>
                  <a:pt x="447" y="85"/>
                </a:lnTo>
                <a:lnTo>
                  <a:pt x="447" y="102"/>
                </a:lnTo>
                <a:lnTo>
                  <a:pt x="445" y="106"/>
                </a:lnTo>
                <a:lnTo>
                  <a:pt x="445" y="111"/>
                </a:lnTo>
                <a:lnTo>
                  <a:pt x="442" y="113"/>
                </a:lnTo>
                <a:lnTo>
                  <a:pt x="442" y="118"/>
                </a:lnTo>
                <a:lnTo>
                  <a:pt x="440" y="121"/>
                </a:lnTo>
                <a:lnTo>
                  <a:pt x="440" y="123"/>
                </a:lnTo>
                <a:lnTo>
                  <a:pt x="437" y="123"/>
                </a:lnTo>
                <a:lnTo>
                  <a:pt x="435" y="125"/>
                </a:lnTo>
                <a:lnTo>
                  <a:pt x="433" y="125"/>
                </a:lnTo>
                <a:lnTo>
                  <a:pt x="421" y="128"/>
                </a:lnTo>
                <a:lnTo>
                  <a:pt x="423" y="130"/>
                </a:lnTo>
                <a:lnTo>
                  <a:pt x="425" y="130"/>
                </a:lnTo>
                <a:lnTo>
                  <a:pt x="428" y="133"/>
                </a:lnTo>
                <a:lnTo>
                  <a:pt x="435" y="133"/>
                </a:lnTo>
                <a:lnTo>
                  <a:pt x="437" y="130"/>
                </a:lnTo>
                <a:lnTo>
                  <a:pt x="440" y="130"/>
                </a:lnTo>
                <a:lnTo>
                  <a:pt x="442" y="128"/>
                </a:lnTo>
                <a:lnTo>
                  <a:pt x="445" y="125"/>
                </a:lnTo>
                <a:lnTo>
                  <a:pt x="447" y="123"/>
                </a:lnTo>
                <a:lnTo>
                  <a:pt x="447" y="121"/>
                </a:lnTo>
                <a:lnTo>
                  <a:pt x="450" y="118"/>
                </a:lnTo>
                <a:lnTo>
                  <a:pt x="452" y="113"/>
                </a:lnTo>
                <a:lnTo>
                  <a:pt x="452" y="111"/>
                </a:lnTo>
                <a:lnTo>
                  <a:pt x="454" y="109"/>
                </a:lnTo>
                <a:lnTo>
                  <a:pt x="454" y="102"/>
                </a:lnTo>
                <a:lnTo>
                  <a:pt x="457" y="97"/>
                </a:lnTo>
                <a:lnTo>
                  <a:pt x="457" y="85"/>
                </a:lnTo>
                <a:lnTo>
                  <a:pt x="459" y="82"/>
                </a:lnTo>
                <a:lnTo>
                  <a:pt x="459" y="49"/>
                </a:lnTo>
                <a:lnTo>
                  <a:pt x="457" y="46"/>
                </a:lnTo>
                <a:lnTo>
                  <a:pt x="457" y="34"/>
                </a:lnTo>
                <a:lnTo>
                  <a:pt x="454" y="30"/>
                </a:lnTo>
                <a:lnTo>
                  <a:pt x="454" y="25"/>
                </a:lnTo>
                <a:lnTo>
                  <a:pt x="452" y="22"/>
                </a:lnTo>
                <a:lnTo>
                  <a:pt x="452" y="17"/>
                </a:lnTo>
                <a:lnTo>
                  <a:pt x="450" y="15"/>
                </a:lnTo>
                <a:lnTo>
                  <a:pt x="450" y="13"/>
                </a:lnTo>
                <a:lnTo>
                  <a:pt x="447" y="10"/>
                </a:lnTo>
                <a:lnTo>
                  <a:pt x="445" y="8"/>
                </a:lnTo>
                <a:lnTo>
                  <a:pt x="445" y="5"/>
                </a:lnTo>
                <a:lnTo>
                  <a:pt x="445" y="5"/>
                </a:lnTo>
                <a:close/>
              </a:path>
              <a:path w="592" h="134">
                <a:moveTo>
                  <a:pt x="433" y="1"/>
                </a:moveTo>
                <a:lnTo>
                  <a:pt x="425" y="1"/>
                </a:lnTo>
                <a:lnTo>
                  <a:pt x="423" y="3"/>
                </a:lnTo>
                <a:lnTo>
                  <a:pt x="421" y="3"/>
                </a:lnTo>
                <a:lnTo>
                  <a:pt x="421" y="5"/>
                </a:lnTo>
                <a:lnTo>
                  <a:pt x="418" y="8"/>
                </a:lnTo>
                <a:lnTo>
                  <a:pt x="416" y="10"/>
                </a:lnTo>
                <a:lnTo>
                  <a:pt x="416" y="13"/>
                </a:lnTo>
                <a:lnTo>
                  <a:pt x="413" y="15"/>
                </a:lnTo>
                <a:lnTo>
                  <a:pt x="411" y="17"/>
                </a:lnTo>
                <a:lnTo>
                  <a:pt x="411" y="22"/>
                </a:lnTo>
                <a:lnTo>
                  <a:pt x="409" y="27"/>
                </a:lnTo>
                <a:lnTo>
                  <a:pt x="409" y="32"/>
                </a:lnTo>
                <a:lnTo>
                  <a:pt x="406" y="34"/>
                </a:lnTo>
                <a:lnTo>
                  <a:pt x="406" y="46"/>
                </a:lnTo>
                <a:lnTo>
                  <a:pt x="404" y="51"/>
                </a:lnTo>
                <a:lnTo>
                  <a:pt x="404" y="58"/>
                </a:lnTo>
                <a:lnTo>
                  <a:pt x="404" y="63"/>
                </a:lnTo>
                <a:lnTo>
                  <a:pt x="404" y="82"/>
                </a:lnTo>
                <a:lnTo>
                  <a:pt x="406" y="87"/>
                </a:lnTo>
                <a:lnTo>
                  <a:pt x="406" y="99"/>
                </a:lnTo>
                <a:lnTo>
                  <a:pt x="409" y="102"/>
                </a:lnTo>
                <a:lnTo>
                  <a:pt x="409" y="109"/>
                </a:lnTo>
                <a:lnTo>
                  <a:pt x="411" y="111"/>
                </a:lnTo>
                <a:lnTo>
                  <a:pt x="411" y="116"/>
                </a:lnTo>
                <a:lnTo>
                  <a:pt x="413" y="118"/>
                </a:lnTo>
                <a:lnTo>
                  <a:pt x="416" y="121"/>
                </a:lnTo>
                <a:lnTo>
                  <a:pt x="416" y="123"/>
                </a:lnTo>
                <a:lnTo>
                  <a:pt x="418" y="125"/>
                </a:lnTo>
                <a:lnTo>
                  <a:pt x="421" y="128"/>
                </a:lnTo>
                <a:lnTo>
                  <a:pt x="433" y="125"/>
                </a:lnTo>
                <a:lnTo>
                  <a:pt x="428" y="125"/>
                </a:lnTo>
                <a:lnTo>
                  <a:pt x="425" y="123"/>
                </a:lnTo>
                <a:lnTo>
                  <a:pt x="423" y="121"/>
                </a:lnTo>
                <a:lnTo>
                  <a:pt x="423" y="118"/>
                </a:lnTo>
                <a:lnTo>
                  <a:pt x="421" y="113"/>
                </a:lnTo>
                <a:lnTo>
                  <a:pt x="421" y="111"/>
                </a:lnTo>
                <a:lnTo>
                  <a:pt x="418" y="109"/>
                </a:lnTo>
                <a:lnTo>
                  <a:pt x="418" y="102"/>
                </a:lnTo>
                <a:lnTo>
                  <a:pt x="416" y="97"/>
                </a:lnTo>
                <a:lnTo>
                  <a:pt x="416" y="82"/>
                </a:lnTo>
                <a:lnTo>
                  <a:pt x="413" y="77"/>
                </a:lnTo>
                <a:lnTo>
                  <a:pt x="413" y="53"/>
                </a:lnTo>
                <a:lnTo>
                  <a:pt x="416" y="49"/>
                </a:lnTo>
                <a:lnTo>
                  <a:pt x="416" y="32"/>
                </a:lnTo>
                <a:lnTo>
                  <a:pt x="418" y="30"/>
                </a:lnTo>
                <a:lnTo>
                  <a:pt x="418" y="25"/>
                </a:lnTo>
                <a:lnTo>
                  <a:pt x="421" y="22"/>
                </a:lnTo>
                <a:lnTo>
                  <a:pt x="421" y="17"/>
                </a:lnTo>
                <a:lnTo>
                  <a:pt x="423" y="15"/>
                </a:lnTo>
                <a:lnTo>
                  <a:pt x="423" y="13"/>
                </a:lnTo>
                <a:lnTo>
                  <a:pt x="425" y="10"/>
                </a:lnTo>
                <a:lnTo>
                  <a:pt x="425" y="8"/>
                </a:lnTo>
                <a:lnTo>
                  <a:pt x="428" y="8"/>
                </a:lnTo>
                <a:lnTo>
                  <a:pt x="430" y="5"/>
                </a:lnTo>
                <a:lnTo>
                  <a:pt x="445" y="5"/>
                </a:lnTo>
                <a:lnTo>
                  <a:pt x="442" y="3"/>
                </a:lnTo>
                <a:lnTo>
                  <a:pt x="440" y="3"/>
                </a:lnTo>
                <a:lnTo>
                  <a:pt x="437" y="1"/>
                </a:lnTo>
                <a:lnTo>
                  <a:pt x="433" y="1"/>
                </a:lnTo>
                <a:lnTo>
                  <a:pt x="433" y="1"/>
                </a:lnTo>
                <a:close/>
              </a:path>
              <a:path w="592" h="134">
                <a:moveTo>
                  <a:pt x="512" y="5"/>
                </a:moveTo>
                <a:lnTo>
                  <a:pt x="500" y="5"/>
                </a:lnTo>
                <a:lnTo>
                  <a:pt x="502" y="5"/>
                </a:lnTo>
                <a:lnTo>
                  <a:pt x="505" y="8"/>
                </a:lnTo>
                <a:lnTo>
                  <a:pt x="507" y="10"/>
                </a:lnTo>
                <a:lnTo>
                  <a:pt x="510" y="13"/>
                </a:lnTo>
                <a:lnTo>
                  <a:pt x="510" y="15"/>
                </a:lnTo>
                <a:lnTo>
                  <a:pt x="512" y="17"/>
                </a:lnTo>
                <a:lnTo>
                  <a:pt x="512" y="25"/>
                </a:lnTo>
                <a:lnTo>
                  <a:pt x="514" y="30"/>
                </a:lnTo>
                <a:lnTo>
                  <a:pt x="514" y="44"/>
                </a:lnTo>
                <a:lnTo>
                  <a:pt x="517" y="46"/>
                </a:lnTo>
                <a:lnTo>
                  <a:pt x="517" y="68"/>
                </a:lnTo>
                <a:lnTo>
                  <a:pt x="517" y="73"/>
                </a:lnTo>
                <a:lnTo>
                  <a:pt x="517" y="85"/>
                </a:lnTo>
                <a:lnTo>
                  <a:pt x="514" y="87"/>
                </a:lnTo>
                <a:lnTo>
                  <a:pt x="514" y="106"/>
                </a:lnTo>
                <a:lnTo>
                  <a:pt x="512" y="109"/>
                </a:lnTo>
                <a:lnTo>
                  <a:pt x="512" y="111"/>
                </a:lnTo>
                <a:lnTo>
                  <a:pt x="510" y="113"/>
                </a:lnTo>
                <a:lnTo>
                  <a:pt x="510" y="118"/>
                </a:lnTo>
                <a:lnTo>
                  <a:pt x="507" y="121"/>
                </a:lnTo>
                <a:lnTo>
                  <a:pt x="507" y="123"/>
                </a:lnTo>
                <a:lnTo>
                  <a:pt x="505" y="123"/>
                </a:lnTo>
                <a:lnTo>
                  <a:pt x="502" y="125"/>
                </a:lnTo>
                <a:lnTo>
                  <a:pt x="500" y="125"/>
                </a:lnTo>
                <a:lnTo>
                  <a:pt x="488" y="128"/>
                </a:lnTo>
                <a:lnTo>
                  <a:pt x="490" y="128"/>
                </a:lnTo>
                <a:lnTo>
                  <a:pt x="490" y="130"/>
                </a:lnTo>
                <a:lnTo>
                  <a:pt x="493" y="130"/>
                </a:lnTo>
                <a:lnTo>
                  <a:pt x="495" y="133"/>
                </a:lnTo>
                <a:lnTo>
                  <a:pt x="502" y="133"/>
                </a:lnTo>
                <a:lnTo>
                  <a:pt x="505" y="130"/>
                </a:lnTo>
                <a:lnTo>
                  <a:pt x="507" y="130"/>
                </a:lnTo>
                <a:lnTo>
                  <a:pt x="510" y="128"/>
                </a:lnTo>
                <a:lnTo>
                  <a:pt x="512" y="128"/>
                </a:lnTo>
                <a:lnTo>
                  <a:pt x="512" y="125"/>
                </a:lnTo>
                <a:lnTo>
                  <a:pt x="514" y="123"/>
                </a:lnTo>
                <a:lnTo>
                  <a:pt x="517" y="121"/>
                </a:lnTo>
                <a:lnTo>
                  <a:pt x="517" y="118"/>
                </a:lnTo>
                <a:lnTo>
                  <a:pt x="519" y="113"/>
                </a:lnTo>
                <a:lnTo>
                  <a:pt x="519" y="111"/>
                </a:lnTo>
                <a:lnTo>
                  <a:pt x="521" y="109"/>
                </a:lnTo>
                <a:lnTo>
                  <a:pt x="521" y="104"/>
                </a:lnTo>
                <a:lnTo>
                  <a:pt x="524" y="102"/>
                </a:lnTo>
                <a:lnTo>
                  <a:pt x="524" y="87"/>
                </a:lnTo>
                <a:lnTo>
                  <a:pt x="526" y="85"/>
                </a:lnTo>
                <a:lnTo>
                  <a:pt x="526" y="46"/>
                </a:lnTo>
                <a:lnTo>
                  <a:pt x="524" y="44"/>
                </a:lnTo>
                <a:lnTo>
                  <a:pt x="524" y="30"/>
                </a:lnTo>
                <a:lnTo>
                  <a:pt x="521" y="27"/>
                </a:lnTo>
                <a:lnTo>
                  <a:pt x="521" y="22"/>
                </a:lnTo>
                <a:lnTo>
                  <a:pt x="519" y="20"/>
                </a:lnTo>
                <a:lnTo>
                  <a:pt x="519" y="17"/>
                </a:lnTo>
                <a:lnTo>
                  <a:pt x="517" y="15"/>
                </a:lnTo>
                <a:lnTo>
                  <a:pt x="517" y="13"/>
                </a:lnTo>
                <a:lnTo>
                  <a:pt x="514" y="10"/>
                </a:lnTo>
                <a:lnTo>
                  <a:pt x="512" y="8"/>
                </a:lnTo>
                <a:lnTo>
                  <a:pt x="512" y="5"/>
                </a:lnTo>
                <a:lnTo>
                  <a:pt x="512" y="5"/>
                </a:lnTo>
                <a:close/>
              </a:path>
              <a:path w="592" h="134">
                <a:moveTo>
                  <a:pt x="500" y="1"/>
                </a:moveTo>
                <a:lnTo>
                  <a:pt x="493" y="1"/>
                </a:lnTo>
                <a:lnTo>
                  <a:pt x="490" y="3"/>
                </a:lnTo>
                <a:lnTo>
                  <a:pt x="488" y="5"/>
                </a:lnTo>
                <a:lnTo>
                  <a:pt x="485" y="8"/>
                </a:lnTo>
                <a:lnTo>
                  <a:pt x="483" y="10"/>
                </a:lnTo>
                <a:lnTo>
                  <a:pt x="483" y="13"/>
                </a:lnTo>
                <a:lnTo>
                  <a:pt x="481" y="15"/>
                </a:lnTo>
                <a:lnTo>
                  <a:pt x="481" y="17"/>
                </a:lnTo>
                <a:lnTo>
                  <a:pt x="478" y="20"/>
                </a:lnTo>
                <a:lnTo>
                  <a:pt x="478" y="22"/>
                </a:lnTo>
                <a:lnTo>
                  <a:pt x="476" y="27"/>
                </a:lnTo>
                <a:lnTo>
                  <a:pt x="476" y="32"/>
                </a:lnTo>
                <a:lnTo>
                  <a:pt x="473" y="34"/>
                </a:lnTo>
                <a:lnTo>
                  <a:pt x="473" y="51"/>
                </a:lnTo>
                <a:lnTo>
                  <a:pt x="471" y="53"/>
                </a:lnTo>
                <a:lnTo>
                  <a:pt x="471" y="58"/>
                </a:lnTo>
                <a:lnTo>
                  <a:pt x="471" y="63"/>
                </a:lnTo>
                <a:lnTo>
                  <a:pt x="471" y="80"/>
                </a:lnTo>
                <a:lnTo>
                  <a:pt x="473" y="82"/>
                </a:lnTo>
                <a:lnTo>
                  <a:pt x="473" y="97"/>
                </a:lnTo>
                <a:lnTo>
                  <a:pt x="476" y="99"/>
                </a:lnTo>
                <a:lnTo>
                  <a:pt x="476" y="109"/>
                </a:lnTo>
                <a:lnTo>
                  <a:pt x="478" y="111"/>
                </a:lnTo>
                <a:lnTo>
                  <a:pt x="478" y="113"/>
                </a:lnTo>
                <a:lnTo>
                  <a:pt x="481" y="116"/>
                </a:lnTo>
                <a:lnTo>
                  <a:pt x="481" y="118"/>
                </a:lnTo>
                <a:lnTo>
                  <a:pt x="483" y="121"/>
                </a:lnTo>
                <a:lnTo>
                  <a:pt x="483" y="123"/>
                </a:lnTo>
                <a:lnTo>
                  <a:pt x="485" y="125"/>
                </a:lnTo>
                <a:lnTo>
                  <a:pt x="488" y="128"/>
                </a:lnTo>
                <a:lnTo>
                  <a:pt x="500" y="125"/>
                </a:lnTo>
                <a:lnTo>
                  <a:pt x="495" y="125"/>
                </a:lnTo>
                <a:lnTo>
                  <a:pt x="495" y="123"/>
                </a:lnTo>
                <a:lnTo>
                  <a:pt x="493" y="123"/>
                </a:lnTo>
                <a:lnTo>
                  <a:pt x="490" y="121"/>
                </a:lnTo>
                <a:lnTo>
                  <a:pt x="490" y="118"/>
                </a:lnTo>
                <a:lnTo>
                  <a:pt x="488" y="113"/>
                </a:lnTo>
                <a:lnTo>
                  <a:pt x="488" y="111"/>
                </a:lnTo>
                <a:lnTo>
                  <a:pt x="485" y="109"/>
                </a:lnTo>
                <a:lnTo>
                  <a:pt x="485" y="102"/>
                </a:lnTo>
                <a:lnTo>
                  <a:pt x="483" y="97"/>
                </a:lnTo>
                <a:lnTo>
                  <a:pt x="483" y="70"/>
                </a:lnTo>
                <a:lnTo>
                  <a:pt x="481" y="65"/>
                </a:lnTo>
                <a:lnTo>
                  <a:pt x="481" y="63"/>
                </a:lnTo>
                <a:lnTo>
                  <a:pt x="483" y="61"/>
                </a:lnTo>
                <a:lnTo>
                  <a:pt x="483" y="37"/>
                </a:lnTo>
                <a:lnTo>
                  <a:pt x="485" y="32"/>
                </a:lnTo>
                <a:lnTo>
                  <a:pt x="485" y="25"/>
                </a:lnTo>
                <a:lnTo>
                  <a:pt x="488" y="22"/>
                </a:lnTo>
                <a:lnTo>
                  <a:pt x="488" y="17"/>
                </a:lnTo>
                <a:lnTo>
                  <a:pt x="490" y="15"/>
                </a:lnTo>
                <a:lnTo>
                  <a:pt x="490" y="13"/>
                </a:lnTo>
                <a:lnTo>
                  <a:pt x="493" y="10"/>
                </a:lnTo>
                <a:lnTo>
                  <a:pt x="495" y="8"/>
                </a:lnTo>
                <a:lnTo>
                  <a:pt x="497" y="5"/>
                </a:lnTo>
                <a:lnTo>
                  <a:pt x="512" y="5"/>
                </a:lnTo>
                <a:lnTo>
                  <a:pt x="510" y="3"/>
                </a:lnTo>
                <a:lnTo>
                  <a:pt x="507" y="3"/>
                </a:lnTo>
                <a:lnTo>
                  <a:pt x="505" y="1"/>
                </a:lnTo>
                <a:lnTo>
                  <a:pt x="500" y="1"/>
                </a:lnTo>
                <a:lnTo>
                  <a:pt x="500" y="1"/>
                </a:lnTo>
                <a:close/>
              </a:path>
              <a:path w="592" h="134">
                <a:moveTo>
                  <a:pt x="567" y="1"/>
                </a:moveTo>
                <a:lnTo>
                  <a:pt x="560" y="1"/>
                </a:lnTo>
                <a:lnTo>
                  <a:pt x="557" y="3"/>
                </a:lnTo>
                <a:lnTo>
                  <a:pt x="555" y="3"/>
                </a:lnTo>
                <a:lnTo>
                  <a:pt x="553" y="5"/>
                </a:lnTo>
                <a:lnTo>
                  <a:pt x="570" y="5"/>
                </a:lnTo>
                <a:lnTo>
                  <a:pt x="572" y="8"/>
                </a:lnTo>
                <a:lnTo>
                  <a:pt x="574" y="8"/>
                </a:lnTo>
                <a:lnTo>
                  <a:pt x="577" y="10"/>
                </a:lnTo>
                <a:lnTo>
                  <a:pt x="579" y="13"/>
                </a:lnTo>
                <a:lnTo>
                  <a:pt x="579" y="17"/>
                </a:lnTo>
                <a:lnTo>
                  <a:pt x="581" y="20"/>
                </a:lnTo>
                <a:lnTo>
                  <a:pt x="581" y="44"/>
                </a:lnTo>
                <a:lnTo>
                  <a:pt x="579" y="49"/>
                </a:lnTo>
                <a:lnTo>
                  <a:pt x="579" y="53"/>
                </a:lnTo>
                <a:lnTo>
                  <a:pt x="577" y="56"/>
                </a:lnTo>
                <a:lnTo>
                  <a:pt x="577" y="61"/>
                </a:lnTo>
                <a:lnTo>
                  <a:pt x="574" y="63"/>
                </a:lnTo>
                <a:lnTo>
                  <a:pt x="572" y="65"/>
                </a:lnTo>
                <a:lnTo>
                  <a:pt x="572" y="68"/>
                </a:lnTo>
                <a:lnTo>
                  <a:pt x="570" y="70"/>
                </a:lnTo>
                <a:lnTo>
                  <a:pt x="570" y="73"/>
                </a:lnTo>
                <a:lnTo>
                  <a:pt x="567" y="75"/>
                </a:lnTo>
                <a:lnTo>
                  <a:pt x="565" y="77"/>
                </a:lnTo>
                <a:lnTo>
                  <a:pt x="565" y="80"/>
                </a:lnTo>
                <a:lnTo>
                  <a:pt x="562" y="82"/>
                </a:lnTo>
                <a:lnTo>
                  <a:pt x="560" y="85"/>
                </a:lnTo>
                <a:lnTo>
                  <a:pt x="560" y="87"/>
                </a:lnTo>
                <a:lnTo>
                  <a:pt x="557" y="90"/>
                </a:lnTo>
                <a:lnTo>
                  <a:pt x="555" y="92"/>
                </a:lnTo>
                <a:lnTo>
                  <a:pt x="555" y="94"/>
                </a:lnTo>
                <a:lnTo>
                  <a:pt x="553" y="97"/>
                </a:lnTo>
                <a:lnTo>
                  <a:pt x="550" y="99"/>
                </a:lnTo>
                <a:lnTo>
                  <a:pt x="550" y="102"/>
                </a:lnTo>
                <a:lnTo>
                  <a:pt x="548" y="104"/>
                </a:lnTo>
                <a:lnTo>
                  <a:pt x="545" y="109"/>
                </a:lnTo>
                <a:lnTo>
                  <a:pt x="545" y="111"/>
                </a:lnTo>
                <a:lnTo>
                  <a:pt x="543" y="113"/>
                </a:lnTo>
                <a:lnTo>
                  <a:pt x="541" y="116"/>
                </a:lnTo>
                <a:lnTo>
                  <a:pt x="541" y="121"/>
                </a:lnTo>
                <a:lnTo>
                  <a:pt x="545" y="118"/>
                </a:lnTo>
                <a:lnTo>
                  <a:pt x="548" y="116"/>
                </a:lnTo>
                <a:lnTo>
                  <a:pt x="548" y="113"/>
                </a:lnTo>
                <a:lnTo>
                  <a:pt x="550" y="111"/>
                </a:lnTo>
                <a:lnTo>
                  <a:pt x="550" y="109"/>
                </a:lnTo>
                <a:lnTo>
                  <a:pt x="553" y="104"/>
                </a:lnTo>
                <a:lnTo>
                  <a:pt x="555" y="102"/>
                </a:lnTo>
                <a:lnTo>
                  <a:pt x="557" y="99"/>
                </a:lnTo>
                <a:lnTo>
                  <a:pt x="557" y="97"/>
                </a:lnTo>
                <a:lnTo>
                  <a:pt x="560" y="94"/>
                </a:lnTo>
                <a:lnTo>
                  <a:pt x="562" y="92"/>
                </a:lnTo>
                <a:lnTo>
                  <a:pt x="562" y="90"/>
                </a:lnTo>
                <a:lnTo>
                  <a:pt x="565" y="90"/>
                </a:lnTo>
                <a:lnTo>
                  <a:pt x="565" y="87"/>
                </a:lnTo>
                <a:lnTo>
                  <a:pt x="567" y="85"/>
                </a:lnTo>
                <a:lnTo>
                  <a:pt x="570" y="80"/>
                </a:lnTo>
                <a:lnTo>
                  <a:pt x="572" y="77"/>
                </a:lnTo>
                <a:lnTo>
                  <a:pt x="572" y="75"/>
                </a:lnTo>
                <a:lnTo>
                  <a:pt x="574" y="73"/>
                </a:lnTo>
                <a:lnTo>
                  <a:pt x="577" y="70"/>
                </a:lnTo>
                <a:lnTo>
                  <a:pt x="579" y="68"/>
                </a:lnTo>
                <a:lnTo>
                  <a:pt x="579" y="65"/>
                </a:lnTo>
                <a:lnTo>
                  <a:pt x="581" y="63"/>
                </a:lnTo>
                <a:lnTo>
                  <a:pt x="584" y="61"/>
                </a:lnTo>
                <a:lnTo>
                  <a:pt x="584" y="58"/>
                </a:lnTo>
                <a:lnTo>
                  <a:pt x="586" y="56"/>
                </a:lnTo>
                <a:lnTo>
                  <a:pt x="586" y="53"/>
                </a:lnTo>
                <a:lnTo>
                  <a:pt x="589" y="51"/>
                </a:lnTo>
                <a:lnTo>
                  <a:pt x="589" y="44"/>
                </a:lnTo>
                <a:lnTo>
                  <a:pt x="591" y="42"/>
                </a:lnTo>
                <a:lnTo>
                  <a:pt x="591" y="22"/>
                </a:lnTo>
                <a:lnTo>
                  <a:pt x="589" y="20"/>
                </a:lnTo>
                <a:lnTo>
                  <a:pt x="589" y="15"/>
                </a:lnTo>
                <a:lnTo>
                  <a:pt x="586" y="13"/>
                </a:lnTo>
                <a:lnTo>
                  <a:pt x="586" y="10"/>
                </a:lnTo>
                <a:lnTo>
                  <a:pt x="584" y="8"/>
                </a:lnTo>
                <a:lnTo>
                  <a:pt x="581" y="5"/>
                </a:lnTo>
                <a:lnTo>
                  <a:pt x="581" y="3"/>
                </a:lnTo>
                <a:lnTo>
                  <a:pt x="579" y="3"/>
                </a:lnTo>
                <a:lnTo>
                  <a:pt x="577" y="3"/>
                </a:lnTo>
                <a:lnTo>
                  <a:pt x="574" y="1"/>
                </a:lnTo>
                <a:lnTo>
                  <a:pt x="567" y="1"/>
                </a:lnTo>
                <a:lnTo>
                  <a:pt x="567"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grpSp>
        <p:nvGrpSpPr>
          <p:cNvPr id="8" name="group 8"/>
          <p:cNvGrpSpPr/>
          <p:nvPr/>
        </p:nvGrpSpPr>
        <p:grpSpPr>
          <a:xfrm rot="21600000">
            <a:off x="3854957" y="8668766"/>
            <a:ext cx="129540" cy="182879"/>
            <a:chOff x="0" y="0"/>
            <a:chExt cx="129540" cy="182879"/>
          </a:xfrm>
        </p:grpSpPr>
        <p:sp>
          <p:nvSpPr>
            <p:cNvPr id="643" name="path"/>
            <p:cNvSpPr/>
            <p:nvPr/>
          </p:nvSpPr>
          <p:spPr>
            <a:xfrm>
              <a:off x="0" y="0"/>
              <a:ext cx="129540" cy="182879"/>
            </a:xfrm>
            <a:custGeom>
              <a:avLst/>
              <a:gdLst/>
              <a:ahLst/>
              <a:cxnLst/>
              <a:rect l="0" t="0" r="0" b="0"/>
              <a:pathLst>
                <a:path w="204" h="287">
                  <a:moveTo>
                    <a:pt x="18" y="8"/>
                  </a:moveTo>
                  <a:lnTo>
                    <a:pt x="1" y="8"/>
                  </a:lnTo>
                  <a:lnTo>
                    <a:pt x="18" y="277"/>
                  </a:lnTo>
                  <a:lnTo>
                    <a:pt x="18" y="8"/>
                  </a:lnTo>
                  <a:lnTo>
                    <a:pt x="18" y="8"/>
                  </a:lnTo>
                  <a:close/>
                </a:path>
                <a:path w="204" h="287">
                  <a:moveTo>
                    <a:pt x="1" y="8"/>
                  </a:moveTo>
                  <a:lnTo>
                    <a:pt x="18" y="277"/>
                  </a:lnTo>
                  <a:lnTo>
                    <a:pt x="1" y="277"/>
                  </a:lnTo>
                  <a:lnTo>
                    <a:pt x="1" y="8"/>
                  </a:lnTo>
                  <a:lnTo>
                    <a:pt x="1" y="8"/>
                  </a:lnTo>
                  <a:close/>
                </a:path>
                <a:path w="204" h="287">
                  <a:moveTo>
                    <a:pt x="8" y="270"/>
                  </a:moveTo>
                  <a:lnTo>
                    <a:pt x="8" y="286"/>
                  </a:lnTo>
                  <a:lnTo>
                    <a:pt x="202" y="270"/>
                  </a:lnTo>
                  <a:lnTo>
                    <a:pt x="8" y="270"/>
                  </a:lnTo>
                  <a:lnTo>
                    <a:pt x="8" y="270"/>
                  </a:lnTo>
                  <a:close/>
                </a:path>
                <a:path w="204" h="287">
                  <a:moveTo>
                    <a:pt x="8" y="286"/>
                  </a:moveTo>
                  <a:lnTo>
                    <a:pt x="202" y="270"/>
                  </a:lnTo>
                  <a:lnTo>
                    <a:pt x="202" y="286"/>
                  </a:lnTo>
                  <a:lnTo>
                    <a:pt x="8" y="286"/>
                  </a:lnTo>
                  <a:lnTo>
                    <a:pt x="8" y="286"/>
                  </a:lnTo>
                  <a:close/>
                </a:path>
                <a:path w="204" h="287">
                  <a:moveTo>
                    <a:pt x="202" y="17"/>
                  </a:moveTo>
                  <a:lnTo>
                    <a:pt x="202" y="1"/>
                  </a:lnTo>
                  <a:lnTo>
                    <a:pt x="8" y="17"/>
                  </a:lnTo>
                  <a:lnTo>
                    <a:pt x="202" y="17"/>
                  </a:lnTo>
                  <a:lnTo>
                    <a:pt x="202" y="17"/>
                  </a:lnTo>
                  <a:close/>
                </a:path>
                <a:path w="204" h="287">
                  <a:moveTo>
                    <a:pt x="202" y="1"/>
                  </a:moveTo>
                  <a:lnTo>
                    <a:pt x="8" y="17"/>
                  </a:lnTo>
                  <a:lnTo>
                    <a:pt x="8" y="1"/>
                  </a:lnTo>
                  <a:lnTo>
                    <a:pt x="202" y="1"/>
                  </a:lnTo>
                  <a:lnTo>
                    <a:pt x="202"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44" name="path"/>
            <p:cNvSpPr/>
            <p:nvPr/>
          </p:nvSpPr>
          <p:spPr>
            <a:xfrm>
              <a:off x="4572" y="0"/>
              <a:ext cx="1523" cy="12191"/>
            </a:xfrm>
            <a:custGeom>
              <a:avLst/>
              <a:gdLst/>
              <a:ahLst/>
              <a:cxnLst/>
              <a:rect l="0" t="0" r="0" b="0"/>
              <a:pathLst>
                <a:path w="2" h="19">
                  <a:moveTo>
                    <a:pt x="1" y="17"/>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grpSp>
      <p:grpSp>
        <p:nvGrpSpPr>
          <p:cNvPr id="10" name="group 10"/>
          <p:cNvGrpSpPr/>
          <p:nvPr/>
        </p:nvGrpSpPr>
        <p:grpSpPr>
          <a:xfrm rot="21600000">
            <a:off x="4394453" y="8668766"/>
            <a:ext cx="128016" cy="182879"/>
            <a:chOff x="0" y="0"/>
            <a:chExt cx="128016" cy="182879"/>
          </a:xfrm>
        </p:grpSpPr>
        <p:sp>
          <p:nvSpPr>
            <p:cNvPr id="645" name="path"/>
            <p:cNvSpPr/>
            <p:nvPr/>
          </p:nvSpPr>
          <p:spPr>
            <a:xfrm>
              <a:off x="0" y="170688"/>
              <a:ext cx="123444" cy="12191"/>
            </a:xfrm>
            <a:custGeom>
              <a:avLst/>
              <a:gdLst/>
              <a:ahLst/>
              <a:cxnLst/>
              <a:rect l="0" t="0" r="0" b="0"/>
              <a:pathLst>
                <a:path w="194" h="19">
                  <a:moveTo>
                    <a:pt x="1" y="1"/>
                  </a:moveTo>
                  <a:lnTo>
                    <a:pt x="1" y="17"/>
                  </a:lnTo>
                  <a:lnTo>
                    <a:pt x="193" y="1"/>
                  </a:lnTo>
                  <a:lnTo>
                    <a:pt x="1" y="1"/>
                  </a:lnTo>
                  <a:lnTo>
                    <a:pt x="1" y="1"/>
                  </a:lnTo>
                  <a:close/>
                </a:path>
                <a:path w="194" h="19">
                  <a:moveTo>
                    <a:pt x="1" y="17"/>
                  </a:moveTo>
                  <a:lnTo>
                    <a:pt x="193" y="1"/>
                  </a:lnTo>
                  <a:lnTo>
                    <a:pt x="193" y="17"/>
                  </a:lnTo>
                  <a:lnTo>
                    <a:pt x="1" y="17"/>
                  </a:lnTo>
                  <a:lnTo>
                    <a:pt x="1" y="1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46" name="path"/>
            <p:cNvSpPr/>
            <p:nvPr/>
          </p:nvSpPr>
          <p:spPr>
            <a:xfrm>
              <a:off x="121920" y="170688"/>
              <a:ext cx="1523" cy="12191"/>
            </a:xfrm>
            <a:custGeom>
              <a:avLst/>
              <a:gdLst/>
              <a:ahLst/>
              <a:cxnLst/>
              <a:rect l="0" t="0" r="0" b="0"/>
              <a:pathLst>
                <a:path w="2" h="19">
                  <a:moveTo>
                    <a:pt x="1" y="1"/>
                  </a:moveTo>
                  <a:lnTo>
                    <a:pt x="1" y="17"/>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47" name="path"/>
            <p:cNvSpPr/>
            <p:nvPr/>
          </p:nvSpPr>
          <p:spPr>
            <a:xfrm>
              <a:off x="0" y="0"/>
              <a:ext cx="128016" cy="176783"/>
            </a:xfrm>
            <a:custGeom>
              <a:avLst/>
              <a:gdLst/>
              <a:ahLst/>
              <a:cxnLst/>
              <a:rect l="0" t="0" r="0" b="0"/>
              <a:pathLst>
                <a:path w="201" h="278">
                  <a:moveTo>
                    <a:pt x="186" y="277"/>
                  </a:moveTo>
                  <a:lnTo>
                    <a:pt x="200" y="277"/>
                  </a:lnTo>
                  <a:lnTo>
                    <a:pt x="186" y="8"/>
                  </a:lnTo>
                  <a:lnTo>
                    <a:pt x="186" y="277"/>
                  </a:lnTo>
                  <a:lnTo>
                    <a:pt x="186" y="277"/>
                  </a:lnTo>
                  <a:close/>
                </a:path>
                <a:path w="201" h="278">
                  <a:moveTo>
                    <a:pt x="200" y="277"/>
                  </a:moveTo>
                  <a:lnTo>
                    <a:pt x="186" y="8"/>
                  </a:lnTo>
                  <a:lnTo>
                    <a:pt x="200" y="8"/>
                  </a:lnTo>
                  <a:lnTo>
                    <a:pt x="200" y="277"/>
                  </a:lnTo>
                  <a:lnTo>
                    <a:pt x="200" y="277"/>
                  </a:lnTo>
                  <a:close/>
                </a:path>
                <a:path w="201" h="278">
                  <a:moveTo>
                    <a:pt x="193" y="17"/>
                  </a:moveTo>
                  <a:lnTo>
                    <a:pt x="193" y="1"/>
                  </a:lnTo>
                  <a:lnTo>
                    <a:pt x="1" y="17"/>
                  </a:lnTo>
                  <a:lnTo>
                    <a:pt x="193" y="17"/>
                  </a:lnTo>
                  <a:lnTo>
                    <a:pt x="193" y="17"/>
                  </a:lnTo>
                  <a:close/>
                </a:path>
                <a:path w="201" h="278">
                  <a:moveTo>
                    <a:pt x="193" y="1"/>
                  </a:moveTo>
                  <a:lnTo>
                    <a:pt x="1" y="17"/>
                  </a:lnTo>
                  <a:lnTo>
                    <a:pt x="1" y="1"/>
                  </a:lnTo>
                  <a:lnTo>
                    <a:pt x="193" y="1"/>
                  </a:lnTo>
                  <a:lnTo>
                    <a:pt x="193"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grpSp>
      <p:sp>
        <p:nvSpPr>
          <p:cNvPr id="648" name="path"/>
          <p:cNvSpPr/>
          <p:nvPr/>
        </p:nvSpPr>
        <p:spPr>
          <a:xfrm>
            <a:off x="14042897" y="9848342"/>
            <a:ext cx="195071" cy="117348"/>
          </a:xfrm>
          <a:custGeom>
            <a:avLst/>
            <a:gdLst/>
            <a:ahLst/>
            <a:cxnLst/>
            <a:rect l="0" t="0" r="0" b="0"/>
            <a:pathLst>
              <a:path w="307" h="184">
                <a:moveTo>
                  <a:pt x="27" y="8"/>
                </a:moveTo>
                <a:lnTo>
                  <a:pt x="22" y="10"/>
                </a:lnTo>
                <a:lnTo>
                  <a:pt x="20" y="13"/>
                </a:lnTo>
                <a:lnTo>
                  <a:pt x="18" y="18"/>
                </a:lnTo>
                <a:lnTo>
                  <a:pt x="15" y="20"/>
                </a:lnTo>
                <a:lnTo>
                  <a:pt x="15" y="25"/>
                </a:lnTo>
                <a:lnTo>
                  <a:pt x="13" y="27"/>
                </a:lnTo>
                <a:lnTo>
                  <a:pt x="13" y="30"/>
                </a:lnTo>
                <a:lnTo>
                  <a:pt x="10" y="32"/>
                </a:lnTo>
                <a:lnTo>
                  <a:pt x="8" y="37"/>
                </a:lnTo>
                <a:lnTo>
                  <a:pt x="8" y="44"/>
                </a:lnTo>
                <a:lnTo>
                  <a:pt x="6" y="49"/>
                </a:lnTo>
                <a:lnTo>
                  <a:pt x="6" y="54"/>
                </a:lnTo>
                <a:lnTo>
                  <a:pt x="3" y="56"/>
                </a:lnTo>
                <a:lnTo>
                  <a:pt x="3" y="70"/>
                </a:lnTo>
                <a:lnTo>
                  <a:pt x="1" y="75"/>
                </a:lnTo>
                <a:lnTo>
                  <a:pt x="1" y="106"/>
                </a:lnTo>
                <a:lnTo>
                  <a:pt x="3" y="111"/>
                </a:lnTo>
                <a:lnTo>
                  <a:pt x="3" y="116"/>
                </a:lnTo>
                <a:lnTo>
                  <a:pt x="3" y="125"/>
                </a:lnTo>
                <a:lnTo>
                  <a:pt x="6" y="130"/>
                </a:lnTo>
                <a:lnTo>
                  <a:pt x="6" y="138"/>
                </a:lnTo>
                <a:lnTo>
                  <a:pt x="8" y="142"/>
                </a:lnTo>
                <a:lnTo>
                  <a:pt x="8" y="147"/>
                </a:lnTo>
                <a:lnTo>
                  <a:pt x="10" y="150"/>
                </a:lnTo>
                <a:lnTo>
                  <a:pt x="10" y="154"/>
                </a:lnTo>
                <a:lnTo>
                  <a:pt x="13" y="157"/>
                </a:lnTo>
                <a:lnTo>
                  <a:pt x="15" y="159"/>
                </a:lnTo>
                <a:lnTo>
                  <a:pt x="15" y="164"/>
                </a:lnTo>
                <a:lnTo>
                  <a:pt x="18" y="169"/>
                </a:lnTo>
                <a:lnTo>
                  <a:pt x="22" y="171"/>
                </a:lnTo>
                <a:lnTo>
                  <a:pt x="25" y="174"/>
                </a:lnTo>
                <a:lnTo>
                  <a:pt x="27" y="176"/>
                </a:lnTo>
                <a:lnTo>
                  <a:pt x="30" y="178"/>
                </a:lnTo>
                <a:lnTo>
                  <a:pt x="32" y="181"/>
                </a:lnTo>
                <a:lnTo>
                  <a:pt x="34" y="183"/>
                </a:lnTo>
                <a:lnTo>
                  <a:pt x="56" y="183"/>
                </a:lnTo>
                <a:lnTo>
                  <a:pt x="58" y="181"/>
                </a:lnTo>
                <a:lnTo>
                  <a:pt x="61" y="178"/>
                </a:lnTo>
                <a:lnTo>
                  <a:pt x="63" y="176"/>
                </a:lnTo>
                <a:lnTo>
                  <a:pt x="41" y="176"/>
                </a:lnTo>
                <a:lnTo>
                  <a:pt x="39" y="174"/>
                </a:lnTo>
                <a:lnTo>
                  <a:pt x="37" y="174"/>
                </a:lnTo>
                <a:lnTo>
                  <a:pt x="34" y="171"/>
                </a:lnTo>
                <a:lnTo>
                  <a:pt x="32" y="166"/>
                </a:lnTo>
                <a:lnTo>
                  <a:pt x="30" y="164"/>
                </a:lnTo>
                <a:lnTo>
                  <a:pt x="27" y="159"/>
                </a:lnTo>
                <a:lnTo>
                  <a:pt x="25" y="154"/>
                </a:lnTo>
                <a:lnTo>
                  <a:pt x="25" y="147"/>
                </a:lnTo>
                <a:lnTo>
                  <a:pt x="22" y="142"/>
                </a:lnTo>
                <a:lnTo>
                  <a:pt x="22" y="140"/>
                </a:lnTo>
                <a:lnTo>
                  <a:pt x="20" y="135"/>
                </a:lnTo>
                <a:lnTo>
                  <a:pt x="20" y="123"/>
                </a:lnTo>
                <a:lnTo>
                  <a:pt x="18" y="118"/>
                </a:lnTo>
                <a:lnTo>
                  <a:pt x="18" y="68"/>
                </a:lnTo>
                <a:lnTo>
                  <a:pt x="20" y="63"/>
                </a:lnTo>
                <a:lnTo>
                  <a:pt x="20" y="49"/>
                </a:lnTo>
                <a:lnTo>
                  <a:pt x="22" y="44"/>
                </a:lnTo>
                <a:lnTo>
                  <a:pt x="22" y="41"/>
                </a:lnTo>
                <a:lnTo>
                  <a:pt x="25" y="37"/>
                </a:lnTo>
                <a:lnTo>
                  <a:pt x="25" y="30"/>
                </a:lnTo>
                <a:lnTo>
                  <a:pt x="27" y="30"/>
                </a:lnTo>
                <a:lnTo>
                  <a:pt x="27" y="25"/>
                </a:lnTo>
                <a:lnTo>
                  <a:pt x="30" y="20"/>
                </a:lnTo>
                <a:lnTo>
                  <a:pt x="32" y="18"/>
                </a:lnTo>
                <a:lnTo>
                  <a:pt x="34" y="13"/>
                </a:lnTo>
                <a:lnTo>
                  <a:pt x="37" y="10"/>
                </a:lnTo>
                <a:lnTo>
                  <a:pt x="39" y="10"/>
                </a:lnTo>
                <a:lnTo>
                  <a:pt x="41" y="8"/>
                </a:lnTo>
                <a:lnTo>
                  <a:pt x="46" y="8"/>
                </a:lnTo>
                <a:lnTo>
                  <a:pt x="27" y="8"/>
                </a:lnTo>
                <a:lnTo>
                  <a:pt x="27" y="8"/>
                </a:lnTo>
                <a:close/>
              </a:path>
              <a:path w="307" h="184">
                <a:moveTo>
                  <a:pt x="46" y="1"/>
                </a:moveTo>
                <a:lnTo>
                  <a:pt x="34" y="1"/>
                </a:lnTo>
                <a:lnTo>
                  <a:pt x="32" y="3"/>
                </a:lnTo>
                <a:lnTo>
                  <a:pt x="30" y="6"/>
                </a:lnTo>
                <a:lnTo>
                  <a:pt x="27" y="8"/>
                </a:lnTo>
                <a:lnTo>
                  <a:pt x="49" y="8"/>
                </a:lnTo>
                <a:lnTo>
                  <a:pt x="53" y="10"/>
                </a:lnTo>
                <a:lnTo>
                  <a:pt x="56" y="13"/>
                </a:lnTo>
                <a:lnTo>
                  <a:pt x="58" y="15"/>
                </a:lnTo>
                <a:lnTo>
                  <a:pt x="61" y="18"/>
                </a:lnTo>
                <a:lnTo>
                  <a:pt x="61" y="20"/>
                </a:lnTo>
                <a:lnTo>
                  <a:pt x="63" y="25"/>
                </a:lnTo>
                <a:lnTo>
                  <a:pt x="66" y="30"/>
                </a:lnTo>
                <a:lnTo>
                  <a:pt x="66" y="32"/>
                </a:lnTo>
                <a:lnTo>
                  <a:pt x="68" y="37"/>
                </a:lnTo>
                <a:lnTo>
                  <a:pt x="68" y="44"/>
                </a:lnTo>
                <a:lnTo>
                  <a:pt x="70" y="49"/>
                </a:lnTo>
                <a:lnTo>
                  <a:pt x="70" y="61"/>
                </a:lnTo>
                <a:lnTo>
                  <a:pt x="70" y="65"/>
                </a:lnTo>
                <a:lnTo>
                  <a:pt x="73" y="70"/>
                </a:lnTo>
                <a:lnTo>
                  <a:pt x="73" y="114"/>
                </a:lnTo>
                <a:lnTo>
                  <a:pt x="70" y="118"/>
                </a:lnTo>
                <a:lnTo>
                  <a:pt x="70" y="135"/>
                </a:lnTo>
                <a:lnTo>
                  <a:pt x="68" y="140"/>
                </a:lnTo>
                <a:lnTo>
                  <a:pt x="68" y="147"/>
                </a:lnTo>
                <a:lnTo>
                  <a:pt x="66" y="150"/>
                </a:lnTo>
                <a:lnTo>
                  <a:pt x="66" y="154"/>
                </a:lnTo>
                <a:lnTo>
                  <a:pt x="63" y="159"/>
                </a:lnTo>
                <a:lnTo>
                  <a:pt x="61" y="164"/>
                </a:lnTo>
                <a:lnTo>
                  <a:pt x="58" y="169"/>
                </a:lnTo>
                <a:lnTo>
                  <a:pt x="56" y="171"/>
                </a:lnTo>
                <a:lnTo>
                  <a:pt x="53" y="174"/>
                </a:lnTo>
                <a:lnTo>
                  <a:pt x="51" y="174"/>
                </a:lnTo>
                <a:lnTo>
                  <a:pt x="49" y="176"/>
                </a:lnTo>
                <a:lnTo>
                  <a:pt x="46" y="176"/>
                </a:lnTo>
                <a:lnTo>
                  <a:pt x="63" y="176"/>
                </a:lnTo>
                <a:lnTo>
                  <a:pt x="66" y="174"/>
                </a:lnTo>
                <a:lnTo>
                  <a:pt x="70" y="171"/>
                </a:lnTo>
                <a:lnTo>
                  <a:pt x="73" y="166"/>
                </a:lnTo>
                <a:lnTo>
                  <a:pt x="75" y="164"/>
                </a:lnTo>
                <a:lnTo>
                  <a:pt x="78" y="159"/>
                </a:lnTo>
                <a:lnTo>
                  <a:pt x="78" y="154"/>
                </a:lnTo>
                <a:lnTo>
                  <a:pt x="80" y="150"/>
                </a:lnTo>
                <a:lnTo>
                  <a:pt x="82" y="147"/>
                </a:lnTo>
                <a:lnTo>
                  <a:pt x="82" y="140"/>
                </a:lnTo>
                <a:lnTo>
                  <a:pt x="85" y="135"/>
                </a:lnTo>
                <a:lnTo>
                  <a:pt x="85" y="125"/>
                </a:lnTo>
                <a:lnTo>
                  <a:pt x="87" y="123"/>
                </a:lnTo>
                <a:lnTo>
                  <a:pt x="87" y="58"/>
                </a:lnTo>
                <a:lnTo>
                  <a:pt x="85" y="54"/>
                </a:lnTo>
                <a:lnTo>
                  <a:pt x="85" y="46"/>
                </a:lnTo>
                <a:lnTo>
                  <a:pt x="82" y="41"/>
                </a:lnTo>
                <a:lnTo>
                  <a:pt x="82" y="37"/>
                </a:lnTo>
                <a:lnTo>
                  <a:pt x="80" y="34"/>
                </a:lnTo>
                <a:lnTo>
                  <a:pt x="80" y="30"/>
                </a:lnTo>
                <a:lnTo>
                  <a:pt x="78" y="27"/>
                </a:lnTo>
                <a:lnTo>
                  <a:pt x="78" y="25"/>
                </a:lnTo>
                <a:lnTo>
                  <a:pt x="75" y="20"/>
                </a:lnTo>
                <a:lnTo>
                  <a:pt x="73" y="15"/>
                </a:lnTo>
                <a:lnTo>
                  <a:pt x="70" y="13"/>
                </a:lnTo>
                <a:lnTo>
                  <a:pt x="66" y="10"/>
                </a:lnTo>
                <a:lnTo>
                  <a:pt x="63" y="8"/>
                </a:lnTo>
                <a:lnTo>
                  <a:pt x="61" y="6"/>
                </a:lnTo>
                <a:lnTo>
                  <a:pt x="58" y="3"/>
                </a:lnTo>
                <a:lnTo>
                  <a:pt x="56" y="1"/>
                </a:lnTo>
                <a:lnTo>
                  <a:pt x="46" y="1"/>
                </a:lnTo>
                <a:lnTo>
                  <a:pt x="46" y="1"/>
                </a:lnTo>
                <a:close/>
              </a:path>
              <a:path w="307" h="184">
                <a:moveTo>
                  <a:pt x="135" y="8"/>
                </a:moveTo>
                <a:lnTo>
                  <a:pt x="130" y="10"/>
                </a:lnTo>
                <a:lnTo>
                  <a:pt x="128" y="13"/>
                </a:lnTo>
                <a:lnTo>
                  <a:pt x="126" y="18"/>
                </a:lnTo>
                <a:lnTo>
                  <a:pt x="123" y="20"/>
                </a:lnTo>
                <a:lnTo>
                  <a:pt x="123" y="25"/>
                </a:lnTo>
                <a:lnTo>
                  <a:pt x="121" y="27"/>
                </a:lnTo>
                <a:lnTo>
                  <a:pt x="121" y="30"/>
                </a:lnTo>
                <a:lnTo>
                  <a:pt x="118" y="32"/>
                </a:lnTo>
                <a:lnTo>
                  <a:pt x="118" y="37"/>
                </a:lnTo>
                <a:lnTo>
                  <a:pt x="116" y="41"/>
                </a:lnTo>
                <a:lnTo>
                  <a:pt x="116" y="44"/>
                </a:lnTo>
                <a:lnTo>
                  <a:pt x="113" y="49"/>
                </a:lnTo>
                <a:lnTo>
                  <a:pt x="113" y="54"/>
                </a:lnTo>
                <a:lnTo>
                  <a:pt x="111" y="56"/>
                </a:lnTo>
                <a:lnTo>
                  <a:pt x="111" y="70"/>
                </a:lnTo>
                <a:lnTo>
                  <a:pt x="109" y="75"/>
                </a:lnTo>
                <a:lnTo>
                  <a:pt x="109" y="106"/>
                </a:lnTo>
                <a:lnTo>
                  <a:pt x="111" y="111"/>
                </a:lnTo>
                <a:lnTo>
                  <a:pt x="111" y="116"/>
                </a:lnTo>
                <a:lnTo>
                  <a:pt x="111" y="125"/>
                </a:lnTo>
                <a:lnTo>
                  <a:pt x="113" y="130"/>
                </a:lnTo>
                <a:lnTo>
                  <a:pt x="113" y="138"/>
                </a:lnTo>
                <a:lnTo>
                  <a:pt x="116" y="142"/>
                </a:lnTo>
                <a:lnTo>
                  <a:pt x="116" y="147"/>
                </a:lnTo>
                <a:lnTo>
                  <a:pt x="118" y="150"/>
                </a:lnTo>
                <a:lnTo>
                  <a:pt x="118" y="154"/>
                </a:lnTo>
                <a:lnTo>
                  <a:pt x="121" y="157"/>
                </a:lnTo>
                <a:lnTo>
                  <a:pt x="123" y="159"/>
                </a:lnTo>
                <a:lnTo>
                  <a:pt x="123" y="164"/>
                </a:lnTo>
                <a:lnTo>
                  <a:pt x="128" y="169"/>
                </a:lnTo>
                <a:lnTo>
                  <a:pt x="130" y="171"/>
                </a:lnTo>
                <a:lnTo>
                  <a:pt x="133" y="174"/>
                </a:lnTo>
                <a:lnTo>
                  <a:pt x="135" y="176"/>
                </a:lnTo>
                <a:lnTo>
                  <a:pt x="138" y="178"/>
                </a:lnTo>
                <a:lnTo>
                  <a:pt x="140" y="181"/>
                </a:lnTo>
                <a:lnTo>
                  <a:pt x="145" y="183"/>
                </a:lnTo>
                <a:lnTo>
                  <a:pt x="164" y="183"/>
                </a:lnTo>
                <a:lnTo>
                  <a:pt x="166" y="181"/>
                </a:lnTo>
                <a:lnTo>
                  <a:pt x="169" y="178"/>
                </a:lnTo>
                <a:lnTo>
                  <a:pt x="171" y="176"/>
                </a:lnTo>
                <a:lnTo>
                  <a:pt x="150" y="176"/>
                </a:lnTo>
                <a:lnTo>
                  <a:pt x="147" y="174"/>
                </a:lnTo>
                <a:lnTo>
                  <a:pt x="145" y="174"/>
                </a:lnTo>
                <a:lnTo>
                  <a:pt x="142" y="171"/>
                </a:lnTo>
                <a:lnTo>
                  <a:pt x="140" y="166"/>
                </a:lnTo>
                <a:lnTo>
                  <a:pt x="138" y="164"/>
                </a:lnTo>
                <a:lnTo>
                  <a:pt x="135" y="159"/>
                </a:lnTo>
                <a:lnTo>
                  <a:pt x="133" y="154"/>
                </a:lnTo>
                <a:lnTo>
                  <a:pt x="133" y="147"/>
                </a:lnTo>
                <a:lnTo>
                  <a:pt x="130" y="142"/>
                </a:lnTo>
                <a:lnTo>
                  <a:pt x="130" y="140"/>
                </a:lnTo>
                <a:lnTo>
                  <a:pt x="128" y="135"/>
                </a:lnTo>
                <a:lnTo>
                  <a:pt x="128" y="123"/>
                </a:lnTo>
                <a:lnTo>
                  <a:pt x="126" y="118"/>
                </a:lnTo>
                <a:lnTo>
                  <a:pt x="126" y="68"/>
                </a:lnTo>
                <a:lnTo>
                  <a:pt x="128" y="63"/>
                </a:lnTo>
                <a:lnTo>
                  <a:pt x="128" y="49"/>
                </a:lnTo>
                <a:lnTo>
                  <a:pt x="130" y="44"/>
                </a:lnTo>
                <a:lnTo>
                  <a:pt x="130" y="41"/>
                </a:lnTo>
                <a:lnTo>
                  <a:pt x="133" y="37"/>
                </a:lnTo>
                <a:lnTo>
                  <a:pt x="133" y="30"/>
                </a:lnTo>
                <a:lnTo>
                  <a:pt x="135" y="30"/>
                </a:lnTo>
                <a:lnTo>
                  <a:pt x="135" y="25"/>
                </a:lnTo>
                <a:lnTo>
                  <a:pt x="138" y="20"/>
                </a:lnTo>
                <a:lnTo>
                  <a:pt x="140" y="18"/>
                </a:lnTo>
                <a:lnTo>
                  <a:pt x="142" y="13"/>
                </a:lnTo>
                <a:lnTo>
                  <a:pt x="145" y="10"/>
                </a:lnTo>
                <a:lnTo>
                  <a:pt x="147" y="10"/>
                </a:lnTo>
                <a:lnTo>
                  <a:pt x="150" y="8"/>
                </a:lnTo>
                <a:lnTo>
                  <a:pt x="154" y="8"/>
                </a:lnTo>
                <a:lnTo>
                  <a:pt x="135" y="8"/>
                </a:lnTo>
                <a:lnTo>
                  <a:pt x="135" y="8"/>
                </a:lnTo>
                <a:close/>
              </a:path>
              <a:path w="307" h="184">
                <a:moveTo>
                  <a:pt x="154" y="1"/>
                </a:moveTo>
                <a:lnTo>
                  <a:pt x="142" y="1"/>
                </a:lnTo>
                <a:lnTo>
                  <a:pt x="140" y="3"/>
                </a:lnTo>
                <a:lnTo>
                  <a:pt x="138" y="6"/>
                </a:lnTo>
                <a:lnTo>
                  <a:pt x="135" y="8"/>
                </a:lnTo>
                <a:lnTo>
                  <a:pt x="157" y="8"/>
                </a:lnTo>
                <a:lnTo>
                  <a:pt x="161" y="10"/>
                </a:lnTo>
                <a:lnTo>
                  <a:pt x="164" y="13"/>
                </a:lnTo>
                <a:lnTo>
                  <a:pt x="166" y="15"/>
                </a:lnTo>
                <a:lnTo>
                  <a:pt x="169" y="18"/>
                </a:lnTo>
                <a:lnTo>
                  <a:pt x="171" y="20"/>
                </a:lnTo>
                <a:lnTo>
                  <a:pt x="171" y="25"/>
                </a:lnTo>
                <a:lnTo>
                  <a:pt x="173" y="30"/>
                </a:lnTo>
                <a:lnTo>
                  <a:pt x="173" y="32"/>
                </a:lnTo>
                <a:lnTo>
                  <a:pt x="176" y="37"/>
                </a:lnTo>
                <a:lnTo>
                  <a:pt x="176" y="44"/>
                </a:lnTo>
                <a:lnTo>
                  <a:pt x="178" y="49"/>
                </a:lnTo>
                <a:lnTo>
                  <a:pt x="178" y="61"/>
                </a:lnTo>
                <a:lnTo>
                  <a:pt x="178" y="65"/>
                </a:lnTo>
                <a:lnTo>
                  <a:pt x="181" y="70"/>
                </a:lnTo>
                <a:lnTo>
                  <a:pt x="181" y="114"/>
                </a:lnTo>
                <a:lnTo>
                  <a:pt x="178" y="118"/>
                </a:lnTo>
                <a:lnTo>
                  <a:pt x="178" y="135"/>
                </a:lnTo>
                <a:lnTo>
                  <a:pt x="176" y="140"/>
                </a:lnTo>
                <a:lnTo>
                  <a:pt x="176" y="147"/>
                </a:lnTo>
                <a:lnTo>
                  <a:pt x="173" y="150"/>
                </a:lnTo>
                <a:lnTo>
                  <a:pt x="173" y="154"/>
                </a:lnTo>
                <a:lnTo>
                  <a:pt x="171" y="159"/>
                </a:lnTo>
                <a:lnTo>
                  <a:pt x="169" y="164"/>
                </a:lnTo>
                <a:lnTo>
                  <a:pt x="166" y="169"/>
                </a:lnTo>
                <a:lnTo>
                  <a:pt x="164" y="171"/>
                </a:lnTo>
                <a:lnTo>
                  <a:pt x="161" y="174"/>
                </a:lnTo>
                <a:lnTo>
                  <a:pt x="159" y="174"/>
                </a:lnTo>
                <a:lnTo>
                  <a:pt x="157" y="176"/>
                </a:lnTo>
                <a:lnTo>
                  <a:pt x="154" y="176"/>
                </a:lnTo>
                <a:lnTo>
                  <a:pt x="171" y="176"/>
                </a:lnTo>
                <a:lnTo>
                  <a:pt x="173" y="174"/>
                </a:lnTo>
                <a:lnTo>
                  <a:pt x="178" y="171"/>
                </a:lnTo>
                <a:lnTo>
                  <a:pt x="181" y="166"/>
                </a:lnTo>
                <a:lnTo>
                  <a:pt x="183" y="164"/>
                </a:lnTo>
                <a:lnTo>
                  <a:pt x="186" y="159"/>
                </a:lnTo>
                <a:lnTo>
                  <a:pt x="186" y="154"/>
                </a:lnTo>
                <a:lnTo>
                  <a:pt x="188" y="150"/>
                </a:lnTo>
                <a:lnTo>
                  <a:pt x="190" y="147"/>
                </a:lnTo>
                <a:lnTo>
                  <a:pt x="190" y="140"/>
                </a:lnTo>
                <a:lnTo>
                  <a:pt x="193" y="135"/>
                </a:lnTo>
                <a:lnTo>
                  <a:pt x="193" y="125"/>
                </a:lnTo>
                <a:lnTo>
                  <a:pt x="195" y="123"/>
                </a:lnTo>
                <a:lnTo>
                  <a:pt x="195" y="97"/>
                </a:lnTo>
                <a:lnTo>
                  <a:pt x="198" y="92"/>
                </a:lnTo>
                <a:lnTo>
                  <a:pt x="198" y="90"/>
                </a:lnTo>
                <a:lnTo>
                  <a:pt x="195" y="82"/>
                </a:lnTo>
                <a:lnTo>
                  <a:pt x="195" y="58"/>
                </a:lnTo>
                <a:lnTo>
                  <a:pt x="193" y="54"/>
                </a:lnTo>
                <a:lnTo>
                  <a:pt x="193" y="46"/>
                </a:lnTo>
                <a:lnTo>
                  <a:pt x="190" y="41"/>
                </a:lnTo>
                <a:lnTo>
                  <a:pt x="190" y="37"/>
                </a:lnTo>
                <a:lnTo>
                  <a:pt x="188" y="34"/>
                </a:lnTo>
                <a:lnTo>
                  <a:pt x="188" y="30"/>
                </a:lnTo>
                <a:lnTo>
                  <a:pt x="186" y="27"/>
                </a:lnTo>
                <a:lnTo>
                  <a:pt x="186" y="25"/>
                </a:lnTo>
                <a:lnTo>
                  <a:pt x="183" y="20"/>
                </a:lnTo>
                <a:lnTo>
                  <a:pt x="181" y="15"/>
                </a:lnTo>
                <a:lnTo>
                  <a:pt x="178" y="13"/>
                </a:lnTo>
                <a:lnTo>
                  <a:pt x="173" y="10"/>
                </a:lnTo>
                <a:lnTo>
                  <a:pt x="171" y="8"/>
                </a:lnTo>
                <a:lnTo>
                  <a:pt x="169" y="6"/>
                </a:lnTo>
                <a:lnTo>
                  <a:pt x="166" y="3"/>
                </a:lnTo>
                <a:lnTo>
                  <a:pt x="164" y="1"/>
                </a:lnTo>
                <a:lnTo>
                  <a:pt x="154" y="1"/>
                </a:lnTo>
                <a:lnTo>
                  <a:pt x="154" y="1"/>
                </a:lnTo>
                <a:close/>
              </a:path>
              <a:path w="307" h="184">
                <a:moveTo>
                  <a:pt x="243" y="8"/>
                </a:moveTo>
                <a:lnTo>
                  <a:pt x="238" y="10"/>
                </a:lnTo>
                <a:lnTo>
                  <a:pt x="236" y="13"/>
                </a:lnTo>
                <a:lnTo>
                  <a:pt x="233" y="18"/>
                </a:lnTo>
                <a:lnTo>
                  <a:pt x="231" y="20"/>
                </a:lnTo>
                <a:lnTo>
                  <a:pt x="231" y="25"/>
                </a:lnTo>
                <a:lnTo>
                  <a:pt x="229" y="27"/>
                </a:lnTo>
                <a:lnTo>
                  <a:pt x="229" y="30"/>
                </a:lnTo>
                <a:lnTo>
                  <a:pt x="226" y="32"/>
                </a:lnTo>
                <a:lnTo>
                  <a:pt x="226" y="37"/>
                </a:lnTo>
                <a:lnTo>
                  <a:pt x="224" y="41"/>
                </a:lnTo>
                <a:lnTo>
                  <a:pt x="224" y="44"/>
                </a:lnTo>
                <a:lnTo>
                  <a:pt x="221" y="49"/>
                </a:lnTo>
                <a:lnTo>
                  <a:pt x="221" y="54"/>
                </a:lnTo>
                <a:lnTo>
                  <a:pt x="219" y="56"/>
                </a:lnTo>
                <a:lnTo>
                  <a:pt x="219" y="75"/>
                </a:lnTo>
                <a:lnTo>
                  <a:pt x="217" y="80"/>
                </a:lnTo>
                <a:lnTo>
                  <a:pt x="217" y="106"/>
                </a:lnTo>
                <a:lnTo>
                  <a:pt x="219" y="111"/>
                </a:lnTo>
                <a:lnTo>
                  <a:pt x="219" y="116"/>
                </a:lnTo>
                <a:lnTo>
                  <a:pt x="219" y="125"/>
                </a:lnTo>
                <a:lnTo>
                  <a:pt x="221" y="130"/>
                </a:lnTo>
                <a:lnTo>
                  <a:pt x="221" y="138"/>
                </a:lnTo>
                <a:lnTo>
                  <a:pt x="224" y="142"/>
                </a:lnTo>
                <a:lnTo>
                  <a:pt x="224" y="147"/>
                </a:lnTo>
                <a:lnTo>
                  <a:pt x="226" y="150"/>
                </a:lnTo>
                <a:lnTo>
                  <a:pt x="226" y="154"/>
                </a:lnTo>
                <a:lnTo>
                  <a:pt x="229" y="157"/>
                </a:lnTo>
                <a:lnTo>
                  <a:pt x="231" y="159"/>
                </a:lnTo>
                <a:lnTo>
                  <a:pt x="233" y="164"/>
                </a:lnTo>
                <a:lnTo>
                  <a:pt x="236" y="169"/>
                </a:lnTo>
                <a:lnTo>
                  <a:pt x="238" y="171"/>
                </a:lnTo>
                <a:lnTo>
                  <a:pt x="241" y="174"/>
                </a:lnTo>
                <a:lnTo>
                  <a:pt x="243" y="176"/>
                </a:lnTo>
                <a:lnTo>
                  <a:pt x="246" y="178"/>
                </a:lnTo>
                <a:lnTo>
                  <a:pt x="248" y="181"/>
                </a:lnTo>
                <a:lnTo>
                  <a:pt x="253" y="183"/>
                </a:lnTo>
                <a:lnTo>
                  <a:pt x="272" y="183"/>
                </a:lnTo>
                <a:lnTo>
                  <a:pt x="274" y="181"/>
                </a:lnTo>
                <a:lnTo>
                  <a:pt x="277" y="178"/>
                </a:lnTo>
                <a:lnTo>
                  <a:pt x="279" y="176"/>
                </a:lnTo>
                <a:lnTo>
                  <a:pt x="258" y="176"/>
                </a:lnTo>
                <a:lnTo>
                  <a:pt x="255" y="174"/>
                </a:lnTo>
                <a:lnTo>
                  <a:pt x="253" y="174"/>
                </a:lnTo>
                <a:lnTo>
                  <a:pt x="250" y="171"/>
                </a:lnTo>
                <a:lnTo>
                  <a:pt x="248" y="166"/>
                </a:lnTo>
                <a:lnTo>
                  <a:pt x="246" y="164"/>
                </a:lnTo>
                <a:lnTo>
                  <a:pt x="243" y="159"/>
                </a:lnTo>
                <a:lnTo>
                  <a:pt x="241" y="154"/>
                </a:lnTo>
                <a:lnTo>
                  <a:pt x="241" y="147"/>
                </a:lnTo>
                <a:lnTo>
                  <a:pt x="238" y="142"/>
                </a:lnTo>
                <a:lnTo>
                  <a:pt x="238" y="140"/>
                </a:lnTo>
                <a:lnTo>
                  <a:pt x="236" y="135"/>
                </a:lnTo>
                <a:lnTo>
                  <a:pt x="236" y="123"/>
                </a:lnTo>
                <a:lnTo>
                  <a:pt x="233" y="118"/>
                </a:lnTo>
                <a:lnTo>
                  <a:pt x="233" y="68"/>
                </a:lnTo>
                <a:lnTo>
                  <a:pt x="236" y="63"/>
                </a:lnTo>
                <a:lnTo>
                  <a:pt x="236" y="49"/>
                </a:lnTo>
                <a:lnTo>
                  <a:pt x="238" y="44"/>
                </a:lnTo>
                <a:lnTo>
                  <a:pt x="238" y="41"/>
                </a:lnTo>
                <a:lnTo>
                  <a:pt x="241" y="37"/>
                </a:lnTo>
                <a:lnTo>
                  <a:pt x="241" y="30"/>
                </a:lnTo>
                <a:lnTo>
                  <a:pt x="243" y="30"/>
                </a:lnTo>
                <a:lnTo>
                  <a:pt x="243" y="25"/>
                </a:lnTo>
                <a:lnTo>
                  <a:pt x="246" y="20"/>
                </a:lnTo>
                <a:lnTo>
                  <a:pt x="248" y="18"/>
                </a:lnTo>
                <a:lnTo>
                  <a:pt x="250" y="13"/>
                </a:lnTo>
                <a:lnTo>
                  <a:pt x="253" y="10"/>
                </a:lnTo>
                <a:lnTo>
                  <a:pt x="255" y="10"/>
                </a:lnTo>
                <a:lnTo>
                  <a:pt x="258" y="8"/>
                </a:lnTo>
                <a:lnTo>
                  <a:pt x="262" y="8"/>
                </a:lnTo>
                <a:lnTo>
                  <a:pt x="243" y="8"/>
                </a:lnTo>
                <a:lnTo>
                  <a:pt x="243" y="8"/>
                </a:lnTo>
                <a:close/>
              </a:path>
              <a:path w="307" h="184">
                <a:moveTo>
                  <a:pt x="262" y="1"/>
                </a:moveTo>
                <a:lnTo>
                  <a:pt x="250" y="1"/>
                </a:lnTo>
                <a:lnTo>
                  <a:pt x="248" y="3"/>
                </a:lnTo>
                <a:lnTo>
                  <a:pt x="246" y="6"/>
                </a:lnTo>
                <a:lnTo>
                  <a:pt x="243" y="8"/>
                </a:lnTo>
                <a:lnTo>
                  <a:pt x="265" y="8"/>
                </a:lnTo>
                <a:lnTo>
                  <a:pt x="270" y="10"/>
                </a:lnTo>
                <a:lnTo>
                  <a:pt x="272" y="13"/>
                </a:lnTo>
                <a:lnTo>
                  <a:pt x="274" y="15"/>
                </a:lnTo>
                <a:lnTo>
                  <a:pt x="277" y="18"/>
                </a:lnTo>
                <a:lnTo>
                  <a:pt x="279" y="20"/>
                </a:lnTo>
                <a:lnTo>
                  <a:pt x="279" y="25"/>
                </a:lnTo>
                <a:lnTo>
                  <a:pt x="281" y="30"/>
                </a:lnTo>
                <a:lnTo>
                  <a:pt x="281" y="32"/>
                </a:lnTo>
                <a:lnTo>
                  <a:pt x="284" y="37"/>
                </a:lnTo>
                <a:lnTo>
                  <a:pt x="284" y="44"/>
                </a:lnTo>
                <a:lnTo>
                  <a:pt x="286" y="49"/>
                </a:lnTo>
                <a:lnTo>
                  <a:pt x="286" y="61"/>
                </a:lnTo>
                <a:lnTo>
                  <a:pt x="286" y="65"/>
                </a:lnTo>
                <a:lnTo>
                  <a:pt x="289" y="70"/>
                </a:lnTo>
                <a:lnTo>
                  <a:pt x="289" y="114"/>
                </a:lnTo>
                <a:lnTo>
                  <a:pt x="286" y="118"/>
                </a:lnTo>
                <a:lnTo>
                  <a:pt x="286" y="135"/>
                </a:lnTo>
                <a:lnTo>
                  <a:pt x="284" y="140"/>
                </a:lnTo>
                <a:lnTo>
                  <a:pt x="284" y="147"/>
                </a:lnTo>
                <a:lnTo>
                  <a:pt x="281" y="150"/>
                </a:lnTo>
                <a:lnTo>
                  <a:pt x="281" y="154"/>
                </a:lnTo>
                <a:lnTo>
                  <a:pt x="279" y="159"/>
                </a:lnTo>
                <a:lnTo>
                  <a:pt x="277" y="164"/>
                </a:lnTo>
                <a:lnTo>
                  <a:pt x="274" y="169"/>
                </a:lnTo>
                <a:lnTo>
                  <a:pt x="272" y="171"/>
                </a:lnTo>
                <a:lnTo>
                  <a:pt x="270" y="174"/>
                </a:lnTo>
                <a:lnTo>
                  <a:pt x="267" y="174"/>
                </a:lnTo>
                <a:lnTo>
                  <a:pt x="265" y="176"/>
                </a:lnTo>
                <a:lnTo>
                  <a:pt x="262" y="176"/>
                </a:lnTo>
                <a:lnTo>
                  <a:pt x="279" y="176"/>
                </a:lnTo>
                <a:lnTo>
                  <a:pt x="281" y="174"/>
                </a:lnTo>
                <a:lnTo>
                  <a:pt x="286" y="171"/>
                </a:lnTo>
                <a:lnTo>
                  <a:pt x="289" y="166"/>
                </a:lnTo>
                <a:lnTo>
                  <a:pt x="291" y="164"/>
                </a:lnTo>
                <a:lnTo>
                  <a:pt x="293" y="159"/>
                </a:lnTo>
                <a:lnTo>
                  <a:pt x="293" y="154"/>
                </a:lnTo>
                <a:lnTo>
                  <a:pt x="296" y="150"/>
                </a:lnTo>
                <a:lnTo>
                  <a:pt x="298" y="147"/>
                </a:lnTo>
                <a:lnTo>
                  <a:pt x="298" y="140"/>
                </a:lnTo>
                <a:lnTo>
                  <a:pt x="301" y="135"/>
                </a:lnTo>
                <a:lnTo>
                  <a:pt x="301" y="130"/>
                </a:lnTo>
                <a:lnTo>
                  <a:pt x="303" y="125"/>
                </a:lnTo>
                <a:lnTo>
                  <a:pt x="303" y="101"/>
                </a:lnTo>
                <a:lnTo>
                  <a:pt x="306" y="97"/>
                </a:lnTo>
                <a:lnTo>
                  <a:pt x="306" y="90"/>
                </a:lnTo>
                <a:lnTo>
                  <a:pt x="303" y="82"/>
                </a:lnTo>
                <a:lnTo>
                  <a:pt x="303" y="58"/>
                </a:lnTo>
                <a:lnTo>
                  <a:pt x="301" y="54"/>
                </a:lnTo>
                <a:lnTo>
                  <a:pt x="301" y="46"/>
                </a:lnTo>
                <a:lnTo>
                  <a:pt x="298" y="41"/>
                </a:lnTo>
                <a:lnTo>
                  <a:pt x="298" y="37"/>
                </a:lnTo>
                <a:lnTo>
                  <a:pt x="296" y="34"/>
                </a:lnTo>
                <a:lnTo>
                  <a:pt x="296" y="30"/>
                </a:lnTo>
                <a:lnTo>
                  <a:pt x="293" y="27"/>
                </a:lnTo>
                <a:lnTo>
                  <a:pt x="293" y="25"/>
                </a:lnTo>
                <a:lnTo>
                  <a:pt x="291" y="20"/>
                </a:lnTo>
                <a:lnTo>
                  <a:pt x="289" y="15"/>
                </a:lnTo>
                <a:lnTo>
                  <a:pt x="286" y="13"/>
                </a:lnTo>
                <a:lnTo>
                  <a:pt x="281" y="10"/>
                </a:lnTo>
                <a:lnTo>
                  <a:pt x="279" y="8"/>
                </a:lnTo>
                <a:lnTo>
                  <a:pt x="277" y="6"/>
                </a:lnTo>
                <a:lnTo>
                  <a:pt x="274" y="3"/>
                </a:lnTo>
                <a:lnTo>
                  <a:pt x="272" y="1"/>
                </a:lnTo>
                <a:lnTo>
                  <a:pt x="262" y="1"/>
                </a:lnTo>
                <a:lnTo>
                  <a:pt x="262"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49" name="path"/>
          <p:cNvSpPr/>
          <p:nvPr/>
        </p:nvSpPr>
        <p:spPr>
          <a:xfrm>
            <a:off x="13187934" y="10067797"/>
            <a:ext cx="121919" cy="156972"/>
          </a:xfrm>
          <a:custGeom>
            <a:avLst/>
            <a:gdLst/>
            <a:ahLst/>
            <a:cxnLst/>
            <a:rect l="0" t="0" r="0" b="0"/>
            <a:pathLst>
              <a:path w="191" h="247">
                <a:moveTo>
                  <a:pt x="142" y="217"/>
                </a:moveTo>
                <a:lnTo>
                  <a:pt x="142" y="222"/>
                </a:lnTo>
                <a:lnTo>
                  <a:pt x="166" y="219"/>
                </a:lnTo>
                <a:lnTo>
                  <a:pt x="152" y="219"/>
                </a:lnTo>
                <a:lnTo>
                  <a:pt x="147" y="217"/>
                </a:lnTo>
                <a:lnTo>
                  <a:pt x="142" y="217"/>
                </a:lnTo>
                <a:lnTo>
                  <a:pt x="142" y="217"/>
                </a:lnTo>
                <a:close/>
              </a:path>
              <a:path w="191" h="247">
                <a:moveTo>
                  <a:pt x="70" y="171"/>
                </a:moveTo>
                <a:lnTo>
                  <a:pt x="68" y="171"/>
                </a:lnTo>
                <a:lnTo>
                  <a:pt x="70" y="176"/>
                </a:lnTo>
                <a:lnTo>
                  <a:pt x="73" y="181"/>
                </a:lnTo>
                <a:lnTo>
                  <a:pt x="75" y="183"/>
                </a:lnTo>
                <a:lnTo>
                  <a:pt x="77" y="188"/>
                </a:lnTo>
                <a:lnTo>
                  <a:pt x="80" y="193"/>
                </a:lnTo>
                <a:lnTo>
                  <a:pt x="80" y="195"/>
                </a:lnTo>
                <a:lnTo>
                  <a:pt x="82" y="200"/>
                </a:lnTo>
                <a:lnTo>
                  <a:pt x="85" y="202"/>
                </a:lnTo>
                <a:lnTo>
                  <a:pt x="85" y="210"/>
                </a:lnTo>
                <a:lnTo>
                  <a:pt x="87" y="212"/>
                </a:lnTo>
                <a:lnTo>
                  <a:pt x="90" y="214"/>
                </a:lnTo>
                <a:lnTo>
                  <a:pt x="92" y="214"/>
                </a:lnTo>
                <a:lnTo>
                  <a:pt x="94" y="210"/>
                </a:lnTo>
                <a:lnTo>
                  <a:pt x="94" y="207"/>
                </a:lnTo>
                <a:lnTo>
                  <a:pt x="97" y="202"/>
                </a:lnTo>
                <a:lnTo>
                  <a:pt x="97" y="198"/>
                </a:lnTo>
                <a:lnTo>
                  <a:pt x="94" y="193"/>
                </a:lnTo>
                <a:lnTo>
                  <a:pt x="94" y="188"/>
                </a:lnTo>
                <a:lnTo>
                  <a:pt x="92" y="188"/>
                </a:lnTo>
                <a:lnTo>
                  <a:pt x="92" y="185"/>
                </a:lnTo>
                <a:lnTo>
                  <a:pt x="90" y="183"/>
                </a:lnTo>
                <a:lnTo>
                  <a:pt x="87" y="183"/>
                </a:lnTo>
                <a:lnTo>
                  <a:pt x="82" y="178"/>
                </a:lnTo>
                <a:lnTo>
                  <a:pt x="80" y="176"/>
                </a:lnTo>
                <a:lnTo>
                  <a:pt x="75" y="174"/>
                </a:lnTo>
                <a:lnTo>
                  <a:pt x="70" y="171"/>
                </a:lnTo>
                <a:lnTo>
                  <a:pt x="70" y="171"/>
                </a:lnTo>
                <a:close/>
              </a:path>
              <a:path w="191" h="247">
                <a:moveTo>
                  <a:pt x="41" y="166"/>
                </a:moveTo>
                <a:lnTo>
                  <a:pt x="41" y="169"/>
                </a:lnTo>
                <a:lnTo>
                  <a:pt x="39" y="174"/>
                </a:lnTo>
                <a:lnTo>
                  <a:pt x="37" y="176"/>
                </a:lnTo>
                <a:lnTo>
                  <a:pt x="37" y="181"/>
                </a:lnTo>
                <a:lnTo>
                  <a:pt x="34" y="185"/>
                </a:lnTo>
                <a:lnTo>
                  <a:pt x="32" y="188"/>
                </a:lnTo>
                <a:lnTo>
                  <a:pt x="30" y="193"/>
                </a:lnTo>
                <a:lnTo>
                  <a:pt x="27" y="198"/>
                </a:lnTo>
                <a:lnTo>
                  <a:pt x="27" y="200"/>
                </a:lnTo>
                <a:lnTo>
                  <a:pt x="25" y="205"/>
                </a:lnTo>
                <a:lnTo>
                  <a:pt x="22" y="205"/>
                </a:lnTo>
                <a:lnTo>
                  <a:pt x="20" y="210"/>
                </a:lnTo>
                <a:lnTo>
                  <a:pt x="17" y="212"/>
                </a:lnTo>
                <a:lnTo>
                  <a:pt x="15" y="217"/>
                </a:lnTo>
                <a:lnTo>
                  <a:pt x="13" y="219"/>
                </a:lnTo>
                <a:lnTo>
                  <a:pt x="10" y="222"/>
                </a:lnTo>
                <a:lnTo>
                  <a:pt x="8" y="226"/>
                </a:lnTo>
                <a:lnTo>
                  <a:pt x="5" y="229"/>
                </a:lnTo>
                <a:lnTo>
                  <a:pt x="3" y="231"/>
                </a:lnTo>
                <a:lnTo>
                  <a:pt x="1" y="236"/>
                </a:lnTo>
                <a:lnTo>
                  <a:pt x="3" y="238"/>
                </a:lnTo>
                <a:lnTo>
                  <a:pt x="5" y="236"/>
                </a:lnTo>
                <a:lnTo>
                  <a:pt x="8" y="234"/>
                </a:lnTo>
                <a:lnTo>
                  <a:pt x="10" y="231"/>
                </a:lnTo>
                <a:lnTo>
                  <a:pt x="15" y="229"/>
                </a:lnTo>
                <a:lnTo>
                  <a:pt x="17" y="226"/>
                </a:lnTo>
                <a:lnTo>
                  <a:pt x="20" y="222"/>
                </a:lnTo>
                <a:lnTo>
                  <a:pt x="22" y="219"/>
                </a:lnTo>
                <a:lnTo>
                  <a:pt x="25" y="217"/>
                </a:lnTo>
                <a:lnTo>
                  <a:pt x="27" y="214"/>
                </a:lnTo>
                <a:lnTo>
                  <a:pt x="30" y="210"/>
                </a:lnTo>
                <a:lnTo>
                  <a:pt x="34" y="207"/>
                </a:lnTo>
                <a:lnTo>
                  <a:pt x="37" y="205"/>
                </a:lnTo>
                <a:lnTo>
                  <a:pt x="39" y="200"/>
                </a:lnTo>
                <a:lnTo>
                  <a:pt x="41" y="198"/>
                </a:lnTo>
                <a:lnTo>
                  <a:pt x="44" y="193"/>
                </a:lnTo>
                <a:lnTo>
                  <a:pt x="46" y="190"/>
                </a:lnTo>
                <a:lnTo>
                  <a:pt x="49" y="185"/>
                </a:lnTo>
                <a:lnTo>
                  <a:pt x="56" y="183"/>
                </a:lnTo>
                <a:lnTo>
                  <a:pt x="41" y="166"/>
                </a:lnTo>
                <a:lnTo>
                  <a:pt x="41" y="166"/>
                </a:lnTo>
                <a:close/>
              </a:path>
              <a:path w="191" h="247">
                <a:moveTo>
                  <a:pt x="118" y="145"/>
                </a:moveTo>
                <a:lnTo>
                  <a:pt x="118" y="159"/>
                </a:lnTo>
                <a:lnTo>
                  <a:pt x="116" y="164"/>
                </a:lnTo>
                <a:lnTo>
                  <a:pt x="116" y="171"/>
                </a:lnTo>
                <a:lnTo>
                  <a:pt x="113" y="176"/>
                </a:lnTo>
                <a:lnTo>
                  <a:pt x="113" y="181"/>
                </a:lnTo>
                <a:lnTo>
                  <a:pt x="111" y="185"/>
                </a:lnTo>
                <a:lnTo>
                  <a:pt x="111" y="190"/>
                </a:lnTo>
                <a:lnTo>
                  <a:pt x="109" y="193"/>
                </a:lnTo>
                <a:lnTo>
                  <a:pt x="109" y="198"/>
                </a:lnTo>
                <a:lnTo>
                  <a:pt x="106" y="202"/>
                </a:lnTo>
                <a:lnTo>
                  <a:pt x="104" y="205"/>
                </a:lnTo>
                <a:lnTo>
                  <a:pt x="101" y="210"/>
                </a:lnTo>
                <a:lnTo>
                  <a:pt x="101" y="212"/>
                </a:lnTo>
                <a:lnTo>
                  <a:pt x="99" y="214"/>
                </a:lnTo>
                <a:lnTo>
                  <a:pt x="97" y="219"/>
                </a:lnTo>
                <a:lnTo>
                  <a:pt x="94" y="222"/>
                </a:lnTo>
                <a:lnTo>
                  <a:pt x="92" y="226"/>
                </a:lnTo>
                <a:lnTo>
                  <a:pt x="90" y="229"/>
                </a:lnTo>
                <a:lnTo>
                  <a:pt x="87" y="231"/>
                </a:lnTo>
                <a:lnTo>
                  <a:pt x="85" y="236"/>
                </a:lnTo>
                <a:lnTo>
                  <a:pt x="82" y="238"/>
                </a:lnTo>
                <a:lnTo>
                  <a:pt x="80" y="241"/>
                </a:lnTo>
                <a:lnTo>
                  <a:pt x="80" y="245"/>
                </a:lnTo>
                <a:lnTo>
                  <a:pt x="85" y="243"/>
                </a:lnTo>
                <a:lnTo>
                  <a:pt x="87" y="241"/>
                </a:lnTo>
                <a:lnTo>
                  <a:pt x="90" y="238"/>
                </a:lnTo>
                <a:lnTo>
                  <a:pt x="92" y="234"/>
                </a:lnTo>
                <a:lnTo>
                  <a:pt x="97" y="231"/>
                </a:lnTo>
                <a:lnTo>
                  <a:pt x="99" y="229"/>
                </a:lnTo>
                <a:lnTo>
                  <a:pt x="101" y="226"/>
                </a:lnTo>
                <a:lnTo>
                  <a:pt x="104" y="222"/>
                </a:lnTo>
                <a:lnTo>
                  <a:pt x="106" y="219"/>
                </a:lnTo>
                <a:lnTo>
                  <a:pt x="109" y="217"/>
                </a:lnTo>
                <a:lnTo>
                  <a:pt x="111" y="212"/>
                </a:lnTo>
                <a:lnTo>
                  <a:pt x="113" y="210"/>
                </a:lnTo>
                <a:lnTo>
                  <a:pt x="116" y="205"/>
                </a:lnTo>
                <a:lnTo>
                  <a:pt x="118" y="202"/>
                </a:lnTo>
                <a:lnTo>
                  <a:pt x="121" y="200"/>
                </a:lnTo>
                <a:lnTo>
                  <a:pt x="121" y="195"/>
                </a:lnTo>
                <a:lnTo>
                  <a:pt x="123" y="190"/>
                </a:lnTo>
                <a:lnTo>
                  <a:pt x="123" y="188"/>
                </a:lnTo>
                <a:lnTo>
                  <a:pt x="125" y="183"/>
                </a:lnTo>
                <a:lnTo>
                  <a:pt x="125" y="178"/>
                </a:lnTo>
                <a:lnTo>
                  <a:pt x="128" y="174"/>
                </a:lnTo>
                <a:lnTo>
                  <a:pt x="128" y="171"/>
                </a:lnTo>
                <a:lnTo>
                  <a:pt x="130" y="166"/>
                </a:lnTo>
                <a:lnTo>
                  <a:pt x="130" y="145"/>
                </a:lnTo>
                <a:lnTo>
                  <a:pt x="173" y="145"/>
                </a:lnTo>
                <a:lnTo>
                  <a:pt x="118" y="145"/>
                </a:lnTo>
                <a:lnTo>
                  <a:pt x="118" y="145"/>
                </a:lnTo>
                <a:close/>
              </a:path>
              <a:path w="191" h="247">
                <a:moveTo>
                  <a:pt x="99" y="145"/>
                </a:moveTo>
                <a:lnTo>
                  <a:pt x="90" y="154"/>
                </a:lnTo>
                <a:lnTo>
                  <a:pt x="3" y="154"/>
                </a:lnTo>
                <a:lnTo>
                  <a:pt x="10" y="164"/>
                </a:lnTo>
                <a:lnTo>
                  <a:pt x="22" y="162"/>
                </a:lnTo>
                <a:lnTo>
                  <a:pt x="113" y="162"/>
                </a:lnTo>
                <a:lnTo>
                  <a:pt x="99" y="145"/>
                </a:lnTo>
                <a:lnTo>
                  <a:pt x="99" y="145"/>
                </a:lnTo>
                <a:close/>
              </a:path>
              <a:path w="191" h="247">
                <a:moveTo>
                  <a:pt x="121" y="80"/>
                </a:moveTo>
                <a:lnTo>
                  <a:pt x="121" y="125"/>
                </a:lnTo>
                <a:lnTo>
                  <a:pt x="118" y="130"/>
                </a:lnTo>
                <a:lnTo>
                  <a:pt x="118" y="140"/>
                </a:lnTo>
                <a:lnTo>
                  <a:pt x="130" y="140"/>
                </a:lnTo>
                <a:lnTo>
                  <a:pt x="130" y="128"/>
                </a:lnTo>
                <a:lnTo>
                  <a:pt x="133" y="123"/>
                </a:lnTo>
                <a:lnTo>
                  <a:pt x="133" y="85"/>
                </a:lnTo>
                <a:lnTo>
                  <a:pt x="173" y="85"/>
                </a:lnTo>
                <a:lnTo>
                  <a:pt x="121" y="80"/>
                </a:lnTo>
                <a:lnTo>
                  <a:pt x="121" y="80"/>
                </a:lnTo>
                <a:close/>
              </a:path>
              <a:path w="191" h="247">
                <a:moveTo>
                  <a:pt x="41" y="51"/>
                </a:moveTo>
                <a:lnTo>
                  <a:pt x="30" y="51"/>
                </a:lnTo>
                <a:lnTo>
                  <a:pt x="30" y="154"/>
                </a:lnTo>
                <a:lnTo>
                  <a:pt x="41" y="154"/>
                </a:lnTo>
                <a:lnTo>
                  <a:pt x="41" y="123"/>
                </a:lnTo>
                <a:lnTo>
                  <a:pt x="77" y="123"/>
                </a:lnTo>
                <a:lnTo>
                  <a:pt x="41" y="116"/>
                </a:lnTo>
                <a:lnTo>
                  <a:pt x="41" y="85"/>
                </a:lnTo>
                <a:lnTo>
                  <a:pt x="77" y="85"/>
                </a:lnTo>
                <a:lnTo>
                  <a:pt x="41" y="78"/>
                </a:lnTo>
                <a:lnTo>
                  <a:pt x="41" y="51"/>
                </a:lnTo>
                <a:lnTo>
                  <a:pt x="41" y="51"/>
                </a:lnTo>
                <a:close/>
              </a:path>
              <a:path w="191" h="247">
                <a:moveTo>
                  <a:pt x="90" y="51"/>
                </a:moveTo>
                <a:lnTo>
                  <a:pt x="77" y="51"/>
                </a:lnTo>
                <a:lnTo>
                  <a:pt x="77" y="78"/>
                </a:lnTo>
                <a:lnTo>
                  <a:pt x="41" y="78"/>
                </a:lnTo>
                <a:lnTo>
                  <a:pt x="77" y="85"/>
                </a:lnTo>
                <a:lnTo>
                  <a:pt x="77" y="116"/>
                </a:lnTo>
                <a:lnTo>
                  <a:pt x="41" y="116"/>
                </a:lnTo>
                <a:lnTo>
                  <a:pt x="77" y="123"/>
                </a:lnTo>
                <a:lnTo>
                  <a:pt x="77" y="154"/>
                </a:lnTo>
                <a:lnTo>
                  <a:pt x="90" y="154"/>
                </a:lnTo>
                <a:lnTo>
                  <a:pt x="90" y="51"/>
                </a:lnTo>
                <a:lnTo>
                  <a:pt x="90" y="51"/>
                </a:lnTo>
                <a:close/>
              </a:path>
              <a:path w="191" h="247">
                <a:moveTo>
                  <a:pt x="101" y="32"/>
                </a:moveTo>
                <a:lnTo>
                  <a:pt x="92" y="44"/>
                </a:lnTo>
                <a:lnTo>
                  <a:pt x="5" y="44"/>
                </a:lnTo>
                <a:lnTo>
                  <a:pt x="10" y="54"/>
                </a:lnTo>
                <a:lnTo>
                  <a:pt x="22" y="51"/>
                </a:lnTo>
                <a:lnTo>
                  <a:pt x="116" y="51"/>
                </a:lnTo>
                <a:lnTo>
                  <a:pt x="101" y="32"/>
                </a:lnTo>
                <a:lnTo>
                  <a:pt x="101" y="32"/>
                </a:lnTo>
                <a:close/>
              </a:path>
              <a:path w="191" h="247">
                <a:moveTo>
                  <a:pt x="121" y="22"/>
                </a:moveTo>
                <a:lnTo>
                  <a:pt x="121" y="80"/>
                </a:lnTo>
                <a:lnTo>
                  <a:pt x="133" y="80"/>
                </a:lnTo>
                <a:lnTo>
                  <a:pt x="133" y="27"/>
                </a:lnTo>
                <a:lnTo>
                  <a:pt x="173" y="27"/>
                </a:lnTo>
                <a:lnTo>
                  <a:pt x="121" y="22"/>
                </a:lnTo>
                <a:lnTo>
                  <a:pt x="121" y="22"/>
                </a:lnTo>
                <a:close/>
              </a:path>
              <a:path w="191" h="247">
                <a:moveTo>
                  <a:pt x="118" y="10"/>
                </a:moveTo>
                <a:lnTo>
                  <a:pt x="118" y="15"/>
                </a:lnTo>
                <a:lnTo>
                  <a:pt x="121" y="20"/>
                </a:lnTo>
                <a:lnTo>
                  <a:pt x="121" y="22"/>
                </a:lnTo>
                <a:lnTo>
                  <a:pt x="173" y="27"/>
                </a:lnTo>
                <a:lnTo>
                  <a:pt x="173" y="80"/>
                </a:lnTo>
                <a:lnTo>
                  <a:pt x="133" y="80"/>
                </a:lnTo>
                <a:lnTo>
                  <a:pt x="121" y="80"/>
                </a:lnTo>
                <a:lnTo>
                  <a:pt x="173" y="85"/>
                </a:lnTo>
                <a:lnTo>
                  <a:pt x="173" y="140"/>
                </a:lnTo>
                <a:lnTo>
                  <a:pt x="130" y="140"/>
                </a:lnTo>
                <a:lnTo>
                  <a:pt x="118" y="140"/>
                </a:lnTo>
                <a:lnTo>
                  <a:pt x="118" y="145"/>
                </a:lnTo>
                <a:lnTo>
                  <a:pt x="173" y="145"/>
                </a:lnTo>
                <a:lnTo>
                  <a:pt x="173" y="210"/>
                </a:lnTo>
                <a:lnTo>
                  <a:pt x="173" y="214"/>
                </a:lnTo>
                <a:lnTo>
                  <a:pt x="171" y="217"/>
                </a:lnTo>
                <a:lnTo>
                  <a:pt x="169" y="219"/>
                </a:lnTo>
                <a:lnTo>
                  <a:pt x="166" y="219"/>
                </a:lnTo>
                <a:lnTo>
                  <a:pt x="142" y="222"/>
                </a:lnTo>
                <a:lnTo>
                  <a:pt x="147" y="222"/>
                </a:lnTo>
                <a:lnTo>
                  <a:pt x="152" y="224"/>
                </a:lnTo>
                <a:lnTo>
                  <a:pt x="157" y="226"/>
                </a:lnTo>
                <a:lnTo>
                  <a:pt x="159" y="229"/>
                </a:lnTo>
                <a:lnTo>
                  <a:pt x="161" y="231"/>
                </a:lnTo>
                <a:lnTo>
                  <a:pt x="164" y="234"/>
                </a:lnTo>
                <a:lnTo>
                  <a:pt x="166" y="236"/>
                </a:lnTo>
                <a:lnTo>
                  <a:pt x="166" y="243"/>
                </a:lnTo>
                <a:lnTo>
                  <a:pt x="169" y="241"/>
                </a:lnTo>
                <a:lnTo>
                  <a:pt x="171" y="241"/>
                </a:lnTo>
                <a:lnTo>
                  <a:pt x="176" y="238"/>
                </a:lnTo>
                <a:lnTo>
                  <a:pt x="178" y="236"/>
                </a:lnTo>
                <a:lnTo>
                  <a:pt x="181" y="231"/>
                </a:lnTo>
                <a:lnTo>
                  <a:pt x="183" y="229"/>
                </a:lnTo>
                <a:lnTo>
                  <a:pt x="183" y="226"/>
                </a:lnTo>
                <a:lnTo>
                  <a:pt x="185" y="222"/>
                </a:lnTo>
                <a:lnTo>
                  <a:pt x="185" y="30"/>
                </a:lnTo>
                <a:lnTo>
                  <a:pt x="190" y="22"/>
                </a:lnTo>
                <a:lnTo>
                  <a:pt x="133" y="20"/>
                </a:lnTo>
                <a:lnTo>
                  <a:pt x="118" y="10"/>
                </a:lnTo>
                <a:lnTo>
                  <a:pt x="118" y="10"/>
                </a:lnTo>
                <a:close/>
              </a:path>
              <a:path w="191" h="247">
                <a:moveTo>
                  <a:pt x="178" y="10"/>
                </a:moveTo>
                <a:lnTo>
                  <a:pt x="171" y="20"/>
                </a:lnTo>
                <a:lnTo>
                  <a:pt x="133" y="20"/>
                </a:lnTo>
                <a:lnTo>
                  <a:pt x="190" y="22"/>
                </a:lnTo>
                <a:lnTo>
                  <a:pt x="178" y="10"/>
                </a:lnTo>
                <a:lnTo>
                  <a:pt x="178" y="10"/>
                </a:lnTo>
                <a:close/>
              </a:path>
              <a:path w="191" h="247">
                <a:moveTo>
                  <a:pt x="75" y="1"/>
                </a:moveTo>
                <a:lnTo>
                  <a:pt x="77" y="3"/>
                </a:lnTo>
                <a:lnTo>
                  <a:pt x="77" y="44"/>
                </a:lnTo>
                <a:lnTo>
                  <a:pt x="90" y="44"/>
                </a:lnTo>
                <a:lnTo>
                  <a:pt x="90" y="20"/>
                </a:lnTo>
                <a:lnTo>
                  <a:pt x="97" y="13"/>
                </a:lnTo>
                <a:lnTo>
                  <a:pt x="75" y="1"/>
                </a:lnTo>
                <a:lnTo>
                  <a:pt x="75" y="1"/>
                </a:lnTo>
                <a:close/>
              </a:path>
              <a:path w="191" h="247">
                <a:moveTo>
                  <a:pt x="30" y="1"/>
                </a:moveTo>
                <a:lnTo>
                  <a:pt x="30" y="44"/>
                </a:lnTo>
                <a:lnTo>
                  <a:pt x="41" y="44"/>
                </a:lnTo>
                <a:lnTo>
                  <a:pt x="41" y="20"/>
                </a:lnTo>
                <a:lnTo>
                  <a:pt x="49" y="13"/>
                </a:lnTo>
                <a:lnTo>
                  <a:pt x="30" y="1"/>
                </a:lnTo>
                <a:lnTo>
                  <a:pt x="30"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50" name="path"/>
          <p:cNvSpPr/>
          <p:nvPr/>
        </p:nvSpPr>
        <p:spPr>
          <a:xfrm>
            <a:off x="13116306" y="9836150"/>
            <a:ext cx="128015" cy="149352"/>
          </a:xfrm>
          <a:custGeom>
            <a:avLst/>
            <a:gdLst/>
            <a:ahLst/>
            <a:cxnLst/>
            <a:rect l="0" t="0" r="0" b="0"/>
            <a:pathLst>
              <a:path w="201" h="235">
                <a:moveTo>
                  <a:pt x="101" y="82"/>
                </a:moveTo>
                <a:lnTo>
                  <a:pt x="101" y="92"/>
                </a:lnTo>
                <a:lnTo>
                  <a:pt x="104" y="97"/>
                </a:lnTo>
                <a:lnTo>
                  <a:pt x="104" y="106"/>
                </a:lnTo>
                <a:lnTo>
                  <a:pt x="106" y="109"/>
                </a:lnTo>
                <a:lnTo>
                  <a:pt x="106" y="114"/>
                </a:lnTo>
                <a:lnTo>
                  <a:pt x="109" y="118"/>
                </a:lnTo>
                <a:lnTo>
                  <a:pt x="109" y="123"/>
                </a:lnTo>
                <a:lnTo>
                  <a:pt x="111" y="128"/>
                </a:lnTo>
                <a:lnTo>
                  <a:pt x="111" y="130"/>
                </a:lnTo>
                <a:lnTo>
                  <a:pt x="113" y="135"/>
                </a:lnTo>
                <a:lnTo>
                  <a:pt x="113" y="140"/>
                </a:lnTo>
                <a:lnTo>
                  <a:pt x="116" y="145"/>
                </a:lnTo>
                <a:lnTo>
                  <a:pt x="118" y="150"/>
                </a:lnTo>
                <a:lnTo>
                  <a:pt x="118" y="152"/>
                </a:lnTo>
                <a:lnTo>
                  <a:pt x="121" y="157"/>
                </a:lnTo>
                <a:lnTo>
                  <a:pt x="123" y="161"/>
                </a:lnTo>
                <a:lnTo>
                  <a:pt x="123" y="164"/>
                </a:lnTo>
                <a:lnTo>
                  <a:pt x="125" y="166"/>
                </a:lnTo>
                <a:lnTo>
                  <a:pt x="128" y="171"/>
                </a:lnTo>
                <a:lnTo>
                  <a:pt x="130" y="174"/>
                </a:lnTo>
                <a:lnTo>
                  <a:pt x="133" y="176"/>
                </a:lnTo>
                <a:lnTo>
                  <a:pt x="133" y="181"/>
                </a:lnTo>
                <a:lnTo>
                  <a:pt x="135" y="183"/>
                </a:lnTo>
                <a:lnTo>
                  <a:pt x="137" y="188"/>
                </a:lnTo>
                <a:lnTo>
                  <a:pt x="140" y="190"/>
                </a:lnTo>
                <a:lnTo>
                  <a:pt x="142" y="193"/>
                </a:lnTo>
                <a:lnTo>
                  <a:pt x="145" y="198"/>
                </a:lnTo>
                <a:lnTo>
                  <a:pt x="147" y="200"/>
                </a:lnTo>
                <a:lnTo>
                  <a:pt x="152" y="202"/>
                </a:lnTo>
                <a:lnTo>
                  <a:pt x="154" y="207"/>
                </a:lnTo>
                <a:lnTo>
                  <a:pt x="157" y="210"/>
                </a:lnTo>
                <a:lnTo>
                  <a:pt x="159" y="212"/>
                </a:lnTo>
                <a:lnTo>
                  <a:pt x="164" y="214"/>
                </a:lnTo>
                <a:lnTo>
                  <a:pt x="166" y="217"/>
                </a:lnTo>
                <a:lnTo>
                  <a:pt x="169" y="221"/>
                </a:lnTo>
                <a:lnTo>
                  <a:pt x="173" y="224"/>
                </a:lnTo>
                <a:lnTo>
                  <a:pt x="176" y="226"/>
                </a:lnTo>
                <a:lnTo>
                  <a:pt x="181" y="229"/>
                </a:lnTo>
                <a:lnTo>
                  <a:pt x="181" y="226"/>
                </a:lnTo>
                <a:lnTo>
                  <a:pt x="183" y="224"/>
                </a:lnTo>
                <a:lnTo>
                  <a:pt x="185" y="221"/>
                </a:lnTo>
                <a:lnTo>
                  <a:pt x="188" y="219"/>
                </a:lnTo>
                <a:lnTo>
                  <a:pt x="193" y="217"/>
                </a:lnTo>
                <a:lnTo>
                  <a:pt x="195" y="217"/>
                </a:lnTo>
                <a:lnTo>
                  <a:pt x="200" y="214"/>
                </a:lnTo>
                <a:lnTo>
                  <a:pt x="200" y="210"/>
                </a:lnTo>
                <a:lnTo>
                  <a:pt x="195" y="210"/>
                </a:lnTo>
                <a:lnTo>
                  <a:pt x="193" y="207"/>
                </a:lnTo>
                <a:lnTo>
                  <a:pt x="188" y="207"/>
                </a:lnTo>
                <a:lnTo>
                  <a:pt x="185" y="205"/>
                </a:lnTo>
                <a:lnTo>
                  <a:pt x="181" y="202"/>
                </a:lnTo>
                <a:lnTo>
                  <a:pt x="178" y="200"/>
                </a:lnTo>
                <a:lnTo>
                  <a:pt x="176" y="200"/>
                </a:lnTo>
                <a:lnTo>
                  <a:pt x="171" y="198"/>
                </a:lnTo>
                <a:lnTo>
                  <a:pt x="169" y="195"/>
                </a:lnTo>
                <a:lnTo>
                  <a:pt x="166" y="193"/>
                </a:lnTo>
                <a:lnTo>
                  <a:pt x="161" y="190"/>
                </a:lnTo>
                <a:lnTo>
                  <a:pt x="159" y="188"/>
                </a:lnTo>
                <a:lnTo>
                  <a:pt x="157" y="185"/>
                </a:lnTo>
                <a:lnTo>
                  <a:pt x="154" y="181"/>
                </a:lnTo>
                <a:lnTo>
                  <a:pt x="152" y="178"/>
                </a:lnTo>
                <a:lnTo>
                  <a:pt x="147" y="176"/>
                </a:lnTo>
                <a:lnTo>
                  <a:pt x="145" y="174"/>
                </a:lnTo>
                <a:lnTo>
                  <a:pt x="142" y="169"/>
                </a:lnTo>
                <a:lnTo>
                  <a:pt x="140" y="166"/>
                </a:lnTo>
                <a:lnTo>
                  <a:pt x="137" y="161"/>
                </a:lnTo>
                <a:lnTo>
                  <a:pt x="135" y="159"/>
                </a:lnTo>
                <a:lnTo>
                  <a:pt x="133" y="157"/>
                </a:lnTo>
                <a:lnTo>
                  <a:pt x="130" y="152"/>
                </a:lnTo>
                <a:lnTo>
                  <a:pt x="128" y="150"/>
                </a:lnTo>
                <a:lnTo>
                  <a:pt x="128" y="145"/>
                </a:lnTo>
                <a:lnTo>
                  <a:pt x="125" y="142"/>
                </a:lnTo>
                <a:lnTo>
                  <a:pt x="123" y="138"/>
                </a:lnTo>
                <a:lnTo>
                  <a:pt x="121" y="135"/>
                </a:lnTo>
                <a:lnTo>
                  <a:pt x="121" y="130"/>
                </a:lnTo>
                <a:lnTo>
                  <a:pt x="118" y="125"/>
                </a:lnTo>
                <a:lnTo>
                  <a:pt x="116" y="121"/>
                </a:lnTo>
                <a:lnTo>
                  <a:pt x="116" y="118"/>
                </a:lnTo>
                <a:lnTo>
                  <a:pt x="113" y="114"/>
                </a:lnTo>
                <a:lnTo>
                  <a:pt x="113" y="109"/>
                </a:lnTo>
                <a:lnTo>
                  <a:pt x="111" y="104"/>
                </a:lnTo>
                <a:lnTo>
                  <a:pt x="109" y="99"/>
                </a:lnTo>
                <a:lnTo>
                  <a:pt x="109" y="94"/>
                </a:lnTo>
                <a:lnTo>
                  <a:pt x="106" y="90"/>
                </a:lnTo>
                <a:lnTo>
                  <a:pt x="106" y="82"/>
                </a:lnTo>
                <a:lnTo>
                  <a:pt x="159" y="82"/>
                </a:lnTo>
                <a:lnTo>
                  <a:pt x="101" y="82"/>
                </a:lnTo>
                <a:lnTo>
                  <a:pt x="101" y="82"/>
                </a:lnTo>
                <a:close/>
              </a:path>
              <a:path w="201" h="235">
                <a:moveTo>
                  <a:pt x="44" y="80"/>
                </a:moveTo>
                <a:lnTo>
                  <a:pt x="44" y="90"/>
                </a:lnTo>
                <a:lnTo>
                  <a:pt x="41" y="94"/>
                </a:lnTo>
                <a:lnTo>
                  <a:pt x="41" y="135"/>
                </a:lnTo>
                <a:lnTo>
                  <a:pt x="39" y="140"/>
                </a:lnTo>
                <a:lnTo>
                  <a:pt x="39" y="150"/>
                </a:lnTo>
                <a:lnTo>
                  <a:pt x="37" y="154"/>
                </a:lnTo>
                <a:lnTo>
                  <a:pt x="37" y="164"/>
                </a:lnTo>
                <a:lnTo>
                  <a:pt x="34" y="169"/>
                </a:lnTo>
                <a:lnTo>
                  <a:pt x="34" y="171"/>
                </a:lnTo>
                <a:lnTo>
                  <a:pt x="32" y="176"/>
                </a:lnTo>
                <a:lnTo>
                  <a:pt x="32" y="181"/>
                </a:lnTo>
                <a:lnTo>
                  <a:pt x="30" y="183"/>
                </a:lnTo>
                <a:lnTo>
                  <a:pt x="30" y="185"/>
                </a:lnTo>
                <a:lnTo>
                  <a:pt x="27" y="190"/>
                </a:lnTo>
                <a:lnTo>
                  <a:pt x="25" y="193"/>
                </a:lnTo>
                <a:lnTo>
                  <a:pt x="22" y="198"/>
                </a:lnTo>
                <a:lnTo>
                  <a:pt x="22" y="200"/>
                </a:lnTo>
                <a:lnTo>
                  <a:pt x="20" y="205"/>
                </a:lnTo>
                <a:lnTo>
                  <a:pt x="17" y="207"/>
                </a:lnTo>
                <a:lnTo>
                  <a:pt x="15" y="212"/>
                </a:lnTo>
                <a:lnTo>
                  <a:pt x="13" y="214"/>
                </a:lnTo>
                <a:lnTo>
                  <a:pt x="10" y="219"/>
                </a:lnTo>
                <a:lnTo>
                  <a:pt x="8" y="221"/>
                </a:lnTo>
                <a:lnTo>
                  <a:pt x="5" y="226"/>
                </a:lnTo>
                <a:lnTo>
                  <a:pt x="1" y="229"/>
                </a:lnTo>
                <a:lnTo>
                  <a:pt x="3" y="234"/>
                </a:lnTo>
                <a:lnTo>
                  <a:pt x="5" y="231"/>
                </a:lnTo>
                <a:lnTo>
                  <a:pt x="8" y="229"/>
                </a:lnTo>
                <a:lnTo>
                  <a:pt x="13" y="226"/>
                </a:lnTo>
                <a:lnTo>
                  <a:pt x="15" y="221"/>
                </a:lnTo>
                <a:lnTo>
                  <a:pt x="17" y="219"/>
                </a:lnTo>
                <a:lnTo>
                  <a:pt x="20" y="214"/>
                </a:lnTo>
                <a:lnTo>
                  <a:pt x="22" y="212"/>
                </a:lnTo>
                <a:lnTo>
                  <a:pt x="27" y="207"/>
                </a:lnTo>
                <a:lnTo>
                  <a:pt x="30" y="205"/>
                </a:lnTo>
                <a:lnTo>
                  <a:pt x="32" y="202"/>
                </a:lnTo>
                <a:lnTo>
                  <a:pt x="32" y="198"/>
                </a:lnTo>
                <a:lnTo>
                  <a:pt x="34" y="195"/>
                </a:lnTo>
                <a:lnTo>
                  <a:pt x="37" y="190"/>
                </a:lnTo>
                <a:lnTo>
                  <a:pt x="39" y="188"/>
                </a:lnTo>
                <a:lnTo>
                  <a:pt x="41" y="183"/>
                </a:lnTo>
                <a:lnTo>
                  <a:pt x="41" y="181"/>
                </a:lnTo>
                <a:lnTo>
                  <a:pt x="44" y="176"/>
                </a:lnTo>
                <a:lnTo>
                  <a:pt x="44" y="174"/>
                </a:lnTo>
                <a:lnTo>
                  <a:pt x="46" y="171"/>
                </a:lnTo>
                <a:lnTo>
                  <a:pt x="46" y="164"/>
                </a:lnTo>
                <a:lnTo>
                  <a:pt x="49" y="159"/>
                </a:lnTo>
                <a:lnTo>
                  <a:pt x="49" y="152"/>
                </a:lnTo>
                <a:lnTo>
                  <a:pt x="51" y="150"/>
                </a:lnTo>
                <a:lnTo>
                  <a:pt x="51" y="140"/>
                </a:lnTo>
                <a:lnTo>
                  <a:pt x="53" y="135"/>
                </a:lnTo>
                <a:lnTo>
                  <a:pt x="53" y="111"/>
                </a:lnTo>
                <a:lnTo>
                  <a:pt x="56" y="106"/>
                </a:lnTo>
                <a:lnTo>
                  <a:pt x="56" y="82"/>
                </a:lnTo>
                <a:lnTo>
                  <a:pt x="101" y="82"/>
                </a:lnTo>
                <a:lnTo>
                  <a:pt x="44" y="80"/>
                </a:lnTo>
                <a:lnTo>
                  <a:pt x="44" y="80"/>
                </a:lnTo>
                <a:close/>
              </a:path>
              <a:path w="201" h="235">
                <a:moveTo>
                  <a:pt x="41" y="15"/>
                </a:moveTo>
                <a:lnTo>
                  <a:pt x="41" y="34"/>
                </a:lnTo>
                <a:lnTo>
                  <a:pt x="44" y="39"/>
                </a:lnTo>
                <a:lnTo>
                  <a:pt x="44" y="80"/>
                </a:lnTo>
                <a:lnTo>
                  <a:pt x="101" y="82"/>
                </a:lnTo>
                <a:lnTo>
                  <a:pt x="159" y="82"/>
                </a:lnTo>
                <a:lnTo>
                  <a:pt x="159" y="99"/>
                </a:lnTo>
                <a:lnTo>
                  <a:pt x="171" y="94"/>
                </a:lnTo>
                <a:lnTo>
                  <a:pt x="171" y="80"/>
                </a:lnTo>
                <a:lnTo>
                  <a:pt x="56" y="78"/>
                </a:lnTo>
                <a:lnTo>
                  <a:pt x="56" y="18"/>
                </a:lnTo>
                <a:lnTo>
                  <a:pt x="159" y="18"/>
                </a:lnTo>
                <a:lnTo>
                  <a:pt x="41" y="15"/>
                </a:lnTo>
                <a:lnTo>
                  <a:pt x="41" y="15"/>
                </a:lnTo>
                <a:close/>
              </a:path>
              <a:path w="201" h="235">
                <a:moveTo>
                  <a:pt x="41" y="1"/>
                </a:moveTo>
                <a:lnTo>
                  <a:pt x="41" y="15"/>
                </a:lnTo>
                <a:lnTo>
                  <a:pt x="159" y="18"/>
                </a:lnTo>
                <a:lnTo>
                  <a:pt x="159" y="78"/>
                </a:lnTo>
                <a:lnTo>
                  <a:pt x="56" y="78"/>
                </a:lnTo>
                <a:lnTo>
                  <a:pt x="171" y="80"/>
                </a:lnTo>
                <a:lnTo>
                  <a:pt x="171" y="20"/>
                </a:lnTo>
                <a:lnTo>
                  <a:pt x="178" y="13"/>
                </a:lnTo>
                <a:lnTo>
                  <a:pt x="56" y="10"/>
                </a:lnTo>
                <a:lnTo>
                  <a:pt x="41" y="1"/>
                </a:lnTo>
                <a:lnTo>
                  <a:pt x="41" y="1"/>
                </a:lnTo>
                <a:close/>
              </a:path>
              <a:path w="201" h="235">
                <a:moveTo>
                  <a:pt x="164" y="1"/>
                </a:moveTo>
                <a:lnTo>
                  <a:pt x="157" y="10"/>
                </a:lnTo>
                <a:lnTo>
                  <a:pt x="56" y="10"/>
                </a:lnTo>
                <a:lnTo>
                  <a:pt x="178" y="13"/>
                </a:lnTo>
                <a:lnTo>
                  <a:pt x="164" y="1"/>
                </a:lnTo>
                <a:lnTo>
                  <a:pt x="164"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51" name="path"/>
          <p:cNvSpPr/>
          <p:nvPr/>
        </p:nvSpPr>
        <p:spPr>
          <a:xfrm>
            <a:off x="13119354" y="9584690"/>
            <a:ext cx="117347" cy="160019"/>
          </a:xfrm>
          <a:custGeom>
            <a:avLst/>
            <a:gdLst/>
            <a:ahLst/>
            <a:cxnLst/>
            <a:rect l="0" t="0" r="0" b="0"/>
            <a:pathLst>
              <a:path w="184" h="251">
                <a:moveTo>
                  <a:pt x="147" y="190"/>
                </a:moveTo>
                <a:lnTo>
                  <a:pt x="140" y="190"/>
                </a:lnTo>
                <a:lnTo>
                  <a:pt x="140" y="193"/>
                </a:lnTo>
                <a:lnTo>
                  <a:pt x="145" y="195"/>
                </a:lnTo>
                <a:lnTo>
                  <a:pt x="147" y="197"/>
                </a:lnTo>
                <a:lnTo>
                  <a:pt x="150" y="202"/>
                </a:lnTo>
                <a:lnTo>
                  <a:pt x="152" y="205"/>
                </a:lnTo>
                <a:lnTo>
                  <a:pt x="157" y="209"/>
                </a:lnTo>
                <a:lnTo>
                  <a:pt x="159" y="212"/>
                </a:lnTo>
                <a:lnTo>
                  <a:pt x="161" y="217"/>
                </a:lnTo>
                <a:lnTo>
                  <a:pt x="164" y="219"/>
                </a:lnTo>
                <a:lnTo>
                  <a:pt x="164" y="221"/>
                </a:lnTo>
                <a:lnTo>
                  <a:pt x="166" y="226"/>
                </a:lnTo>
                <a:lnTo>
                  <a:pt x="169" y="229"/>
                </a:lnTo>
                <a:lnTo>
                  <a:pt x="171" y="231"/>
                </a:lnTo>
                <a:lnTo>
                  <a:pt x="173" y="238"/>
                </a:lnTo>
                <a:lnTo>
                  <a:pt x="173" y="243"/>
                </a:lnTo>
                <a:lnTo>
                  <a:pt x="176" y="245"/>
                </a:lnTo>
                <a:lnTo>
                  <a:pt x="181" y="245"/>
                </a:lnTo>
                <a:lnTo>
                  <a:pt x="183" y="241"/>
                </a:lnTo>
                <a:lnTo>
                  <a:pt x="183" y="224"/>
                </a:lnTo>
                <a:lnTo>
                  <a:pt x="181" y="221"/>
                </a:lnTo>
                <a:lnTo>
                  <a:pt x="178" y="217"/>
                </a:lnTo>
                <a:lnTo>
                  <a:pt x="176" y="214"/>
                </a:lnTo>
                <a:lnTo>
                  <a:pt x="173" y="212"/>
                </a:lnTo>
                <a:lnTo>
                  <a:pt x="173" y="209"/>
                </a:lnTo>
                <a:lnTo>
                  <a:pt x="171" y="207"/>
                </a:lnTo>
                <a:lnTo>
                  <a:pt x="166" y="205"/>
                </a:lnTo>
                <a:lnTo>
                  <a:pt x="164" y="202"/>
                </a:lnTo>
                <a:lnTo>
                  <a:pt x="161" y="200"/>
                </a:lnTo>
                <a:lnTo>
                  <a:pt x="157" y="197"/>
                </a:lnTo>
                <a:lnTo>
                  <a:pt x="152" y="193"/>
                </a:lnTo>
                <a:lnTo>
                  <a:pt x="147" y="190"/>
                </a:lnTo>
                <a:lnTo>
                  <a:pt x="147" y="190"/>
                </a:lnTo>
                <a:close/>
              </a:path>
              <a:path w="184" h="251">
                <a:moveTo>
                  <a:pt x="166" y="123"/>
                </a:moveTo>
                <a:lnTo>
                  <a:pt x="166" y="125"/>
                </a:lnTo>
                <a:lnTo>
                  <a:pt x="164" y="128"/>
                </a:lnTo>
                <a:lnTo>
                  <a:pt x="161" y="133"/>
                </a:lnTo>
                <a:lnTo>
                  <a:pt x="161" y="137"/>
                </a:lnTo>
                <a:lnTo>
                  <a:pt x="159" y="140"/>
                </a:lnTo>
                <a:lnTo>
                  <a:pt x="157" y="145"/>
                </a:lnTo>
                <a:lnTo>
                  <a:pt x="154" y="147"/>
                </a:lnTo>
                <a:lnTo>
                  <a:pt x="152" y="152"/>
                </a:lnTo>
                <a:lnTo>
                  <a:pt x="150" y="154"/>
                </a:lnTo>
                <a:lnTo>
                  <a:pt x="147" y="159"/>
                </a:lnTo>
                <a:lnTo>
                  <a:pt x="145" y="161"/>
                </a:lnTo>
                <a:lnTo>
                  <a:pt x="145" y="166"/>
                </a:lnTo>
                <a:lnTo>
                  <a:pt x="142" y="169"/>
                </a:lnTo>
                <a:lnTo>
                  <a:pt x="140" y="173"/>
                </a:lnTo>
                <a:lnTo>
                  <a:pt x="138" y="176"/>
                </a:lnTo>
                <a:lnTo>
                  <a:pt x="135" y="178"/>
                </a:lnTo>
                <a:lnTo>
                  <a:pt x="133" y="183"/>
                </a:lnTo>
                <a:lnTo>
                  <a:pt x="130" y="185"/>
                </a:lnTo>
                <a:lnTo>
                  <a:pt x="125" y="188"/>
                </a:lnTo>
                <a:lnTo>
                  <a:pt x="123" y="193"/>
                </a:lnTo>
                <a:lnTo>
                  <a:pt x="121" y="195"/>
                </a:lnTo>
                <a:lnTo>
                  <a:pt x="118" y="197"/>
                </a:lnTo>
                <a:lnTo>
                  <a:pt x="116" y="200"/>
                </a:lnTo>
                <a:lnTo>
                  <a:pt x="113" y="205"/>
                </a:lnTo>
                <a:lnTo>
                  <a:pt x="111" y="207"/>
                </a:lnTo>
                <a:lnTo>
                  <a:pt x="106" y="209"/>
                </a:lnTo>
                <a:lnTo>
                  <a:pt x="104" y="212"/>
                </a:lnTo>
                <a:lnTo>
                  <a:pt x="101" y="214"/>
                </a:lnTo>
                <a:lnTo>
                  <a:pt x="99" y="217"/>
                </a:lnTo>
                <a:lnTo>
                  <a:pt x="97" y="219"/>
                </a:lnTo>
                <a:lnTo>
                  <a:pt x="92" y="221"/>
                </a:lnTo>
                <a:lnTo>
                  <a:pt x="90" y="224"/>
                </a:lnTo>
                <a:lnTo>
                  <a:pt x="87" y="226"/>
                </a:lnTo>
                <a:lnTo>
                  <a:pt x="82" y="229"/>
                </a:lnTo>
                <a:lnTo>
                  <a:pt x="80" y="231"/>
                </a:lnTo>
                <a:lnTo>
                  <a:pt x="78" y="233"/>
                </a:lnTo>
                <a:lnTo>
                  <a:pt x="73" y="236"/>
                </a:lnTo>
                <a:lnTo>
                  <a:pt x="70" y="238"/>
                </a:lnTo>
                <a:lnTo>
                  <a:pt x="65" y="241"/>
                </a:lnTo>
                <a:lnTo>
                  <a:pt x="63" y="241"/>
                </a:lnTo>
                <a:lnTo>
                  <a:pt x="58" y="243"/>
                </a:lnTo>
                <a:lnTo>
                  <a:pt x="61" y="248"/>
                </a:lnTo>
                <a:lnTo>
                  <a:pt x="63" y="245"/>
                </a:lnTo>
                <a:lnTo>
                  <a:pt x="68" y="245"/>
                </a:lnTo>
                <a:lnTo>
                  <a:pt x="70" y="243"/>
                </a:lnTo>
                <a:lnTo>
                  <a:pt x="75" y="243"/>
                </a:lnTo>
                <a:lnTo>
                  <a:pt x="78" y="241"/>
                </a:lnTo>
                <a:lnTo>
                  <a:pt x="80" y="238"/>
                </a:lnTo>
                <a:lnTo>
                  <a:pt x="85" y="236"/>
                </a:lnTo>
                <a:lnTo>
                  <a:pt x="87" y="236"/>
                </a:lnTo>
                <a:lnTo>
                  <a:pt x="90" y="233"/>
                </a:lnTo>
                <a:lnTo>
                  <a:pt x="94" y="231"/>
                </a:lnTo>
                <a:lnTo>
                  <a:pt x="97" y="229"/>
                </a:lnTo>
                <a:lnTo>
                  <a:pt x="101" y="226"/>
                </a:lnTo>
                <a:lnTo>
                  <a:pt x="104" y="224"/>
                </a:lnTo>
                <a:lnTo>
                  <a:pt x="106" y="221"/>
                </a:lnTo>
                <a:lnTo>
                  <a:pt x="109" y="219"/>
                </a:lnTo>
                <a:lnTo>
                  <a:pt x="113" y="217"/>
                </a:lnTo>
                <a:lnTo>
                  <a:pt x="116" y="214"/>
                </a:lnTo>
                <a:lnTo>
                  <a:pt x="118" y="212"/>
                </a:lnTo>
                <a:lnTo>
                  <a:pt x="123" y="209"/>
                </a:lnTo>
                <a:lnTo>
                  <a:pt x="125" y="207"/>
                </a:lnTo>
                <a:lnTo>
                  <a:pt x="128" y="202"/>
                </a:lnTo>
                <a:lnTo>
                  <a:pt x="130" y="200"/>
                </a:lnTo>
                <a:lnTo>
                  <a:pt x="133" y="197"/>
                </a:lnTo>
                <a:lnTo>
                  <a:pt x="138" y="195"/>
                </a:lnTo>
                <a:lnTo>
                  <a:pt x="140" y="190"/>
                </a:lnTo>
                <a:lnTo>
                  <a:pt x="147" y="190"/>
                </a:lnTo>
                <a:lnTo>
                  <a:pt x="142" y="188"/>
                </a:lnTo>
                <a:lnTo>
                  <a:pt x="145" y="183"/>
                </a:lnTo>
                <a:lnTo>
                  <a:pt x="147" y="181"/>
                </a:lnTo>
                <a:lnTo>
                  <a:pt x="150" y="178"/>
                </a:lnTo>
                <a:lnTo>
                  <a:pt x="152" y="173"/>
                </a:lnTo>
                <a:lnTo>
                  <a:pt x="154" y="171"/>
                </a:lnTo>
                <a:lnTo>
                  <a:pt x="159" y="169"/>
                </a:lnTo>
                <a:lnTo>
                  <a:pt x="161" y="164"/>
                </a:lnTo>
                <a:lnTo>
                  <a:pt x="164" y="161"/>
                </a:lnTo>
                <a:lnTo>
                  <a:pt x="166" y="157"/>
                </a:lnTo>
                <a:lnTo>
                  <a:pt x="169" y="154"/>
                </a:lnTo>
                <a:lnTo>
                  <a:pt x="171" y="149"/>
                </a:lnTo>
                <a:lnTo>
                  <a:pt x="173" y="147"/>
                </a:lnTo>
                <a:lnTo>
                  <a:pt x="176" y="142"/>
                </a:lnTo>
                <a:lnTo>
                  <a:pt x="183" y="140"/>
                </a:lnTo>
                <a:lnTo>
                  <a:pt x="166" y="123"/>
                </a:lnTo>
                <a:lnTo>
                  <a:pt x="166" y="123"/>
                </a:lnTo>
                <a:close/>
              </a:path>
              <a:path w="184" h="251">
                <a:moveTo>
                  <a:pt x="145" y="121"/>
                </a:moveTo>
                <a:lnTo>
                  <a:pt x="130" y="121"/>
                </a:lnTo>
                <a:lnTo>
                  <a:pt x="128" y="125"/>
                </a:lnTo>
                <a:lnTo>
                  <a:pt x="125" y="130"/>
                </a:lnTo>
                <a:lnTo>
                  <a:pt x="123" y="133"/>
                </a:lnTo>
                <a:lnTo>
                  <a:pt x="121" y="137"/>
                </a:lnTo>
                <a:lnTo>
                  <a:pt x="118" y="140"/>
                </a:lnTo>
                <a:lnTo>
                  <a:pt x="116" y="145"/>
                </a:lnTo>
                <a:lnTo>
                  <a:pt x="113" y="147"/>
                </a:lnTo>
                <a:lnTo>
                  <a:pt x="111" y="152"/>
                </a:lnTo>
                <a:lnTo>
                  <a:pt x="109" y="154"/>
                </a:lnTo>
                <a:lnTo>
                  <a:pt x="106" y="159"/>
                </a:lnTo>
                <a:lnTo>
                  <a:pt x="104" y="161"/>
                </a:lnTo>
                <a:lnTo>
                  <a:pt x="101" y="164"/>
                </a:lnTo>
                <a:lnTo>
                  <a:pt x="97" y="169"/>
                </a:lnTo>
                <a:lnTo>
                  <a:pt x="94" y="171"/>
                </a:lnTo>
                <a:lnTo>
                  <a:pt x="92" y="173"/>
                </a:lnTo>
                <a:lnTo>
                  <a:pt x="90" y="176"/>
                </a:lnTo>
                <a:lnTo>
                  <a:pt x="87" y="181"/>
                </a:lnTo>
                <a:lnTo>
                  <a:pt x="85" y="183"/>
                </a:lnTo>
                <a:lnTo>
                  <a:pt x="82" y="185"/>
                </a:lnTo>
                <a:lnTo>
                  <a:pt x="78" y="188"/>
                </a:lnTo>
                <a:lnTo>
                  <a:pt x="75" y="190"/>
                </a:lnTo>
                <a:lnTo>
                  <a:pt x="73" y="193"/>
                </a:lnTo>
                <a:lnTo>
                  <a:pt x="70" y="195"/>
                </a:lnTo>
                <a:lnTo>
                  <a:pt x="68" y="197"/>
                </a:lnTo>
                <a:lnTo>
                  <a:pt x="68" y="202"/>
                </a:lnTo>
                <a:lnTo>
                  <a:pt x="68" y="200"/>
                </a:lnTo>
                <a:lnTo>
                  <a:pt x="73" y="200"/>
                </a:lnTo>
                <a:lnTo>
                  <a:pt x="75" y="197"/>
                </a:lnTo>
                <a:lnTo>
                  <a:pt x="78" y="195"/>
                </a:lnTo>
                <a:lnTo>
                  <a:pt x="80" y="193"/>
                </a:lnTo>
                <a:lnTo>
                  <a:pt x="85" y="190"/>
                </a:lnTo>
                <a:lnTo>
                  <a:pt x="87" y="188"/>
                </a:lnTo>
                <a:lnTo>
                  <a:pt x="90" y="185"/>
                </a:lnTo>
                <a:lnTo>
                  <a:pt x="92" y="183"/>
                </a:lnTo>
                <a:lnTo>
                  <a:pt x="94" y="181"/>
                </a:lnTo>
                <a:lnTo>
                  <a:pt x="99" y="178"/>
                </a:lnTo>
                <a:lnTo>
                  <a:pt x="101" y="176"/>
                </a:lnTo>
                <a:lnTo>
                  <a:pt x="104" y="173"/>
                </a:lnTo>
                <a:lnTo>
                  <a:pt x="106" y="171"/>
                </a:lnTo>
                <a:lnTo>
                  <a:pt x="109" y="166"/>
                </a:lnTo>
                <a:lnTo>
                  <a:pt x="111" y="164"/>
                </a:lnTo>
                <a:lnTo>
                  <a:pt x="113" y="161"/>
                </a:lnTo>
                <a:lnTo>
                  <a:pt x="118" y="159"/>
                </a:lnTo>
                <a:lnTo>
                  <a:pt x="121" y="154"/>
                </a:lnTo>
                <a:lnTo>
                  <a:pt x="123" y="152"/>
                </a:lnTo>
                <a:lnTo>
                  <a:pt x="125" y="149"/>
                </a:lnTo>
                <a:lnTo>
                  <a:pt x="128" y="145"/>
                </a:lnTo>
                <a:lnTo>
                  <a:pt x="130" y="142"/>
                </a:lnTo>
                <a:lnTo>
                  <a:pt x="133" y="137"/>
                </a:lnTo>
                <a:lnTo>
                  <a:pt x="135" y="135"/>
                </a:lnTo>
                <a:lnTo>
                  <a:pt x="138" y="133"/>
                </a:lnTo>
                <a:lnTo>
                  <a:pt x="140" y="128"/>
                </a:lnTo>
                <a:lnTo>
                  <a:pt x="142" y="123"/>
                </a:lnTo>
                <a:lnTo>
                  <a:pt x="145" y="121"/>
                </a:lnTo>
                <a:lnTo>
                  <a:pt x="145" y="121"/>
                </a:lnTo>
                <a:close/>
              </a:path>
              <a:path w="184" h="251">
                <a:moveTo>
                  <a:pt x="25" y="118"/>
                </a:moveTo>
                <a:lnTo>
                  <a:pt x="25" y="121"/>
                </a:lnTo>
                <a:lnTo>
                  <a:pt x="22" y="125"/>
                </a:lnTo>
                <a:lnTo>
                  <a:pt x="22" y="130"/>
                </a:lnTo>
                <a:lnTo>
                  <a:pt x="20" y="135"/>
                </a:lnTo>
                <a:lnTo>
                  <a:pt x="18" y="140"/>
                </a:lnTo>
                <a:lnTo>
                  <a:pt x="18" y="142"/>
                </a:lnTo>
                <a:lnTo>
                  <a:pt x="15" y="147"/>
                </a:lnTo>
                <a:lnTo>
                  <a:pt x="15" y="152"/>
                </a:lnTo>
                <a:lnTo>
                  <a:pt x="13" y="157"/>
                </a:lnTo>
                <a:lnTo>
                  <a:pt x="13" y="159"/>
                </a:lnTo>
                <a:lnTo>
                  <a:pt x="10" y="164"/>
                </a:lnTo>
                <a:lnTo>
                  <a:pt x="8" y="169"/>
                </a:lnTo>
                <a:lnTo>
                  <a:pt x="8" y="171"/>
                </a:lnTo>
                <a:lnTo>
                  <a:pt x="5" y="176"/>
                </a:lnTo>
                <a:lnTo>
                  <a:pt x="3" y="178"/>
                </a:lnTo>
                <a:lnTo>
                  <a:pt x="3" y="183"/>
                </a:lnTo>
                <a:lnTo>
                  <a:pt x="1" y="188"/>
                </a:lnTo>
                <a:lnTo>
                  <a:pt x="3" y="190"/>
                </a:lnTo>
                <a:lnTo>
                  <a:pt x="3" y="188"/>
                </a:lnTo>
                <a:lnTo>
                  <a:pt x="5" y="185"/>
                </a:lnTo>
                <a:lnTo>
                  <a:pt x="8" y="183"/>
                </a:lnTo>
                <a:lnTo>
                  <a:pt x="10" y="178"/>
                </a:lnTo>
                <a:lnTo>
                  <a:pt x="10" y="176"/>
                </a:lnTo>
                <a:lnTo>
                  <a:pt x="13" y="171"/>
                </a:lnTo>
                <a:lnTo>
                  <a:pt x="15" y="169"/>
                </a:lnTo>
                <a:lnTo>
                  <a:pt x="18" y="164"/>
                </a:lnTo>
                <a:lnTo>
                  <a:pt x="20" y="159"/>
                </a:lnTo>
                <a:lnTo>
                  <a:pt x="22" y="157"/>
                </a:lnTo>
                <a:lnTo>
                  <a:pt x="22" y="152"/>
                </a:lnTo>
                <a:lnTo>
                  <a:pt x="25" y="147"/>
                </a:lnTo>
                <a:lnTo>
                  <a:pt x="27" y="145"/>
                </a:lnTo>
                <a:lnTo>
                  <a:pt x="30" y="140"/>
                </a:lnTo>
                <a:lnTo>
                  <a:pt x="30" y="135"/>
                </a:lnTo>
                <a:lnTo>
                  <a:pt x="32" y="130"/>
                </a:lnTo>
                <a:lnTo>
                  <a:pt x="34" y="125"/>
                </a:lnTo>
                <a:lnTo>
                  <a:pt x="34" y="121"/>
                </a:lnTo>
                <a:lnTo>
                  <a:pt x="25" y="118"/>
                </a:lnTo>
                <a:lnTo>
                  <a:pt x="25" y="118"/>
                </a:lnTo>
                <a:close/>
              </a:path>
              <a:path w="184" h="251">
                <a:moveTo>
                  <a:pt x="56" y="104"/>
                </a:moveTo>
                <a:lnTo>
                  <a:pt x="46" y="104"/>
                </a:lnTo>
                <a:lnTo>
                  <a:pt x="49" y="106"/>
                </a:lnTo>
                <a:lnTo>
                  <a:pt x="51" y="111"/>
                </a:lnTo>
                <a:lnTo>
                  <a:pt x="53" y="113"/>
                </a:lnTo>
                <a:lnTo>
                  <a:pt x="56" y="118"/>
                </a:lnTo>
                <a:lnTo>
                  <a:pt x="58" y="121"/>
                </a:lnTo>
                <a:lnTo>
                  <a:pt x="61" y="125"/>
                </a:lnTo>
                <a:lnTo>
                  <a:pt x="61" y="130"/>
                </a:lnTo>
                <a:lnTo>
                  <a:pt x="63" y="133"/>
                </a:lnTo>
                <a:lnTo>
                  <a:pt x="65" y="137"/>
                </a:lnTo>
                <a:lnTo>
                  <a:pt x="68" y="140"/>
                </a:lnTo>
                <a:lnTo>
                  <a:pt x="70" y="142"/>
                </a:lnTo>
                <a:lnTo>
                  <a:pt x="70" y="140"/>
                </a:lnTo>
                <a:lnTo>
                  <a:pt x="73" y="135"/>
                </a:lnTo>
                <a:lnTo>
                  <a:pt x="73" y="116"/>
                </a:lnTo>
                <a:lnTo>
                  <a:pt x="70" y="113"/>
                </a:lnTo>
                <a:lnTo>
                  <a:pt x="68" y="111"/>
                </a:lnTo>
                <a:lnTo>
                  <a:pt x="65" y="109"/>
                </a:lnTo>
                <a:lnTo>
                  <a:pt x="63" y="109"/>
                </a:lnTo>
                <a:lnTo>
                  <a:pt x="61" y="106"/>
                </a:lnTo>
                <a:lnTo>
                  <a:pt x="56" y="104"/>
                </a:lnTo>
                <a:lnTo>
                  <a:pt x="56" y="104"/>
                </a:lnTo>
                <a:close/>
              </a:path>
              <a:path w="184" h="251">
                <a:moveTo>
                  <a:pt x="152" y="75"/>
                </a:moveTo>
                <a:lnTo>
                  <a:pt x="150" y="80"/>
                </a:lnTo>
                <a:lnTo>
                  <a:pt x="150" y="85"/>
                </a:lnTo>
                <a:lnTo>
                  <a:pt x="147" y="89"/>
                </a:lnTo>
                <a:lnTo>
                  <a:pt x="147" y="92"/>
                </a:lnTo>
                <a:lnTo>
                  <a:pt x="145" y="97"/>
                </a:lnTo>
                <a:lnTo>
                  <a:pt x="142" y="99"/>
                </a:lnTo>
                <a:lnTo>
                  <a:pt x="140" y="104"/>
                </a:lnTo>
                <a:lnTo>
                  <a:pt x="140" y="106"/>
                </a:lnTo>
                <a:lnTo>
                  <a:pt x="138" y="111"/>
                </a:lnTo>
                <a:lnTo>
                  <a:pt x="135" y="116"/>
                </a:lnTo>
                <a:lnTo>
                  <a:pt x="94" y="116"/>
                </a:lnTo>
                <a:lnTo>
                  <a:pt x="147" y="116"/>
                </a:lnTo>
                <a:lnTo>
                  <a:pt x="150" y="113"/>
                </a:lnTo>
                <a:lnTo>
                  <a:pt x="152" y="109"/>
                </a:lnTo>
                <a:lnTo>
                  <a:pt x="154" y="104"/>
                </a:lnTo>
                <a:lnTo>
                  <a:pt x="157" y="99"/>
                </a:lnTo>
                <a:lnTo>
                  <a:pt x="159" y="97"/>
                </a:lnTo>
                <a:lnTo>
                  <a:pt x="169" y="92"/>
                </a:lnTo>
                <a:lnTo>
                  <a:pt x="152" y="75"/>
                </a:lnTo>
                <a:lnTo>
                  <a:pt x="152" y="75"/>
                </a:lnTo>
                <a:close/>
              </a:path>
              <a:path w="184" h="251">
                <a:moveTo>
                  <a:pt x="46" y="73"/>
                </a:moveTo>
                <a:lnTo>
                  <a:pt x="34" y="73"/>
                </a:lnTo>
                <a:lnTo>
                  <a:pt x="34" y="75"/>
                </a:lnTo>
                <a:lnTo>
                  <a:pt x="32" y="80"/>
                </a:lnTo>
                <a:lnTo>
                  <a:pt x="32" y="89"/>
                </a:lnTo>
                <a:lnTo>
                  <a:pt x="30" y="94"/>
                </a:lnTo>
                <a:lnTo>
                  <a:pt x="30" y="99"/>
                </a:lnTo>
                <a:lnTo>
                  <a:pt x="27" y="104"/>
                </a:lnTo>
                <a:lnTo>
                  <a:pt x="27" y="109"/>
                </a:lnTo>
                <a:lnTo>
                  <a:pt x="25" y="113"/>
                </a:lnTo>
                <a:lnTo>
                  <a:pt x="25" y="118"/>
                </a:lnTo>
                <a:lnTo>
                  <a:pt x="34" y="121"/>
                </a:lnTo>
                <a:lnTo>
                  <a:pt x="34" y="181"/>
                </a:lnTo>
                <a:lnTo>
                  <a:pt x="34" y="185"/>
                </a:lnTo>
                <a:lnTo>
                  <a:pt x="34" y="250"/>
                </a:lnTo>
                <a:lnTo>
                  <a:pt x="49" y="241"/>
                </a:lnTo>
                <a:lnTo>
                  <a:pt x="46" y="236"/>
                </a:lnTo>
                <a:lnTo>
                  <a:pt x="46" y="104"/>
                </a:lnTo>
                <a:lnTo>
                  <a:pt x="56" y="104"/>
                </a:lnTo>
                <a:lnTo>
                  <a:pt x="51" y="101"/>
                </a:lnTo>
                <a:lnTo>
                  <a:pt x="46" y="99"/>
                </a:lnTo>
                <a:lnTo>
                  <a:pt x="46" y="73"/>
                </a:lnTo>
                <a:lnTo>
                  <a:pt x="46" y="73"/>
                </a:lnTo>
                <a:close/>
              </a:path>
              <a:path w="184" h="251">
                <a:moveTo>
                  <a:pt x="68" y="56"/>
                </a:moveTo>
                <a:lnTo>
                  <a:pt x="58" y="65"/>
                </a:lnTo>
                <a:lnTo>
                  <a:pt x="1" y="65"/>
                </a:lnTo>
                <a:lnTo>
                  <a:pt x="8" y="75"/>
                </a:lnTo>
                <a:lnTo>
                  <a:pt x="15" y="73"/>
                </a:lnTo>
                <a:lnTo>
                  <a:pt x="82" y="73"/>
                </a:lnTo>
                <a:lnTo>
                  <a:pt x="68" y="56"/>
                </a:lnTo>
                <a:lnTo>
                  <a:pt x="68" y="56"/>
                </a:lnTo>
                <a:close/>
              </a:path>
              <a:path w="184" h="251">
                <a:moveTo>
                  <a:pt x="118" y="53"/>
                </a:moveTo>
                <a:lnTo>
                  <a:pt x="116" y="53"/>
                </a:lnTo>
                <a:lnTo>
                  <a:pt x="116" y="56"/>
                </a:lnTo>
                <a:lnTo>
                  <a:pt x="113" y="61"/>
                </a:lnTo>
                <a:lnTo>
                  <a:pt x="111" y="65"/>
                </a:lnTo>
                <a:lnTo>
                  <a:pt x="111" y="70"/>
                </a:lnTo>
                <a:lnTo>
                  <a:pt x="109" y="73"/>
                </a:lnTo>
                <a:lnTo>
                  <a:pt x="106" y="77"/>
                </a:lnTo>
                <a:lnTo>
                  <a:pt x="106" y="82"/>
                </a:lnTo>
                <a:lnTo>
                  <a:pt x="104" y="87"/>
                </a:lnTo>
                <a:lnTo>
                  <a:pt x="101" y="89"/>
                </a:lnTo>
                <a:lnTo>
                  <a:pt x="99" y="94"/>
                </a:lnTo>
                <a:lnTo>
                  <a:pt x="97" y="99"/>
                </a:lnTo>
                <a:lnTo>
                  <a:pt x="94" y="104"/>
                </a:lnTo>
                <a:lnTo>
                  <a:pt x="92" y="106"/>
                </a:lnTo>
                <a:lnTo>
                  <a:pt x="90" y="109"/>
                </a:lnTo>
                <a:lnTo>
                  <a:pt x="87" y="111"/>
                </a:lnTo>
                <a:lnTo>
                  <a:pt x="85" y="113"/>
                </a:lnTo>
                <a:lnTo>
                  <a:pt x="82" y="113"/>
                </a:lnTo>
                <a:lnTo>
                  <a:pt x="90" y="135"/>
                </a:lnTo>
                <a:lnTo>
                  <a:pt x="90" y="133"/>
                </a:lnTo>
                <a:lnTo>
                  <a:pt x="92" y="130"/>
                </a:lnTo>
                <a:lnTo>
                  <a:pt x="94" y="130"/>
                </a:lnTo>
                <a:lnTo>
                  <a:pt x="97" y="128"/>
                </a:lnTo>
                <a:lnTo>
                  <a:pt x="99" y="128"/>
                </a:lnTo>
                <a:lnTo>
                  <a:pt x="104" y="125"/>
                </a:lnTo>
                <a:lnTo>
                  <a:pt x="106" y="125"/>
                </a:lnTo>
                <a:lnTo>
                  <a:pt x="111" y="123"/>
                </a:lnTo>
                <a:lnTo>
                  <a:pt x="116" y="123"/>
                </a:lnTo>
                <a:lnTo>
                  <a:pt x="121" y="121"/>
                </a:lnTo>
                <a:lnTo>
                  <a:pt x="145" y="121"/>
                </a:lnTo>
                <a:lnTo>
                  <a:pt x="147" y="116"/>
                </a:lnTo>
                <a:lnTo>
                  <a:pt x="94" y="116"/>
                </a:lnTo>
                <a:lnTo>
                  <a:pt x="97" y="111"/>
                </a:lnTo>
                <a:lnTo>
                  <a:pt x="99" y="109"/>
                </a:lnTo>
                <a:lnTo>
                  <a:pt x="101" y="106"/>
                </a:lnTo>
                <a:lnTo>
                  <a:pt x="104" y="101"/>
                </a:lnTo>
                <a:lnTo>
                  <a:pt x="106" y="99"/>
                </a:lnTo>
                <a:lnTo>
                  <a:pt x="109" y="94"/>
                </a:lnTo>
                <a:lnTo>
                  <a:pt x="111" y="92"/>
                </a:lnTo>
                <a:lnTo>
                  <a:pt x="113" y="89"/>
                </a:lnTo>
                <a:lnTo>
                  <a:pt x="116" y="85"/>
                </a:lnTo>
                <a:lnTo>
                  <a:pt x="118" y="80"/>
                </a:lnTo>
                <a:lnTo>
                  <a:pt x="121" y="77"/>
                </a:lnTo>
                <a:lnTo>
                  <a:pt x="123" y="73"/>
                </a:lnTo>
                <a:lnTo>
                  <a:pt x="125" y="70"/>
                </a:lnTo>
                <a:lnTo>
                  <a:pt x="133" y="65"/>
                </a:lnTo>
                <a:lnTo>
                  <a:pt x="118" y="53"/>
                </a:lnTo>
                <a:lnTo>
                  <a:pt x="118" y="53"/>
                </a:lnTo>
                <a:close/>
              </a:path>
              <a:path w="184" h="251">
                <a:moveTo>
                  <a:pt x="113" y="3"/>
                </a:moveTo>
                <a:lnTo>
                  <a:pt x="111" y="3"/>
                </a:lnTo>
                <a:lnTo>
                  <a:pt x="113" y="5"/>
                </a:lnTo>
                <a:lnTo>
                  <a:pt x="116" y="10"/>
                </a:lnTo>
                <a:lnTo>
                  <a:pt x="116" y="13"/>
                </a:lnTo>
                <a:lnTo>
                  <a:pt x="118" y="17"/>
                </a:lnTo>
                <a:lnTo>
                  <a:pt x="121" y="22"/>
                </a:lnTo>
                <a:lnTo>
                  <a:pt x="123" y="25"/>
                </a:lnTo>
                <a:lnTo>
                  <a:pt x="123" y="29"/>
                </a:lnTo>
                <a:lnTo>
                  <a:pt x="125" y="34"/>
                </a:lnTo>
                <a:lnTo>
                  <a:pt x="125" y="39"/>
                </a:lnTo>
                <a:lnTo>
                  <a:pt x="128" y="44"/>
                </a:lnTo>
                <a:lnTo>
                  <a:pt x="130" y="44"/>
                </a:lnTo>
                <a:lnTo>
                  <a:pt x="133" y="39"/>
                </a:lnTo>
                <a:lnTo>
                  <a:pt x="135" y="37"/>
                </a:lnTo>
                <a:lnTo>
                  <a:pt x="135" y="20"/>
                </a:lnTo>
                <a:lnTo>
                  <a:pt x="133" y="17"/>
                </a:lnTo>
                <a:lnTo>
                  <a:pt x="130" y="15"/>
                </a:lnTo>
                <a:lnTo>
                  <a:pt x="128" y="13"/>
                </a:lnTo>
                <a:lnTo>
                  <a:pt x="123" y="8"/>
                </a:lnTo>
                <a:lnTo>
                  <a:pt x="118" y="5"/>
                </a:lnTo>
                <a:lnTo>
                  <a:pt x="113" y="3"/>
                </a:lnTo>
                <a:lnTo>
                  <a:pt x="113" y="3"/>
                </a:lnTo>
                <a:close/>
              </a:path>
              <a:path w="184" h="251">
                <a:moveTo>
                  <a:pt x="34" y="1"/>
                </a:moveTo>
                <a:lnTo>
                  <a:pt x="34" y="65"/>
                </a:lnTo>
                <a:lnTo>
                  <a:pt x="46" y="65"/>
                </a:lnTo>
                <a:lnTo>
                  <a:pt x="46" y="20"/>
                </a:lnTo>
                <a:lnTo>
                  <a:pt x="53" y="13"/>
                </a:lnTo>
                <a:lnTo>
                  <a:pt x="34" y="1"/>
                </a:lnTo>
                <a:lnTo>
                  <a:pt x="34"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52" name="path"/>
          <p:cNvSpPr/>
          <p:nvPr/>
        </p:nvSpPr>
        <p:spPr>
          <a:xfrm>
            <a:off x="7212330" y="5427217"/>
            <a:ext cx="166115" cy="73152"/>
          </a:xfrm>
          <a:custGeom>
            <a:avLst/>
            <a:gdLst/>
            <a:ahLst/>
            <a:cxnLst/>
            <a:rect l="0" t="0" r="0" b="0"/>
            <a:pathLst>
              <a:path w="261" h="115">
                <a:moveTo>
                  <a:pt x="49" y="63"/>
                </a:moveTo>
                <a:lnTo>
                  <a:pt x="49" y="68"/>
                </a:lnTo>
                <a:lnTo>
                  <a:pt x="46" y="70"/>
                </a:lnTo>
                <a:lnTo>
                  <a:pt x="46" y="73"/>
                </a:lnTo>
                <a:lnTo>
                  <a:pt x="44" y="75"/>
                </a:lnTo>
                <a:lnTo>
                  <a:pt x="41" y="77"/>
                </a:lnTo>
                <a:lnTo>
                  <a:pt x="41" y="80"/>
                </a:lnTo>
                <a:lnTo>
                  <a:pt x="39" y="82"/>
                </a:lnTo>
                <a:lnTo>
                  <a:pt x="37" y="82"/>
                </a:lnTo>
                <a:lnTo>
                  <a:pt x="34" y="85"/>
                </a:lnTo>
                <a:lnTo>
                  <a:pt x="13" y="85"/>
                </a:lnTo>
                <a:lnTo>
                  <a:pt x="15" y="87"/>
                </a:lnTo>
                <a:lnTo>
                  <a:pt x="17" y="87"/>
                </a:lnTo>
                <a:lnTo>
                  <a:pt x="20" y="90"/>
                </a:lnTo>
                <a:lnTo>
                  <a:pt x="37" y="90"/>
                </a:lnTo>
                <a:lnTo>
                  <a:pt x="39" y="87"/>
                </a:lnTo>
                <a:lnTo>
                  <a:pt x="41" y="87"/>
                </a:lnTo>
                <a:lnTo>
                  <a:pt x="41" y="85"/>
                </a:lnTo>
                <a:lnTo>
                  <a:pt x="44" y="82"/>
                </a:lnTo>
                <a:lnTo>
                  <a:pt x="46" y="80"/>
                </a:lnTo>
                <a:lnTo>
                  <a:pt x="46" y="77"/>
                </a:lnTo>
                <a:lnTo>
                  <a:pt x="49" y="75"/>
                </a:lnTo>
                <a:lnTo>
                  <a:pt x="49" y="73"/>
                </a:lnTo>
                <a:lnTo>
                  <a:pt x="51" y="70"/>
                </a:lnTo>
                <a:lnTo>
                  <a:pt x="51" y="63"/>
                </a:lnTo>
                <a:lnTo>
                  <a:pt x="49" y="63"/>
                </a:lnTo>
                <a:lnTo>
                  <a:pt x="49" y="63"/>
                </a:lnTo>
                <a:close/>
              </a:path>
              <a:path w="261" h="115">
                <a:moveTo>
                  <a:pt x="15" y="8"/>
                </a:moveTo>
                <a:lnTo>
                  <a:pt x="13" y="10"/>
                </a:lnTo>
                <a:lnTo>
                  <a:pt x="10" y="13"/>
                </a:lnTo>
                <a:lnTo>
                  <a:pt x="8" y="15"/>
                </a:lnTo>
                <a:lnTo>
                  <a:pt x="8" y="17"/>
                </a:lnTo>
                <a:lnTo>
                  <a:pt x="5" y="20"/>
                </a:lnTo>
                <a:lnTo>
                  <a:pt x="5" y="22"/>
                </a:lnTo>
                <a:lnTo>
                  <a:pt x="3" y="25"/>
                </a:lnTo>
                <a:lnTo>
                  <a:pt x="3" y="30"/>
                </a:lnTo>
                <a:lnTo>
                  <a:pt x="1" y="34"/>
                </a:lnTo>
                <a:lnTo>
                  <a:pt x="1" y="61"/>
                </a:lnTo>
                <a:lnTo>
                  <a:pt x="3" y="63"/>
                </a:lnTo>
                <a:lnTo>
                  <a:pt x="3" y="70"/>
                </a:lnTo>
                <a:lnTo>
                  <a:pt x="5" y="73"/>
                </a:lnTo>
                <a:lnTo>
                  <a:pt x="5" y="75"/>
                </a:lnTo>
                <a:lnTo>
                  <a:pt x="8" y="77"/>
                </a:lnTo>
                <a:lnTo>
                  <a:pt x="8" y="80"/>
                </a:lnTo>
                <a:lnTo>
                  <a:pt x="10" y="82"/>
                </a:lnTo>
                <a:lnTo>
                  <a:pt x="13" y="85"/>
                </a:lnTo>
                <a:lnTo>
                  <a:pt x="30" y="85"/>
                </a:lnTo>
                <a:lnTo>
                  <a:pt x="27" y="85"/>
                </a:lnTo>
                <a:lnTo>
                  <a:pt x="25" y="85"/>
                </a:lnTo>
                <a:lnTo>
                  <a:pt x="22" y="82"/>
                </a:lnTo>
                <a:lnTo>
                  <a:pt x="20" y="82"/>
                </a:lnTo>
                <a:lnTo>
                  <a:pt x="17" y="80"/>
                </a:lnTo>
                <a:lnTo>
                  <a:pt x="17" y="77"/>
                </a:lnTo>
                <a:lnTo>
                  <a:pt x="15" y="77"/>
                </a:lnTo>
                <a:lnTo>
                  <a:pt x="15" y="75"/>
                </a:lnTo>
                <a:lnTo>
                  <a:pt x="13" y="73"/>
                </a:lnTo>
                <a:lnTo>
                  <a:pt x="13" y="68"/>
                </a:lnTo>
                <a:lnTo>
                  <a:pt x="10" y="66"/>
                </a:lnTo>
                <a:lnTo>
                  <a:pt x="10" y="30"/>
                </a:lnTo>
                <a:lnTo>
                  <a:pt x="13" y="25"/>
                </a:lnTo>
                <a:lnTo>
                  <a:pt x="13" y="20"/>
                </a:lnTo>
                <a:lnTo>
                  <a:pt x="15" y="17"/>
                </a:lnTo>
                <a:lnTo>
                  <a:pt x="17" y="15"/>
                </a:lnTo>
                <a:lnTo>
                  <a:pt x="17" y="13"/>
                </a:lnTo>
                <a:lnTo>
                  <a:pt x="20" y="10"/>
                </a:lnTo>
                <a:lnTo>
                  <a:pt x="22" y="10"/>
                </a:lnTo>
                <a:lnTo>
                  <a:pt x="25" y="8"/>
                </a:lnTo>
                <a:lnTo>
                  <a:pt x="27" y="8"/>
                </a:lnTo>
                <a:lnTo>
                  <a:pt x="15" y="8"/>
                </a:lnTo>
                <a:lnTo>
                  <a:pt x="15" y="8"/>
                </a:lnTo>
                <a:close/>
              </a:path>
              <a:path w="261" h="115">
                <a:moveTo>
                  <a:pt x="30" y="3"/>
                </a:moveTo>
                <a:lnTo>
                  <a:pt x="25" y="3"/>
                </a:lnTo>
                <a:lnTo>
                  <a:pt x="22" y="6"/>
                </a:lnTo>
                <a:lnTo>
                  <a:pt x="17" y="6"/>
                </a:lnTo>
                <a:lnTo>
                  <a:pt x="15" y="8"/>
                </a:lnTo>
                <a:lnTo>
                  <a:pt x="34" y="8"/>
                </a:lnTo>
                <a:lnTo>
                  <a:pt x="37" y="10"/>
                </a:lnTo>
                <a:lnTo>
                  <a:pt x="39" y="13"/>
                </a:lnTo>
                <a:lnTo>
                  <a:pt x="39" y="30"/>
                </a:lnTo>
                <a:lnTo>
                  <a:pt x="41" y="32"/>
                </a:lnTo>
                <a:lnTo>
                  <a:pt x="46" y="32"/>
                </a:lnTo>
                <a:lnTo>
                  <a:pt x="46" y="30"/>
                </a:lnTo>
                <a:lnTo>
                  <a:pt x="49" y="27"/>
                </a:lnTo>
                <a:lnTo>
                  <a:pt x="49" y="17"/>
                </a:lnTo>
                <a:lnTo>
                  <a:pt x="46" y="15"/>
                </a:lnTo>
                <a:lnTo>
                  <a:pt x="46" y="13"/>
                </a:lnTo>
                <a:lnTo>
                  <a:pt x="44" y="10"/>
                </a:lnTo>
                <a:lnTo>
                  <a:pt x="41" y="8"/>
                </a:lnTo>
                <a:lnTo>
                  <a:pt x="39" y="6"/>
                </a:lnTo>
                <a:lnTo>
                  <a:pt x="37" y="6"/>
                </a:lnTo>
                <a:lnTo>
                  <a:pt x="34" y="3"/>
                </a:lnTo>
                <a:lnTo>
                  <a:pt x="30" y="3"/>
                </a:lnTo>
                <a:lnTo>
                  <a:pt x="30" y="3"/>
                </a:lnTo>
                <a:close/>
              </a:path>
              <a:path w="261" h="115">
                <a:moveTo>
                  <a:pt x="101" y="10"/>
                </a:moveTo>
                <a:lnTo>
                  <a:pt x="99" y="13"/>
                </a:lnTo>
                <a:lnTo>
                  <a:pt x="97" y="15"/>
                </a:lnTo>
                <a:lnTo>
                  <a:pt x="101" y="15"/>
                </a:lnTo>
                <a:lnTo>
                  <a:pt x="104" y="13"/>
                </a:lnTo>
                <a:lnTo>
                  <a:pt x="106" y="10"/>
                </a:lnTo>
                <a:lnTo>
                  <a:pt x="109" y="10"/>
                </a:lnTo>
                <a:lnTo>
                  <a:pt x="101" y="10"/>
                </a:lnTo>
                <a:lnTo>
                  <a:pt x="101" y="10"/>
                </a:lnTo>
                <a:close/>
              </a:path>
              <a:path w="261" h="115">
                <a:moveTo>
                  <a:pt x="77" y="8"/>
                </a:moveTo>
                <a:lnTo>
                  <a:pt x="75" y="10"/>
                </a:lnTo>
                <a:lnTo>
                  <a:pt x="75" y="15"/>
                </a:lnTo>
                <a:lnTo>
                  <a:pt x="77" y="15"/>
                </a:lnTo>
                <a:lnTo>
                  <a:pt x="80" y="13"/>
                </a:lnTo>
                <a:lnTo>
                  <a:pt x="82" y="10"/>
                </a:lnTo>
                <a:lnTo>
                  <a:pt x="85" y="10"/>
                </a:lnTo>
                <a:lnTo>
                  <a:pt x="77" y="8"/>
                </a:lnTo>
                <a:lnTo>
                  <a:pt x="77" y="8"/>
                </a:lnTo>
                <a:close/>
              </a:path>
              <a:path w="261" h="115">
                <a:moveTo>
                  <a:pt x="87" y="3"/>
                </a:moveTo>
                <a:lnTo>
                  <a:pt x="82" y="3"/>
                </a:lnTo>
                <a:lnTo>
                  <a:pt x="80" y="6"/>
                </a:lnTo>
                <a:lnTo>
                  <a:pt x="80" y="8"/>
                </a:lnTo>
                <a:lnTo>
                  <a:pt x="77" y="8"/>
                </a:lnTo>
                <a:lnTo>
                  <a:pt x="85" y="10"/>
                </a:lnTo>
                <a:lnTo>
                  <a:pt x="90" y="10"/>
                </a:lnTo>
                <a:lnTo>
                  <a:pt x="90" y="13"/>
                </a:lnTo>
                <a:lnTo>
                  <a:pt x="90" y="15"/>
                </a:lnTo>
                <a:lnTo>
                  <a:pt x="92" y="20"/>
                </a:lnTo>
                <a:lnTo>
                  <a:pt x="92" y="80"/>
                </a:lnTo>
                <a:lnTo>
                  <a:pt x="90" y="82"/>
                </a:lnTo>
                <a:lnTo>
                  <a:pt x="90" y="85"/>
                </a:lnTo>
                <a:lnTo>
                  <a:pt x="87" y="85"/>
                </a:lnTo>
                <a:lnTo>
                  <a:pt x="85" y="85"/>
                </a:lnTo>
                <a:lnTo>
                  <a:pt x="85" y="90"/>
                </a:lnTo>
                <a:lnTo>
                  <a:pt x="104" y="90"/>
                </a:lnTo>
                <a:lnTo>
                  <a:pt x="104" y="85"/>
                </a:lnTo>
                <a:lnTo>
                  <a:pt x="101" y="85"/>
                </a:lnTo>
                <a:lnTo>
                  <a:pt x="99" y="82"/>
                </a:lnTo>
                <a:lnTo>
                  <a:pt x="99" y="20"/>
                </a:lnTo>
                <a:lnTo>
                  <a:pt x="101" y="17"/>
                </a:lnTo>
                <a:lnTo>
                  <a:pt x="101" y="15"/>
                </a:lnTo>
                <a:lnTo>
                  <a:pt x="97" y="15"/>
                </a:lnTo>
                <a:lnTo>
                  <a:pt x="97" y="8"/>
                </a:lnTo>
                <a:lnTo>
                  <a:pt x="94" y="6"/>
                </a:lnTo>
                <a:lnTo>
                  <a:pt x="92" y="3"/>
                </a:lnTo>
                <a:lnTo>
                  <a:pt x="87" y="3"/>
                </a:lnTo>
                <a:lnTo>
                  <a:pt x="87" y="3"/>
                </a:lnTo>
                <a:close/>
              </a:path>
              <a:path w="261" h="115">
                <a:moveTo>
                  <a:pt x="111" y="3"/>
                </a:moveTo>
                <a:lnTo>
                  <a:pt x="106" y="3"/>
                </a:lnTo>
                <a:lnTo>
                  <a:pt x="104" y="6"/>
                </a:lnTo>
                <a:lnTo>
                  <a:pt x="101" y="8"/>
                </a:lnTo>
                <a:lnTo>
                  <a:pt x="101" y="10"/>
                </a:lnTo>
                <a:lnTo>
                  <a:pt x="109" y="10"/>
                </a:lnTo>
                <a:lnTo>
                  <a:pt x="113" y="10"/>
                </a:lnTo>
                <a:lnTo>
                  <a:pt x="113" y="13"/>
                </a:lnTo>
                <a:lnTo>
                  <a:pt x="113" y="17"/>
                </a:lnTo>
                <a:lnTo>
                  <a:pt x="116" y="22"/>
                </a:lnTo>
                <a:lnTo>
                  <a:pt x="116" y="80"/>
                </a:lnTo>
                <a:lnTo>
                  <a:pt x="113" y="80"/>
                </a:lnTo>
                <a:lnTo>
                  <a:pt x="113" y="85"/>
                </a:lnTo>
                <a:lnTo>
                  <a:pt x="111" y="85"/>
                </a:lnTo>
                <a:lnTo>
                  <a:pt x="109" y="85"/>
                </a:lnTo>
                <a:lnTo>
                  <a:pt x="109" y="90"/>
                </a:lnTo>
                <a:lnTo>
                  <a:pt x="128" y="90"/>
                </a:lnTo>
                <a:lnTo>
                  <a:pt x="128" y="85"/>
                </a:lnTo>
                <a:lnTo>
                  <a:pt x="125" y="85"/>
                </a:lnTo>
                <a:lnTo>
                  <a:pt x="123" y="82"/>
                </a:lnTo>
                <a:lnTo>
                  <a:pt x="123" y="17"/>
                </a:lnTo>
                <a:lnTo>
                  <a:pt x="121" y="15"/>
                </a:lnTo>
                <a:lnTo>
                  <a:pt x="121" y="8"/>
                </a:lnTo>
                <a:lnTo>
                  <a:pt x="118" y="8"/>
                </a:lnTo>
                <a:lnTo>
                  <a:pt x="118" y="6"/>
                </a:lnTo>
                <a:lnTo>
                  <a:pt x="116" y="3"/>
                </a:lnTo>
                <a:lnTo>
                  <a:pt x="111" y="3"/>
                </a:lnTo>
                <a:lnTo>
                  <a:pt x="111" y="3"/>
                </a:lnTo>
                <a:close/>
              </a:path>
              <a:path w="261" h="115">
                <a:moveTo>
                  <a:pt x="75" y="1"/>
                </a:moveTo>
                <a:lnTo>
                  <a:pt x="73" y="1"/>
                </a:lnTo>
                <a:lnTo>
                  <a:pt x="73" y="3"/>
                </a:lnTo>
                <a:lnTo>
                  <a:pt x="68" y="3"/>
                </a:lnTo>
                <a:lnTo>
                  <a:pt x="65" y="6"/>
                </a:lnTo>
                <a:lnTo>
                  <a:pt x="63" y="6"/>
                </a:lnTo>
                <a:lnTo>
                  <a:pt x="63" y="10"/>
                </a:lnTo>
                <a:lnTo>
                  <a:pt x="68" y="10"/>
                </a:lnTo>
                <a:lnTo>
                  <a:pt x="68" y="13"/>
                </a:lnTo>
                <a:lnTo>
                  <a:pt x="68" y="80"/>
                </a:lnTo>
                <a:lnTo>
                  <a:pt x="65" y="82"/>
                </a:lnTo>
                <a:lnTo>
                  <a:pt x="65" y="85"/>
                </a:lnTo>
                <a:lnTo>
                  <a:pt x="63" y="85"/>
                </a:lnTo>
                <a:lnTo>
                  <a:pt x="63" y="90"/>
                </a:lnTo>
                <a:lnTo>
                  <a:pt x="80" y="90"/>
                </a:lnTo>
                <a:lnTo>
                  <a:pt x="80" y="85"/>
                </a:lnTo>
                <a:lnTo>
                  <a:pt x="77" y="85"/>
                </a:lnTo>
                <a:lnTo>
                  <a:pt x="75" y="82"/>
                </a:lnTo>
                <a:lnTo>
                  <a:pt x="75" y="80"/>
                </a:lnTo>
                <a:lnTo>
                  <a:pt x="75" y="20"/>
                </a:lnTo>
                <a:lnTo>
                  <a:pt x="77" y="17"/>
                </a:lnTo>
                <a:lnTo>
                  <a:pt x="77" y="15"/>
                </a:lnTo>
                <a:lnTo>
                  <a:pt x="75" y="15"/>
                </a:lnTo>
                <a:lnTo>
                  <a:pt x="75" y="1"/>
                </a:lnTo>
                <a:lnTo>
                  <a:pt x="75" y="1"/>
                </a:lnTo>
                <a:close/>
              </a:path>
              <a:path w="261" h="115">
                <a:moveTo>
                  <a:pt x="145" y="66"/>
                </a:moveTo>
                <a:lnTo>
                  <a:pt x="142" y="66"/>
                </a:lnTo>
                <a:lnTo>
                  <a:pt x="140" y="68"/>
                </a:lnTo>
                <a:lnTo>
                  <a:pt x="140" y="70"/>
                </a:lnTo>
                <a:lnTo>
                  <a:pt x="137" y="73"/>
                </a:lnTo>
                <a:lnTo>
                  <a:pt x="137" y="80"/>
                </a:lnTo>
                <a:lnTo>
                  <a:pt x="140" y="82"/>
                </a:lnTo>
                <a:lnTo>
                  <a:pt x="142" y="85"/>
                </a:lnTo>
                <a:lnTo>
                  <a:pt x="145" y="87"/>
                </a:lnTo>
                <a:lnTo>
                  <a:pt x="145" y="99"/>
                </a:lnTo>
                <a:lnTo>
                  <a:pt x="142" y="102"/>
                </a:lnTo>
                <a:lnTo>
                  <a:pt x="140" y="104"/>
                </a:lnTo>
                <a:lnTo>
                  <a:pt x="140" y="106"/>
                </a:lnTo>
                <a:lnTo>
                  <a:pt x="137" y="109"/>
                </a:lnTo>
                <a:lnTo>
                  <a:pt x="135" y="111"/>
                </a:lnTo>
                <a:lnTo>
                  <a:pt x="137" y="114"/>
                </a:lnTo>
                <a:lnTo>
                  <a:pt x="140" y="114"/>
                </a:lnTo>
                <a:lnTo>
                  <a:pt x="142" y="111"/>
                </a:lnTo>
                <a:lnTo>
                  <a:pt x="145" y="109"/>
                </a:lnTo>
                <a:lnTo>
                  <a:pt x="147" y="106"/>
                </a:lnTo>
                <a:lnTo>
                  <a:pt x="147" y="104"/>
                </a:lnTo>
                <a:lnTo>
                  <a:pt x="150" y="102"/>
                </a:lnTo>
                <a:lnTo>
                  <a:pt x="150" y="99"/>
                </a:lnTo>
                <a:lnTo>
                  <a:pt x="152" y="97"/>
                </a:lnTo>
                <a:lnTo>
                  <a:pt x="152" y="92"/>
                </a:lnTo>
                <a:lnTo>
                  <a:pt x="154" y="87"/>
                </a:lnTo>
                <a:lnTo>
                  <a:pt x="154" y="77"/>
                </a:lnTo>
                <a:lnTo>
                  <a:pt x="152" y="75"/>
                </a:lnTo>
                <a:lnTo>
                  <a:pt x="152" y="70"/>
                </a:lnTo>
                <a:lnTo>
                  <a:pt x="150" y="68"/>
                </a:lnTo>
                <a:lnTo>
                  <a:pt x="147" y="68"/>
                </a:lnTo>
                <a:lnTo>
                  <a:pt x="145" y="66"/>
                </a:lnTo>
                <a:lnTo>
                  <a:pt x="145" y="66"/>
                </a:lnTo>
                <a:close/>
              </a:path>
              <a:path w="261" h="115">
                <a:moveTo>
                  <a:pt x="255" y="58"/>
                </a:moveTo>
                <a:lnTo>
                  <a:pt x="255" y="66"/>
                </a:lnTo>
                <a:lnTo>
                  <a:pt x="253" y="68"/>
                </a:lnTo>
                <a:lnTo>
                  <a:pt x="253" y="70"/>
                </a:lnTo>
                <a:lnTo>
                  <a:pt x="250" y="73"/>
                </a:lnTo>
                <a:lnTo>
                  <a:pt x="250" y="75"/>
                </a:lnTo>
                <a:lnTo>
                  <a:pt x="248" y="77"/>
                </a:lnTo>
                <a:lnTo>
                  <a:pt x="245" y="80"/>
                </a:lnTo>
                <a:lnTo>
                  <a:pt x="243" y="82"/>
                </a:lnTo>
                <a:lnTo>
                  <a:pt x="241" y="85"/>
                </a:lnTo>
                <a:lnTo>
                  <a:pt x="200" y="85"/>
                </a:lnTo>
                <a:lnTo>
                  <a:pt x="200" y="90"/>
                </a:lnTo>
                <a:lnTo>
                  <a:pt x="255" y="90"/>
                </a:lnTo>
                <a:lnTo>
                  <a:pt x="260" y="61"/>
                </a:lnTo>
                <a:lnTo>
                  <a:pt x="255" y="58"/>
                </a:lnTo>
                <a:lnTo>
                  <a:pt x="255" y="58"/>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53" name="path"/>
          <p:cNvSpPr/>
          <p:nvPr/>
        </p:nvSpPr>
        <p:spPr>
          <a:xfrm>
            <a:off x="7427214" y="5399785"/>
            <a:ext cx="76200" cy="85344"/>
          </a:xfrm>
          <a:custGeom>
            <a:avLst/>
            <a:gdLst/>
            <a:ahLst/>
            <a:cxnLst/>
            <a:rect l="0" t="0" r="0" b="0"/>
            <a:pathLst>
              <a:path w="120" h="134">
                <a:moveTo>
                  <a:pt x="41" y="1"/>
                </a:moveTo>
                <a:lnTo>
                  <a:pt x="32" y="20"/>
                </a:lnTo>
                <a:lnTo>
                  <a:pt x="32" y="90"/>
                </a:lnTo>
                <a:lnTo>
                  <a:pt x="1" y="90"/>
                </a:lnTo>
                <a:lnTo>
                  <a:pt x="41" y="90"/>
                </a:lnTo>
                <a:lnTo>
                  <a:pt x="41" y="1"/>
                </a:lnTo>
                <a:lnTo>
                  <a:pt x="41" y="1"/>
                </a:lnTo>
                <a:close/>
              </a:path>
              <a:path w="120" h="134">
                <a:moveTo>
                  <a:pt x="80" y="66"/>
                </a:moveTo>
                <a:lnTo>
                  <a:pt x="77" y="68"/>
                </a:lnTo>
                <a:lnTo>
                  <a:pt x="75" y="70"/>
                </a:lnTo>
                <a:lnTo>
                  <a:pt x="75" y="73"/>
                </a:lnTo>
                <a:lnTo>
                  <a:pt x="73" y="75"/>
                </a:lnTo>
                <a:lnTo>
                  <a:pt x="70" y="78"/>
                </a:lnTo>
                <a:lnTo>
                  <a:pt x="70" y="80"/>
                </a:lnTo>
                <a:lnTo>
                  <a:pt x="68" y="82"/>
                </a:lnTo>
                <a:lnTo>
                  <a:pt x="68" y="90"/>
                </a:lnTo>
                <a:lnTo>
                  <a:pt x="65" y="92"/>
                </a:lnTo>
                <a:lnTo>
                  <a:pt x="65" y="111"/>
                </a:lnTo>
                <a:lnTo>
                  <a:pt x="68" y="114"/>
                </a:lnTo>
                <a:lnTo>
                  <a:pt x="68" y="116"/>
                </a:lnTo>
                <a:lnTo>
                  <a:pt x="70" y="118"/>
                </a:lnTo>
                <a:lnTo>
                  <a:pt x="73" y="121"/>
                </a:lnTo>
                <a:lnTo>
                  <a:pt x="73" y="126"/>
                </a:lnTo>
                <a:lnTo>
                  <a:pt x="75" y="126"/>
                </a:lnTo>
                <a:lnTo>
                  <a:pt x="77" y="128"/>
                </a:lnTo>
                <a:lnTo>
                  <a:pt x="80" y="130"/>
                </a:lnTo>
                <a:lnTo>
                  <a:pt x="82" y="130"/>
                </a:lnTo>
                <a:lnTo>
                  <a:pt x="82" y="133"/>
                </a:lnTo>
                <a:lnTo>
                  <a:pt x="104" y="133"/>
                </a:lnTo>
                <a:lnTo>
                  <a:pt x="104" y="130"/>
                </a:lnTo>
                <a:lnTo>
                  <a:pt x="106" y="130"/>
                </a:lnTo>
                <a:lnTo>
                  <a:pt x="92" y="128"/>
                </a:lnTo>
                <a:lnTo>
                  <a:pt x="87" y="128"/>
                </a:lnTo>
                <a:lnTo>
                  <a:pt x="85" y="126"/>
                </a:lnTo>
                <a:lnTo>
                  <a:pt x="82" y="126"/>
                </a:lnTo>
                <a:lnTo>
                  <a:pt x="80" y="123"/>
                </a:lnTo>
                <a:lnTo>
                  <a:pt x="77" y="121"/>
                </a:lnTo>
                <a:lnTo>
                  <a:pt x="77" y="118"/>
                </a:lnTo>
                <a:lnTo>
                  <a:pt x="75" y="116"/>
                </a:lnTo>
                <a:lnTo>
                  <a:pt x="75" y="111"/>
                </a:lnTo>
                <a:lnTo>
                  <a:pt x="73" y="109"/>
                </a:lnTo>
                <a:lnTo>
                  <a:pt x="73" y="90"/>
                </a:lnTo>
                <a:lnTo>
                  <a:pt x="75" y="87"/>
                </a:lnTo>
                <a:lnTo>
                  <a:pt x="75" y="85"/>
                </a:lnTo>
                <a:lnTo>
                  <a:pt x="77" y="82"/>
                </a:lnTo>
                <a:lnTo>
                  <a:pt x="77" y="78"/>
                </a:lnTo>
                <a:lnTo>
                  <a:pt x="80" y="75"/>
                </a:lnTo>
                <a:lnTo>
                  <a:pt x="80" y="73"/>
                </a:lnTo>
                <a:lnTo>
                  <a:pt x="82" y="70"/>
                </a:lnTo>
                <a:lnTo>
                  <a:pt x="85" y="68"/>
                </a:lnTo>
                <a:lnTo>
                  <a:pt x="87" y="66"/>
                </a:lnTo>
                <a:lnTo>
                  <a:pt x="80" y="66"/>
                </a:lnTo>
                <a:lnTo>
                  <a:pt x="80" y="66"/>
                </a:lnTo>
                <a:close/>
              </a:path>
              <a:path w="120" h="134">
                <a:moveTo>
                  <a:pt x="106" y="6"/>
                </a:moveTo>
                <a:lnTo>
                  <a:pt x="94" y="8"/>
                </a:lnTo>
                <a:lnTo>
                  <a:pt x="99" y="8"/>
                </a:lnTo>
                <a:lnTo>
                  <a:pt x="101" y="10"/>
                </a:lnTo>
                <a:lnTo>
                  <a:pt x="104" y="10"/>
                </a:lnTo>
                <a:lnTo>
                  <a:pt x="106" y="13"/>
                </a:lnTo>
                <a:lnTo>
                  <a:pt x="106" y="15"/>
                </a:lnTo>
                <a:lnTo>
                  <a:pt x="109" y="18"/>
                </a:lnTo>
                <a:lnTo>
                  <a:pt x="109" y="25"/>
                </a:lnTo>
                <a:lnTo>
                  <a:pt x="111" y="27"/>
                </a:lnTo>
                <a:lnTo>
                  <a:pt x="111" y="42"/>
                </a:lnTo>
                <a:lnTo>
                  <a:pt x="109" y="44"/>
                </a:lnTo>
                <a:lnTo>
                  <a:pt x="109" y="49"/>
                </a:lnTo>
                <a:lnTo>
                  <a:pt x="106" y="51"/>
                </a:lnTo>
                <a:lnTo>
                  <a:pt x="106" y="54"/>
                </a:lnTo>
                <a:lnTo>
                  <a:pt x="104" y="56"/>
                </a:lnTo>
                <a:lnTo>
                  <a:pt x="101" y="56"/>
                </a:lnTo>
                <a:lnTo>
                  <a:pt x="101" y="58"/>
                </a:lnTo>
                <a:lnTo>
                  <a:pt x="99" y="61"/>
                </a:lnTo>
                <a:lnTo>
                  <a:pt x="106" y="61"/>
                </a:lnTo>
                <a:lnTo>
                  <a:pt x="109" y="58"/>
                </a:lnTo>
                <a:lnTo>
                  <a:pt x="111" y="56"/>
                </a:lnTo>
                <a:lnTo>
                  <a:pt x="111" y="54"/>
                </a:lnTo>
                <a:lnTo>
                  <a:pt x="113" y="51"/>
                </a:lnTo>
                <a:lnTo>
                  <a:pt x="113" y="49"/>
                </a:lnTo>
                <a:lnTo>
                  <a:pt x="116" y="49"/>
                </a:lnTo>
                <a:lnTo>
                  <a:pt x="116" y="46"/>
                </a:lnTo>
                <a:lnTo>
                  <a:pt x="118" y="42"/>
                </a:lnTo>
                <a:lnTo>
                  <a:pt x="118" y="25"/>
                </a:lnTo>
                <a:lnTo>
                  <a:pt x="116" y="22"/>
                </a:lnTo>
                <a:lnTo>
                  <a:pt x="116" y="18"/>
                </a:lnTo>
                <a:lnTo>
                  <a:pt x="113" y="15"/>
                </a:lnTo>
                <a:lnTo>
                  <a:pt x="113" y="13"/>
                </a:lnTo>
                <a:lnTo>
                  <a:pt x="111" y="10"/>
                </a:lnTo>
                <a:lnTo>
                  <a:pt x="109" y="8"/>
                </a:lnTo>
                <a:lnTo>
                  <a:pt x="106" y="6"/>
                </a:lnTo>
                <a:lnTo>
                  <a:pt x="106" y="6"/>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54" name="path"/>
          <p:cNvSpPr/>
          <p:nvPr/>
        </p:nvSpPr>
        <p:spPr>
          <a:xfrm>
            <a:off x="7338821" y="5399785"/>
            <a:ext cx="208788" cy="85344"/>
          </a:xfrm>
          <a:custGeom>
            <a:avLst/>
            <a:gdLst/>
            <a:ahLst/>
            <a:cxnLst/>
            <a:rect l="0" t="0" r="0" b="0"/>
            <a:pathLst>
              <a:path w="328" h="134">
                <a:moveTo>
                  <a:pt x="25" y="3"/>
                </a:moveTo>
                <a:lnTo>
                  <a:pt x="1" y="3"/>
                </a:lnTo>
                <a:lnTo>
                  <a:pt x="1" y="8"/>
                </a:lnTo>
                <a:lnTo>
                  <a:pt x="6" y="8"/>
                </a:lnTo>
                <a:lnTo>
                  <a:pt x="8" y="10"/>
                </a:lnTo>
                <a:lnTo>
                  <a:pt x="8" y="126"/>
                </a:lnTo>
                <a:lnTo>
                  <a:pt x="6" y="128"/>
                </a:lnTo>
                <a:lnTo>
                  <a:pt x="3" y="128"/>
                </a:lnTo>
                <a:lnTo>
                  <a:pt x="22" y="128"/>
                </a:lnTo>
                <a:lnTo>
                  <a:pt x="20" y="128"/>
                </a:lnTo>
                <a:lnTo>
                  <a:pt x="20" y="126"/>
                </a:lnTo>
                <a:lnTo>
                  <a:pt x="18" y="126"/>
                </a:lnTo>
                <a:lnTo>
                  <a:pt x="18" y="121"/>
                </a:lnTo>
                <a:lnTo>
                  <a:pt x="18" y="13"/>
                </a:lnTo>
                <a:lnTo>
                  <a:pt x="20" y="10"/>
                </a:lnTo>
                <a:lnTo>
                  <a:pt x="20" y="8"/>
                </a:lnTo>
                <a:lnTo>
                  <a:pt x="22" y="8"/>
                </a:lnTo>
                <a:lnTo>
                  <a:pt x="25" y="8"/>
                </a:lnTo>
                <a:lnTo>
                  <a:pt x="25" y="3"/>
                </a:lnTo>
                <a:lnTo>
                  <a:pt x="25" y="3"/>
                </a:lnTo>
                <a:close/>
              </a:path>
              <a:path w="328" h="134">
                <a:moveTo>
                  <a:pt x="181" y="1"/>
                </a:moveTo>
                <a:lnTo>
                  <a:pt x="174" y="1"/>
                </a:lnTo>
                <a:lnTo>
                  <a:pt x="135" y="90"/>
                </a:lnTo>
                <a:lnTo>
                  <a:pt x="135" y="92"/>
                </a:lnTo>
                <a:lnTo>
                  <a:pt x="171" y="92"/>
                </a:lnTo>
                <a:lnTo>
                  <a:pt x="171" y="123"/>
                </a:lnTo>
                <a:lnTo>
                  <a:pt x="169" y="126"/>
                </a:lnTo>
                <a:lnTo>
                  <a:pt x="166" y="128"/>
                </a:lnTo>
                <a:lnTo>
                  <a:pt x="157" y="128"/>
                </a:lnTo>
                <a:lnTo>
                  <a:pt x="157" y="133"/>
                </a:lnTo>
                <a:lnTo>
                  <a:pt x="193" y="133"/>
                </a:lnTo>
                <a:lnTo>
                  <a:pt x="193" y="128"/>
                </a:lnTo>
                <a:lnTo>
                  <a:pt x="183" y="128"/>
                </a:lnTo>
                <a:lnTo>
                  <a:pt x="183" y="126"/>
                </a:lnTo>
                <a:lnTo>
                  <a:pt x="181" y="123"/>
                </a:lnTo>
                <a:lnTo>
                  <a:pt x="181" y="92"/>
                </a:lnTo>
                <a:lnTo>
                  <a:pt x="195" y="92"/>
                </a:lnTo>
                <a:lnTo>
                  <a:pt x="195" y="90"/>
                </a:lnTo>
                <a:lnTo>
                  <a:pt x="181" y="90"/>
                </a:lnTo>
                <a:lnTo>
                  <a:pt x="140" y="90"/>
                </a:lnTo>
                <a:lnTo>
                  <a:pt x="171" y="20"/>
                </a:lnTo>
                <a:lnTo>
                  <a:pt x="181" y="1"/>
                </a:lnTo>
                <a:lnTo>
                  <a:pt x="181" y="1"/>
                </a:lnTo>
                <a:close/>
              </a:path>
              <a:path w="328" h="134">
                <a:moveTo>
                  <a:pt x="234" y="1"/>
                </a:moveTo>
                <a:lnTo>
                  <a:pt x="231" y="1"/>
                </a:lnTo>
                <a:lnTo>
                  <a:pt x="229" y="3"/>
                </a:lnTo>
                <a:lnTo>
                  <a:pt x="224" y="3"/>
                </a:lnTo>
                <a:lnTo>
                  <a:pt x="222" y="6"/>
                </a:lnTo>
                <a:lnTo>
                  <a:pt x="219" y="6"/>
                </a:lnTo>
                <a:lnTo>
                  <a:pt x="217" y="8"/>
                </a:lnTo>
                <a:lnTo>
                  <a:pt x="214" y="8"/>
                </a:lnTo>
                <a:lnTo>
                  <a:pt x="214" y="10"/>
                </a:lnTo>
                <a:lnTo>
                  <a:pt x="212" y="13"/>
                </a:lnTo>
                <a:lnTo>
                  <a:pt x="212" y="15"/>
                </a:lnTo>
                <a:lnTo>
                  <a:pt x="210" y="18"/>
                </a:lnTo>
                <a:lnTo>
                  <a:pt x="210" y="20"/>
                </a:lnTo>
                <a:lnTo>
                  <a:pt x="207" y="22"/>
                </a:lnTo>
                <a:lnTo>
                  <a:pt x="207" y="42"/>
                </a:lnTo>
                <a:lnTo>
                  <a:pt x="210" y="44"/>
                </a:lnTo>
                <a:lnTo>
                  <a:pt x="210" y="46"/>
                </a:lnTo>
                <a:lnTo>
                  <a:pt x="212" y="51"/>
                </a:lnTo>
                <a:lnTo>
                  <a:pt x="212" y="54"/>
                </a:lnTo>
                <a:lnTo>
                  <a:pt x="214" y="56"/>
                </a:lnTo>
                <a:lnTo>
                  <a:pt x="217" y="58"/>
                </a:lnTo>
                <a:lnTo>
                  <a:pt x="219" y="61"/>
                </a:lnTo>
                <a:lnTo>
                  <a:pt x="219" y="63"/>
                </a:lnTo>
                <a:lnTo>
                  <a:pt x="222" y="63"/>
                </a:lnTo>
                <a:lnTo>
                  <a:pt x="222" y="66"/>
                </a:lnTo>
                <a:lnTo>
                  <a:pt x="219" y="66"/>
                </a:lnTo>
                <a:lnTo>
                  <a:pt x="226" y="66"/>
                </a:lnTo>
                <a:lnTo>
                  <a:pt x="226" y="68"/>
                </a:lnTo>
                <a:lnTo>
                  <a:pt x="229" y="70"/>
                </a:lnTo>
                <a:lnTo>
                  <a:pt x="231" y="70"/>
                </a:lnTo>
                <a:lnTo>
                  <a:pt x="234" y="73"/>
                </a:lnTo>
                <a:lnTo>
                  <a:pt x="236" y="75"/>
                </a:lnTo>
                <a:lnTo>
                  <a:pt x="238" y="75"/>
                </a:lnTo>
                <a:lnTo>
                  <a:pt x="241" y="78"/>
                </a:lnTo>
                <a:lnTo>
                  <a:pt x="241" y="80"/>
                </a:lnTo>
                <a:lnTo>
                  <a:pt x="243" y="82"/>
                </a:lnTo>
                <a:lnTo>
                  <a:pt x="246" y="85"/>
                </a:lnTo>
                <a:lnTo>
                  <a:pt x="248" y="87"/>
                </a:lnTo>
                <a:lnTo>
                  <a:pt x="248" y="92"/>
                </a:lnTo>
                <a:lnTo>
                  <a:pt x="250" y="94"/>
                </a:lnTo>
                <a:lnTo>
                  <a:pt x="250" y="114"/>
                </a:lnTo>
                <a:lnTo>
                  <a:pt x="248" y="116"/>
                </a:lnTo>
                <a:lnTo>
                  <a:pt x="248" y="118"/>
                </a:lnTo>
                <a:lnTo>
                  <a:pt x="246" y="121"/>
                </a:lnTo>
                <a:lnTo>
                  <a:pt x="246" y="123"/>
                </a:lnTo>
                <a:lnTo>
                  <a:pt x="243" y="126"/>
                </a:lnTo>
                <a:lnTo>
                  <a:pt x="241" y="126"/>
                </a:lnTo>
                <a:lnTo>
                  <a:pt x="238" y="128"/>
                </a:lnTo>
                <a:lnTo>
                  <a:pt x="231" y="128"/>
                </a:lnTo>
                <a:lnTo>
                  <a:pt x="246" y="130"/>
                </a:lnTo>
                <a:lnTo>
                  <a:pt x="248" y="128"/>
                </a:lnTo>
                <a:lnTo>
                  <a:pt x="250" y="126"/>
                </a:lnTo>
                <a:lnTo>
                  <a:pt x="250" y="123"/>
                </a:lnTo>
                <a:lnTo>
                  <a:pt x="253" y="123"/>
                </a:lnTo>
                <a:lnTo>
                  <a:pt x="253" y="121"/>
                </a:lnTo>
                <a:lnTo>
                  <a:pt x="255" y="118"/>
                </a:lnTo>
                <a:lnTo>
                  <a:pt x="255" y="116"/>
                </a:lnTo>
                <a:lnTo>
                  <a:pt x="258" y="111"/>
                </a:lnTo>
                <a:lnTo>
                  <a:pt x="258" y="87"/>
                </a:lnTo>
                <a:lnTo>
                  <a:pt x="255" y="82"/>
                </a:lnTo>
                <a:lnTo>
                  <a:pt x="255" y="80"/>
                </a:lnTo>
                <a:lnTo>
                  <a:pt x="253" y="78"/>
                </a:lnTo>
                <a:lnTo>
                  <a:pt x="253" y="75"/>
                </a:lnTo>
                <a:lnTo>
                  <a:pt x="250" y="75"/>
                </a:lnTo>
                <a:lnTo>
                  <a:pt x="248" y="73"/>
                </a:lnTo>
                <a:lnTo>
                  <a:pt x="248" y="70"/>
                </a:lnTo>
                <a:lnTo>
                  <a:pt x="246" y="68"/>
                </a:lnTo>
                <a:lnTo>
                  <a:pt x="243" y="66"/>
                </a:lnTo>
                <a:lnTo>
                  <a:pt x="241" y="63"/>
                </a:lnTo>
                <a:lnTo>
                  <a:pt x="243" y="61"/>
                </a:lnTo>
                <a:lnTo>
                  <a:pt x="236" y="61"/>
                </a:lnTo>
                <a:lnTo>
                  <a:pt x="234" y="58"/>
                </a:lnTo>
                <a:lnTo>
                  <a:pt x="231" y="56"/>
                </a:lnTo>
                <a:lnTo>
                  <a:pt x="229" y="56"/>
                </a:lnTo>
                <a:lnTo>
                  <a:pt x="226" y="54"/>
                </a:lnTo>
                <a:lnTo>
                  <a:pt x="226" y="51"/>
                </a:lnTo>
                <a:lnTo>
                  <a:pt x="224" y="51"/>
                </a:lnTo>
                <a:lnTo>
                  <a:pt x="222" y="49"/>
                </a:lnTo>
                <a:lnTo>
                  <a:pt x="222" y="46"/>
                </a:lnTo>
                <a:lnTo>
                  <a:pt x="219" y="44"/>
                </a:lnTo>
                <a:lnTo>
                  <a:pt x="217" y="42"/>
                </a:lnTo>
                <a:lnTo>
                  <a:pt x="217" y="39"/>
                </a:lnTo>
                <a:lnTo>
                  <a:pt x="214" y="37"/>
                </a:lnTo>
                <a:lnTo>
                  <a:pt x="214" y="22"/>
                </a:lnTo>
                <a:lnTo>
                  <a:pt x="217" y="20"/>
                </a:lnTo>
                <a:lnTo>
                  <a:pt x="217" y="18"/>
                </a:lnTo>
                <a:lnTo>
                  <a:pt x="219" y="15"/>
                </a:lnTo>
                <a:lnTo>
                  <a:pt x="219" y="13"/>
                </a:lnTo>
                <a:lnTo>
                  <a:pt x="222" y="10"/>
                </a:lnTo>
                <a:lnTo>
                  <a:pt x="224" y="10"/>
                </a:lnTo>
                <a:lnTo>
                  <a:pt x="226" y="8"/>
                </a:lnTo>
                <a:lnTo>
                  <a:pt x="234" y="8"/>
                </a:lnTo>
                <a:lnTo>
                  <a:pt x="246" y="6"/>
                </a:lnTo>
                <a:lnTo>
                  <a:pt x="243" y="6"/>
                </a:lnTo>
                <a:lnTo>
                  <a:pt x="243" y="3"/>
                </a:lnTo>
                <a:lnTo>
                  <a:pt x="236" y="3"/>
                </a:lnTo>
                <a:lnTo>
                  <a:pt x="234" y="1"/>
                </a:lnTo>
                <a:lnTo>
                  <a:pt x="234" y="1"/>
                </a:lnTo>
                <a:close/>
              </a:path>
              <a:path w="328" h="134">
                <a:moveTo>
                  <a:pt x="313" y="8"/>
                </a:moveTo>
                <a:lnTo>
                  <a:pt x="301" y="8"/>
                </a:lnTo>
                <a:lnTo>
                  <a:pt x="303" y="8"/>
                </a:lnTo>
                <a:lnTo>
                  <a:pt x="306" y="8"/>
                </a:lnTo>
                <a:lnTo>
                  <a:pt x="306" y="10"/>
                </a:lnTo>
                <a:lnTo>
                  <a:pt x="308" y="13"/>
                </a:lnTo>
                <a:lnTo>
                  <a:pt x="310" y="15"/>
                </a:lnTo>
                <a:lnTo>
                  <a:pt x="310" y="18"/>
                </a:lnTo>
                <a:lnTo>
                  <a:pt x="313" y="20"/>
                </a:lnTo>
                <a:lnTo>
                  <a:pt x="313" y="27"/>
                </a:lnTo>
                <a:lnTo>
                  <a:pt x="315" y="30"/>
                </a:lnTo>
                <a:lnTo>
                  <a:pt x="315" y="46"/>
                </a:lnTo>
                <a:lnTo>
                  <a:pt x="318" y="49"/>
                </a:lnTo>
                <a:lnTo>
                  <a:pt x="318" y="70"/>
                </a:lnTo>
                <a:lnTo>
                  <a:pt x="318" y="75"/>
                </a:lnTo>
                <a:lnTo>
                  <a:pt x="318" y="90"/>
                </a:lnTo>
                <a:lnTo>
                  <a:pt x="315" y="92"/>
                </a:lnTo>
                <a:lnTo>
                  <a:pt x="315" y="106"/>
                </a:lnTo>
                <a:lnTo>
                  <a:pt x="313" y="109"/>
                </a:lnTo>
                <a:lnTo>
                  <a:pt x="313" y="114"/>
                </a:lnTo>
                <a:lnTo>
                  <a:pt x="310" y="116"/>
                </a:lnTo>
                <a:lnTo>
                  <a:pt x="310" y="118"/>
                </a:lnTo>
                <a:lnTo>
                  <a:pt x="308" y="121"/>
                </a:lnTo>
                <a:lnTo>
                  <a:pt x="308" y="123"/>
                </a:lnTo>
                <a:lnTo>
                  <a:pt x="306" y="126"/>
                </a:lnTo>
                <a:lnTo>
                  <a:pt x="303" y="128"/>
                </a:lnTo>
                <a:lnTo>
                  <a:pt x="289" y="128"/>
                </a:lnTo>
                <a:lnTo>
                  <a:pt x="291" y="130"/>
                </a:lnTo>
                <a:lnTo>
                  <a:pt x="294" y="133"/>
                </a:lnTo>
                <a:lnTo>
                  <a:pt x="306" y="133"/>
                </a:lnTo>
                <a:lnTo>
                  <a:pt x="308" y="130"/>
                </a:lnTo>
                <a:lnTo>
                  <a:pt x="310" y="130"/>
                </a:lnTo>
                <a:lnTo>
                  <a:pt x="313" y="128"/>
                </a:lnTo>
                <a:lnTo>
                  <a:pt x="313" y="126"/>
                </a:lnTo>
                <a:lnTo>
                  <a:pt x="315" y="123"/>
                </a:lnTo>
                <a:lnTo>
                  <a:pt x="318" y="121"/>
                </a:lnTo>
                <a:lnTo>
                  <a:pt x="318" y="118"/>
                </a:lnTo>
                <a:lnTo>
                  <a:pt x="320" y="116"/>
                </a:lnTo>
                <a:lnTo>
                  <a:pt x="320" y="114"/>
                </a:lnTo>
                <a:lnTo>
                  <a:pt x="322" y="111"/>
                </a:lnTo>
                <a:lnTo>
                  <a:pt x="322" y="104"/>
                </a:lnTo>
                <a:lnTo>
                  <a:pt x="325" y="102"/>
                </a:lnTo>
                <a:lnTo>
                  <a:pt x="325" y="92"/>
                </a:lnTo>
                <a:lnTo>
                  <a:pt x="327" y="90"/>
                </a:lnTo>
                <a:lnTo>
                  <a:pt x="327" y="49"/>
                </a:lnTo>
                <a:lnTo>
                  <a:pt x="325" y="44"/>
                </a:lnTo>
                <a:lnTo>
                  <a:pt x="325" y="32"/>
                </a:lnTo>
                <a:lnTo>
                  <a:pt x="322" y="30"/>
                </a:lnTo>
                <a:lnTo>
                  <a:pt x="322" y="25"/>
                </a:lnTo>
                <a:lnTo>
                  <a:pt x="320" y="22"/>
                </a:lnTo>
                <a:lnTo>
                  <a:pt x="320" y="20"/>
                </a:lnTo>
                <a:lnTo>
                  <a:pt x="318" y="18"/>
                </a:lnTo>
                <a:lnTo>
                  <a:pt x="318" y="15"/>
                </a:lnTo>
                <a:lnTo>
                  <a:pt x="315" y="10"/>
                </a:lnTo>
                <a:lnTo>
                  <a:pt x="313" y="10"/>
                </a:lnTo>
                <a:lnTo>
                  <a:pt x="313" y="8"/>
                </a:lnTo>
                <a:lnTo>
                  <a:pt x="313" y="8"/>
                </a:lnTo>
                <a:close/>
              </a:path>
              <a:path w="328" h="134">
                <a:moveTo>
                  <a:pt x="301" y="1"/>
                </a:moveTo>
                <a:lnTo>
                  <a:pt x="298" y="3"/>
                </a:lnTo>
                <a:lnTo>
                  <a:pt x="291" y="3"/>
                </a:lnTo>
                <a:lnTo>
                  <a:pt x="291" y="6"/>
                </a:lnTo>
                <a:lnTo>
                  <a:pt x="289" y="8"/>
                </a:lnTo>
                <a:lnTo>
                  <a:pt x="286" y="10"/>
                </a:lnTo>
                <a:lnTo>
                  <a:pt x="284" y="10"/>
                </a:lnTo>
                <a:lnTo>
                  <a:pt x="284" y="15"/>
                </a:lnTo>
                <a:lnTo>
                  <a:pt x="282" y="18"/>
                </a:lnTo>
                <a:lnTo>
                  <a:pt x="282" y="20"/>
                </a:lnTo>
                <a:lnTo>
                  <a:pt x="279" y="22"/>
                </a:lnTo>
                <a:lnTo>
                  <a:pt x="279" y="25"/>
                </a:lnTo>
                <a:lnTo>
                  <a:pt x="277" y="27"/>
                </a:lnTo>
                <a:lnTo>
                  <a:pt x="277" y="37"/>
                </a:lnTo>
                <a:lnTo>
                  <a:pt x="274" y="39"/>
                </a:lnTo>
                <a:lnTo>
                  <a:pt x="274" y="54"/>
                </a:lnTo>
                <a:lnTo>
                  <a:pt x="272" y="56"/>
                </a:lnTo>
                <a:lnTo>
                  <a:pt x="272" y="61"/>
                </a:lnTo>
                <a:lnTo>
                  <a:pt x="272" y="63"/>
                </a:lnTo>
                <a:lnTo>
                  <a:pt x="272" y="78"/>
                </a:lnTo>
                <a:lnTo>
                  <a:pt x="274" y="80"/>
                </a:lnTo>
                <a:lnTo>
                  <a:pt x="274" y="97"/>
                </a:lnTo>
                <a:lnTo>
                  <a:pt x="277" y="102"/>
                </a:lnTo>
                <a:lnTo>
                  <a:pt x="277" y="109"/>
                </a:lnTo>
                <a:lnTo>
                  <a:pt x="279" y="111"/>
                </a:lnTo>
                <a:lnTo>
                  <a:pt x="279" y="114"/>
                </a:lnTo>
                <a:lnTo>
                  <a:pt x="282" y="116"/>
                </a:lnTo>
                <a:lnTo>
                  <a:pt x="282" y="118"/>
                </a:lnTo>
                <a:lnTo>
                  <a:pt x="284" y="121"/>
                </a:lnTo>
                <a:lnTo>
                  <a:pt x="284" y="123"/>
                </a:lnTo>
                <a:lnTo>
                  <a:pt x="286" y="126"/>
                </a:lnTo>
                <a:lnTo>
                  <a:pt x="289" y="128"/>
                </a:lnTo>
                <a:lnTo>
                  <a:pt x="301" y="128"/>
                </a:lnTo>
                <a:lnTo>
                  <a:pt x="298" y="128"/>
                </a:lnTo>
                <a:lnTo>
                  <a:pt x="296" y="128"/>
                </a:lnTo>
                <a:lnTo>
                  <a:pt x="296" y="126"/>
                </a:lnTo>
                <a:lnTo>
                  <a:pt x="294" y="123"/>
                </a:lnTo>
                <a:lnTo>
                  <a:pt x="291" y="121"/>
                </a:lnTo>
                <a:lnTo>
                  <a:pt x="291" y="118"/>
                </a:lnTo>
                <a:lnTo>
                  <a:pt x="289" y="116"/>
                </a:lnTo>
                <a:lnTo>
                  <a:pt x="289" y="111"/>
                </a:lnTo>
                <a:lnTo>
                  <a:pt x="286" y="111"/>
                </a:lnTo>
                <a:lnTo>
                  <a:pt x="286" y="102"/>
                </a:lnTo>
                <a:lnTo>
                  <a:pt x="284" y="99"/>
                </a:lnTo>
                <a:lnTo>
                  <a:pt x="284" y="37"/>
                </a:lnTo>
                <a:lnTo>
                  <a:pt x="286" y="34"/>
                </a:lnTo>
                <a:lnTo>
                  <a:pt x="286" y="27"/>
                </a:lnTo>
                <a:lnTo>
                  <a:pt x="289" y="25"/>
                </a:lnTo>
                <a:lnTo>
                  <a:pt x="289" y="20"/>
                </a:lnTo>
                <a:lnTo>
                  <a:pt x="291" y="18"/>
                </a:lnTo>
                <a:lnTo>
                  <a:pt x="291" y="15"/>
                </a:lnTo>
                <a:lnTo>
                  <a:pt x="294" y="13"/>
                </a:lnTo>
                <a:lnTo>
                  <a:pt x="296" y="10"/>
                </a:lnTo>
                <a:lnTo>
                  <a:pt x="296" y="8"/>
                </a:lnTo>
                <a:lnTo>
                  <a:pt x="298" y="8"/>
                </a:lnTo>
                <a:lnTo>
                  <a:pt x="313" y="8"/>
                </a:lnTo>
                <a:lnTo>
                  <a:pt x="310" y="6"/>
                </a:lnTo>
                <a:lnTo>
                  <a:pt x="308" y="3"/>
                </a:lnTo>
                <a:lnTo>
                  <a:pt x="303" y="3"/>
                </a:lnTo>
                <a:lnTo>
                  <a:pt x="301" y="1"/>
                </a:lnTo>
                <a:lnTo>
                  <a:pt x="301"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55" name="path"/>
          <p:cNvSpPr/>
          <p:nvPr/>
        </p:nvSpPr>
        <p:spPr>
          <a:xfrm>
            <a:off x="12843509" y="9398761"/>
            <a:ext cx="79247" cy="15239"/>
          </a:xfrm>
          <a:custGeom>
            <a:avLst/>
            <a:gdLst/>
            <a:ahLst/>
            <a:cxnLst/>
            <a:rect l="0" t="0" r="0" b="0"/>
            <a:pathLst>
              <a:path w="124" h="23">
                <a:moveTo>
                  <a:pt x="106" y="1"/>
                </a:moveTo>
                <a:lnTo>
                  <a:pt x="97" y="13"/>
                </a:lnTo>
                <a:lnTo>
                  <a:pt x="1" y="13"/>
                </a:lnTo>
                <a:lnTo>
                  <a:pt x="8" y="22"/>
                </a:lnTo>
                <a:lnTo>
                  <a:pt x="10" y="20"/>
                </a:lnTo>
                <a:lnTo>
                  <a:pt x="20" y="20"/>
                </a:lnTo>
                <a:lnTo>
                  <a:pt x="25" y="18"/>
                </a:lnTo>
                <a:lnTo>
                  <a:pt x="123" y="18"/>
                </a:lnTo>
                <a:lnTo>
                  <a:pt x="106" y="1"/>
                </a:lnTo>
                <a:lnTo>
                  <a:pt x="106"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56" name="rect"/>
          <p:cNvSpPr/>
          <p:nvPr/>
        </p:nvSpPr>
        <p:spPr>
          <a:xfrm>
            <a:off x="12846558" y="9374378"/>
            <a:ext cx="68579" cy="32003"/>
          </a:xfrm>
          <a:prstGeom prst="rect">
            <a:avLst/>
          </a:prstGeom>
          <a:solidFill>
            <a:srgbClr val="000000">
              <a:alpha val="100000"/>
            </a:srgbClr>
          </a:solidFill>
          <a:ln cap="flat">
            <a:miter lim="0"/>
            <a:noFill/>
            <a:prstDash val="solid"/>
          </a:ln>
        </p:spPr>
        <p:txBody>
          <a:bodyPr rtlCol="0"/>
          <a:lstStyle/>
          <a:p>
            <a:pPr algn="ctr"/>
            <a:endParaRPr lang="zh-CN" altLang="en-US"/>
          </a:p>
        </p:txBody>
      </p:sp>
      <p:sp>
        <p:nvSpPr>
          <p:cNvPr id="657" name="path"/>
          <p:cNvSpPr/>
          <p:nvPr/>
        </p:nvSpPr>
        <p:spPr>
          <a:xfrm>
            <a:off x="12852654" y="9346945"/>
            <a:ext cx="111252" cy="158495"/>
          </a:xfrm>
          <a:custGeom>
            <a:avLst/>
            <a:gdLst/>
            <a:ahLst/>
            <a:cxnLst/>
            <a:rect l="0" t="0" r="0" b="0"/>
            <a:pathLst>
              <a:path w="175" h="249">
                <a:moveTo>
                  <a:pt x="125" y="221"/>
                </a:moveTo>
                <a:lnTo>
                  <a:pt x="125" y="224"/>
                </a:lnTo>
                <a:lnTo>
                  <a:pt x="130" y="226"/>
                </a:lnTo>
                <a:lnTo>
                  <a:pt x="135" y="226"/>
                </a:lnTo>
                <a:lnTo>
                  <a:pt x="140" y="229"/>
                </a:lnTo>
                <a:lnTo>
                  <a:pt x="142" y="231"/>
                </a:lnTo>
                <a:lnTo>
                  <a:pt x="145" y="233"/>
                </a:lnTo>
                <a:lnTo>
                  <a:pt x="147" y="236"/>
                </a:lnTo>
                <a:lnTo>
                  <a:pt x="150" y="238"/>
                </a:lnTo>
                <a:lnTo>
                  <a:pt x="152" y="241"/>
                </a:lnTo>
                <a:lnTo>
                  <a:pt x="152" y="248"/>
                </a:lnTo>
                <a:lnTo>
                  <a:pt x="154" y="246"/>
                </a:lnTo>
                <a:lnTo>
                  <a:pt x="157" y="243"/>
                </a:lnTo>
                <a:lnTo>
                  <a:pt x="159" y="241"/>
                </a:lnTo>
                <a:lnTo>
                  <a:pt x="161" y="238"/>
                </a:lnTo>
                <a:lnTo>
                  <a:pt x="164" y="236"/>
                </a:lnTo>
                <a:lnTo>
                  <a:pt x="166" y="231"/>
                </a:lnTo>
                <a:lnTo>
                  <a:pt x="166" y="229"/>
                </a:lnTo>
                <a:lnTo>
                  <a:pt x="169" y="224"/>
                </a:lnTo>
                <a:lnTo>
                  <a:pt x="150" y="221"/>
                </a:lnTo>
                <a:lnTo>
                  <a:pt x="137" y="221"/>
                </a:lnTo>
                <a:lnTo>
                  <a:pt x="133" y="221"/>
                </a:lnTo>
                <a:lnTo>
                  <a:pt x="125" y="221"/>
                </a:lnTo>
                <a:lnTo>
                  <a:pt x="125" y="221"/>
                </a:lnTo>
                <a:close/>
              </a:path>
              <a:path w="175" h="249">
                <a:moveTo>
                  <a:pt x="58" y="193"/>
                </a:moveTo>
                <a:lnTo>
                  <a:pt x="58" y="195"/>
                </a:lnTo>
                <a:lnTo>
                  <a:pt x="77" y="195"/>
                </a:lnTo>
                <a:lnTo>
                  <a:pt x="73" y="195"/>
                </a:lnTo>
                <a:lnTo>
                  <a:pt x="70" y="193"/>
                </a:lnTo>
                <a:lnTo>
                  <a:pt x="58" y="193"/>
                </a:lnTo>
                <a:lnTo>
                  <a:pt x="58" y="193"/>
                </a:lnTo>
                <a:close/>
              </a:path>
              <a:path w="175" h="249">
                <a:moveTo>
                  <a:pt x="51" y="135"/>
                </a:moveTo>
                <a:lnTo>
                  <a:pt x="41" y="135"/>
                </a:lnTo>
                <a:lnTo>
                  <a:pt x="41" y="200"/>
                </a:lnTo>
                <a:lnTo>
                  <a:pt x="41" y="248"/>
                </a:lnTo>
                <a:lnTo>
                  <a:pt x="53" y="238"/>
                </a:lnTo>
                <a:lnTo>
                  <a:pt x="53" y="221"/>
                </a:lnTo>
                <a:lnTo>
                  <a:pt x="51" y="217"/>
                </a:lnTo>
                <a:lnTo>
                  <a:pt x="51" y="135"/>
                </a:lnTo>
                <a:lnTo>
                  <a:pt x="51" y="135"/>
                </a:lnTo>
                <a:close/>
              </a:path>
              <a:path w="175" h="249">
                <a:moveTo>
                  <a:pt x="3" y="133"/>
                </a:moveTo>
                <a:lnTo>
                  <a:pt x="3" y="202"/>
                </a:lnTo>
                <a:lnTo>
                  <a:pt x="1" y="207"/>
                </a:lnTo>
                <a:lnTo>
                  <a:pt x="1" y="217"/>
                </a:lnTo>
                <a:lnTo>
                  <a:pt x="13" y="210"/>
                </a:lnTo>
                <a:lnTo>
                  <a:pt x="13" y="135"/>
                </a:lnTo>
                <a:lnTo>
                  <a:pt x="41" y="135"/>
                </a:lnTo>
                <a:lnTo>
                  <a:pt x="82" y="135"/>
                </a:lnTo>
                <a:lnTo>
                  <a:pt x="3" y="133"/>
                </a:lnTo>
                <a:lnTo>
                  <a:pt x="3" y="133"/>
                </a:lnTo>
                <a:close/>
              </a:path>
              <a:path w="175" h="249">
                <a:moveTo>
                  <a:pt x="1" y="121"/>
                </a:moveTo>
                <a:lnTo>
                  <a:pt x="1" y="128"/>
                </a:lnTo>
                <a:lnTo>
                  <a:pt x="3" y="133"/>
                </a:lnTo>
                <a:lnTo>
                  <a:pt x="82" y="135"/>
                </a:lnTo>
                <a:lnTo>
                  <a:pt x="82" y="186"/>
                </a:lnTo>
                <a:lnTo>
                  <a:pt x="80" y="190"/>
                </a:lnTo>
                <a:lnTo>
                  <a:pt x="80" y="193"/>
                </a:lnTo>
                <a:lnTo>
                  <a:pt x="77" y="195"/>
                </a:lnTo>
                <a:lnTo>
                  <a:pt x="58" y="195"/>
                </a:lnTo>
                <a:lnTo>
                  <a:pt x="61" y="198"/>
                </a:lnTo>
                <a:lnTo>
                  <a:pt x="65" y="200"/>
                </a:lnTo>
                <a:lnTo>
                  <a:pt x="68" y="202"/>
                </a:lnTo>
                <a:lnTo>
                  <a:pt x="73" y="205"/>
                </a:lnTo>
                <a:lnTo>
                  <a:pt x="73" y="207"/>
                </a:lnTo>
                <a:lnTo>
                  <a:pt x="75" y="210"/>
                </a:lnTo>
                <a:lnTo>
                  <a:pt x="75" y="214"/>
                </a:lnTo>
                <a:lnTo>
                  <a:pt x="77" y="214"/>
                </a:lnTo>
                <a:lnTo>
                  <a:pt x="80" y="212"/>
                </a:lnTo>
                <a:lnTo>
                  <a:pt x="85" y="210"/>
                </a:lnTo>
                <a:lnTo>
                  <a:pt x="87" y="207"/>
                </a:lnTo>
                <a:lnTo>
                  <a:pt x="90" y="205"/>
                </a:lnTo>
                <a:lnTo>
                  <a:pt x="90" y="200"/>
                </a:lnTo>
                <a:lnTo>
                  <a:pt x="92" y="198"/>
                </a:lnTo>
                <a:lnTo>
                  <a:pt x="92" y="193"/>
                </a:lnTo>
                <a:lnTo>
                  <a:pt x="92" y="138"/>
                </a:lnTo>
                <a:lnTo>
                  <a:pt x="99" y="130"/>
                </a:lnTo>
                <a:lnTo>
                  <a:pt x="13" y="128"/>
                </a:lnTo>
                <a:lnTo>
                  <a:pt x="1" y="121"/>
                </a:lnTo>
                <a:lnTo>
                  <a:pt x="1" y="121"/>
                </a:lnTo>
                <a:close/>
              </a:path>
              <a:path w="175" h="249">
                <a:moveTo>
                  <a:pt x="87" y="118"/>
                </a:moveTo>
                <a:lnTo>
                  <a:pt x="80" y="128"/>
                </a:lnTo>
                <a:lnTo>
                  <a:pt x="13" y="128"/>
                </a:lnTo>
                <a:lnTo>
                  <a:pt x="99" y="130"/>
                </a:lnTo>
                <a:lnTo>
                  <a:pt x="87" y="118"/>
                </a:lnTo>
                <a:lnTo>
                  <a:pt x="87" y="118"/>
                </a:lnTo>
                <a:close/>
              </a:path>
              <a:path w="175" h="249">
                <a:moveTo>
                  <a:pt x="51" y="128"/>
                </a:moveTo>
                <a:lnTo>
                  <a:pt x="51" y="99"/>
                </a:lnTo>
                <a:lnTo>
                  <a:pt x="41" y="99"/>
                </a:lnTo>
                <a:lnTo>
                  <a:pt x="41" y="128"/>
                </a:lnTo>
                <a:lnTo>
                  <a:pt x="51" y="128"/>
                </a:lnTo>
                <a:close/>
              </a:path>
              <a:path w="175" h="249">
                <a:moveTo>
                  <a:pt x="51" y="94"/>
                </a:moveTo>
                <a:lnTo>
                  <a:pt x="51" y="63"/>
                </a:lnTo>
                <a:lnTo>
                  <a:pt x="41" y="63"/>
                </a:lnTo>
                <a:lnTo>
                  <a:pt x="41" y="94"/>
                </a:lnTo>
                <a:lnTo>
                  <a:pt x="51" y="94"/>
                </a:lnTo>
                <a:close/>
              </a:path>
              <a:path w="175" h="249">
                <a:moveTo>
                  <a:pt x="118" y="39"/>
                </a:moveTo>
                <a:lnTo>
                  <a:pt x="118" y="70"/>
                </a:lnTo>
                <a:lnTo>
                  <a:pt x="121" y="75"/>
                </a:lnTo>
                <a:lnTo>
                  <a:pt x="121" y="154"/>
                </a:lnTo>
                <a:lnTo>
                  <a:pt x="118" y="159"/>
                </a:lnTo>
                <a:lnTo>
                  <a:pt x="118" y="164"/>
                </a:lnTo>
                <a:lnTo>
                  <a:pt x="118" y="186"/>
                </a:lnTo>
                <a:lnTo>
                  <a:pt x="130" y="176"/>
                </a:lnTo>
                <a:lnTo>
                  <a:pt x="130" y="56"/>
                </a:lnTo>
                <a:lnTo>
                  <a:pt x="137" y="51"/>
                </a:lnTo>
                <a:lnTo>
                  <a:pt x="118" y="39"/>
                </a:lnTo>
                <a:lnTo>
                  <a:pt x="118" y="39"/>
                </a:lnTo>
                <a:close/>
              </a:path>
              <a:path w="175" h="249">
                <a:moveTo>
                  <a:pt x="10" y="22"/>
                </a:moveTo>
                <a:lnTo>
                  <a:pt x="10" y="27"/>
                </a:lnTo>
                <a:lnTo>
                  <a:pt x="8" y="32"/>
                </a:lnTo>
                <a:lnTo>
                  <a:pt x="8" y="41"/>
                </a:lnTo>
                <a:lnTo>
                  <a:pt x="5" y="46"/>
                </a:lnTo>
                <a:lnTo>
                  <a:pt x="5" y="51"/>
                </a:lnTo>
                <a:lnTo>
                  <a:pt x="3" y="56"/>
                </a:lnTo>
                <a:lnTo>
                  <a:pt x="13" y="56"/>
                </a:lnTo>
                <a:lnTo>
                  <a:pt x="15" y="49"/>
                </a:lnTo>
                <a:lnTo>
                  <a:pt x="17" y="44"/>
                </a:lnTo>
                <a:lnTo>
                  <a:pt x="20" y="41"/>
                </a:lnTo>
                <a:lnTo>
                  <a:pt x="22" y="37"/>
                </a:lnTo>
                <a:lnTo>
                  <a:pt x="25" y="34"/>
                </a:lnTo>
                <a:lnTo>
                  <a:pt x="27" y="34"/>
                </a:lnTo>
                <a:lnTo>
                  <a:pt x="10" y="22"/>
                </a:lnTo>
                <a:lnTo>
                  <a:pt x="10" y="22"/>
                </a:lnTo>
                <a:close/>
              </a:path>
              <a:path w="175" h="249">
                <a:moveTo>
                  <a:pt x="41" y="1"/>
                </a:moveTo>
                <a:lnTo>
                  <a:pt x="41" y="56"/>
                </a:lnTo>
                <a:lnTo>
                  <a:pt x="51" y="56"/>
                </a:lnTo>
                <a:lnTo>
                  <a:pt x="51" y="18"/>
                </a:lnTo>
                <a:lnTo>
                  <a:pt x="58" y="10"/>
                </a:lnTo>
                <a:lnTo>
                  <a:pt x="41" y="1"/>
                </a:lnTo>
                <a:lnTo>
                  <a:pt x="41" y="1"/>
                </a:lnTo>
                <a:close/>
              </a:path>
              <a:path w="175" h="249">
                <a:moveTo>
                  <a:pt x="157" y="1"/>
                </a:moveTo>
                <a:lnTo>
                  <a:pt x="157" y="217"/>
                </a:lnTo>
                <a:lnTo>
                  <a:pt x="154" y="219"/>
                </a:lnTo>
                <a:lnTo>
                  <a:pt x="152" y="221"/>
                </a:lnTo>
                <a:lnTo>
                  <a:pt x="150" y="221"/>
                </a:lnTo>
                <a:lnTo>
                  <a:pt x="169" y="224"/>
                </a:lnTo>
                <a:lnTo>
                  <a:pt x="169" y="18"/>
                </a:lnTo>
                <a:lnTo>
                  <a:pt x="173" y="10"/>
                </a:lnTo>
                <a:lnTo>
                  <a:pt x="157" y="1"/>
                </a:lnTo>
                <a:lnTo>
                  <a:pt x="157"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58" name="path"/>
          <p:cNvSpPr/>
          <p:nvPr/>
        </p:nvSpPr>
        <p:spPr>
          <a:xfrm>
            <a:off x="13131545" y="9348469"/>
            <a:ext cx="108204" cy="155448"/>
          </a:xfrm>
          <a:custGeom>
            <a:avLst/>
            <a:gdLst/>
            <a:ahLst/>
            <a:cxnLst/>
            <a:rect l="0" t="0" r="0" b="0"/>
            <a:pathLst>
              <a:path w="170" h="244">
                <a:moveTo>
                  <a:pt x="161" y="219"/>
                </a:moveTo>
                <a:lnTo>
                  <a:pt x="150" y="219"/>
                </a:lnTo>
                <a:lnTo>
                  <a:pt x="150" y="241"/>
                </a:lnTo>
                <a:lnTo>
                  <a:pt x="161" y="234"/>
                </a:lnTo>
                <a:lnTo>
                  <a:pt x="161" y="219"/>
                </a:lnTo>
                <a:lnTo>
                  <a:pt x="161" y="219"/>
                </a:lnTo>
                <a:close/>
              </a:path>
              <a:path w="170" h="244">
                <a:moveTo>
                  <a:pt x="46" y="169"/>
                </a:moveTo>
                <a:lnTo>
                  <a:pt x="46" y="174"/>
                </a:lnTo>
                <a:lnTo>
                  <a:pt x="49" y="176"/>
                </a:lnTo>
                <a:lnTo>
                  <a:pt x="53" y="176"/>
                </a:lnTo>
                <a:lnTo>
                  <a:pt x="58" y="178"/>
                </a:lnTo>
                <a:lnTo>
                  <a:pt x="63" y="181"/>
                </a:lnTo>
                <a:lnTo>
                  <a:pt x="68" y="183"/>
                </a:lnTo>
                <a:lnTo>
                  <a:pt x="73" y="183"/>
                </a:lnTo>
                <a:lnTo>
                  <a:pt x="75" y="186"/>
                </a:lnTo>
                <a:lnTo>
                  <a:pt x="80" y="188"/>
                </a:lnTo>
                <a:lnTo>
                  <a:pt x="82" y="190"/>
                </a:lnTo>
                <a:lnTo>
                  <a:pt x="85" y="190"/>
                </a:lnTo>
                <a:lnTo>
                  <a:pt x="87" y="193"/>
                </a:lnTo>
                <a:lnTo>
                  <a:pt x="92" y="195"/>
                </a:lnTo>
                <a:lnTo>
                  <a:pt x="94" y="195"/>
                </a:lnTo>
                <a:lnTo>
                  <a:pt x="97" y="198"/>
                </a:lnTo>
                <a:lnTo>
                  <a:pt x="97" y="200"/>
                </a:lnTo>
                <a:lnTo>
                  <a:pt x="99" y="202"/>
                </a:lnTo>
                <a:lnTo>
                  <a:pt x="101" y="205"/>
                </a:lnTo>
                <a:lnTo>
                  <a:pt x="106" y="207"/>
                </a:lnTo>
                <a:lnTo>
                  <a:pt x="109" y="207"/>
                </a:lnTo>
                <a:lnTo>
                  <a:pt x="111" y="205"/>
                </a:lnTo>
                <a:lnTo>
                  <a:pt x="111" y="193"/>
                </a:lnTo>
                <a:lnTo>
                  <a:pt x="109" y="190"/>
                </a:lnTo>
                <a:lnTo>
                  <a:pt x="109" y="186"/>
                </a:lnTo>
                <a:lnTo>
                  <a:pt x="106" y="183"/>
                </a:lnTo>
                <a:lnTo>
                  <a:pt x="101" y="181"/>
                </a:lnTo>
                <a:lnTo>
                  <a:pt x="99" y="178"/>
                </a:lnTo>
                <a:lnTo>
                  <a:pt x="94" y="178"/>
                </a:lnTo>
                <a:lnTo>
                  <a:pt x="92" y="176"/>
                </a:lnTo>
                <a:lnTo>
                  <a:pt x="82" y="176"/>
                </a:lnTo>
                <a:lnTo>
                  <a:pt x="80" y="174"/>
                </a:lnTo>
                <a:lnTo>
                  <a:pt x="68" y="174"/>
                </a:lnTo>
                <a:lnTo>
                  <a:pt x="63" y="171"/>
                </a:lnTo>
                <a:lnTo>
                  <a:pt x="51" y="171"/>
                </a:lnTo>
                <a:lnTo>
                  <a:pt x="46" y="169"/>
                </a:lnTo>
                <a:lnTo>
                  <a:pt x="46" y="169"/>
                </a:lnTo>
                <a:close/>
              </a:path>
              <a:path w="170" h="244">
                <a:moveTo>
                  <a:pt x="63" y="130"/>
                </a:moveTo>
                <a:lnTo>
                  <a:pt x="63" y="135"/>
                </a:lnTo>
                <a:lnTo>
                  <a:pt x="68" y="140"/>
                </a:lnTo>
                <a:lnTo>
                  <a:pt x="70" y="142"/>
                </a:lnTo>
                <a:lnTo>
                  <a:pt x="75" y="145"/>
                </a:lnTo>
                <a:lnTo>
                  <a:pt x="78" y="147"/>
                </a:lnTo>
                <a:lnTo>
                  <a:pt x="80" y="150"/>
                </a:lnTo>
                <a:lnTo>
                  <a:pt x="82" y="152"/>
                </a:lnTo>
                <a:lnTo>
                  <a:pt x="85" y="154"/>
                </a:lnTo>
                <a:lnTo>
                  <a:pt x="87" y="157"/>
                </a:lnTo>
                <a:lnTo>
                  <a:pt x="90" y="159"/>
                </a:lnTo>
                <a:lnTo>
                  <a:pt x="90" y="161"/>
                </a:lnTo>
                <a:lnTo>
                  <a:pt x="94" y="164"/>
                </a:lnTo>
                <a:lnTo>
                  <a:pt x="97" y="166"/>
                </a:lnTo>
                <a:lnTo>
                  <a:pt x="97" y="164"/>
                </a:lnTo>
                <a:lnTo>
                  <a:pt x="99" y="161"/>
                </a:lnTo>
                <a:lnTo>
                  <a:pt x="99" y="150"/>
                </a:lnTo>
                <a:lnTo>
                  <a:pt x="97" y="147"/>
                </a:lnTo>
                <a:lnTo>
                  <a:pt x="94" y="142"/>
                </a:lnTo>
                <a:lnTo>
                  <a:pt x="92" y="140"/>
                </a:lnTo>
                <a:lnTo>
                  <a:pt x="87" y="140"/>
                </a:lnTo>
                <a:lnTo>
                  <a:pt x="85" y="138"/>
                </a:lnTo>
                <a:lnTo>
                  <a:pt x="80" y="138"/>
                </a:lnTo>
                <a:lnTo>
                  <a:pt x="78" y="135"/>
                </a:lnTo>
                <a:lnTo>
                  <a:pt x="73" y="135"/>
                </a:lnTo>
                <a:lnTo>
                  <a:pt x="68" y="133"/>
                </a:lnTo>
                <a:lnTo>
                  <a:pt x="63" y="130"/>
                </a:lnTo>
                <a:lnTo>
                  <a:pt x="63" y="130"/>
                </a:lnTo>
                <a:close/>
              </a:path>
              <a:path w="170" h="244">
                <a:moveTo>
                  <a:pt x="68" y="106"/>
                </a:moveTo>
                <a:lnTo>
                  <a:pt x="66" y="109"/>
                </a:lnTo>
                <a:lnTo>
                  <a:pt x="63" y="111"/>
                </a:lnTo>
                <a:lnTo>
                  <a:pt x="58" y="114"/>
                </a:lnTo>
                <a:lnTo>
                  <a:pt x="56" y="116"/>
                </a:lnTo>
                <a:lnTo>
                  <a:pt x="53" y="118"/>
                </a:lnTo>
                <a:lnTo>
                  <a:pt x="51" y="121"/>
                </a:lnTo>
                <a:lnTo>
                  <a:pt x="49" y="123"/>
                </a:lnTo>
                <a:lnTo>
                  <a:pt x="44" y="126"/>
                </a:lnTo>
                <a:lnTo>
                  <a:pt x="41" y="128"/>
                </a:lnTo>
                <a:lnTo>
                  <a:pt x="39" y="130"/>
                </a:lnTo>
                <a:lnTo>
                  <a:pt x="34" y="133"/>
                </a:lnTo>
                <a:lnTo>
                  <a:pt x="32" y="135"/>
                </a:lnTo>
                <a:lnTo>
                  <a:pt x="27" y="138"/>
                </a:lnTo>
                <a:lnTo>
                  <a:pt x="25" y="140"/>
                </a:lnTo>
                <a:lnTo>
                  <a:pt x="20" y="142"/>
                </a:lnTo>
                <a:lnTo>
                  <a:pt x="15" y="145"/>
                </a:lnTo>
                <a:lnTo>
                  <a:pt x="13" y="147"/>
                </a:lnTo>
                <a:lnTo>
                  <a:pt x="27" y="147"/>
                </a:lnTo>
                <a:lnTo>
                  <a:pt x="30" y="145"/>
                </a:lnTo>
                <a:lnTo>
                  <a:pt x="32" y="142"/>
                </a:lnTo>
                <a:lnTo>
                  <a:pt x="37" y="140"/>
                </a:lnTo>
                <a:lnTo>
                  <a:pt x="39" y="140"/>
                </a:lnTo>
                <a:lnTo>
                  <a:pt x="44" y="138"/>
                </a:lnTo>
                <a:lnTo>
                  <a:pt x="46" y="135"/>
                </a:lnTo>
                <a:lnTo>
                  <a:pt x="49" y="133"/>
                </a:lnTo>
                <a:lnTo>
                  <a:pt x="53" y="130"/>
                </a:lnTo>
                <a:lnTo>
                  <a:pt x="56" y="128"/>
                </a:lnTo>
                <a:lnTo>
                  <a:pt x="58" y="126"/>
                </a:lnTo>
                <a:lnTo>
                  <a:pt x="63" y="123"/>
                </a:lnTo>
                <a:lnTo>
                  <a:pt x="66" y="121"/>
                </a:lnTo>
                <a:lnTo>
                  <a:pt x="68" y="118"/>
                </a:lnTo>
                <a:lnTo>
                  <a:pt x="70" y="116"/>
                </a:lnTo>
                <a:lnTo>
                  <a:pt x="75" y="114"/>
                </a:lnTo>
                <a:lnTo>
                  <a:pt x="78" y="111"/>
                </a:lnTo>
                <a:lnTo>
                  <a:pt x="80" y="109"/>
                </a:lnTo>
                <a:lnTo>
                  <a:pt x="68" y="106"/>
                </a:lnTo>
                <a:lnTo>
                  <a:pt x="68" y="106"/>
                </a:lnTo>
                <a:close/>
              </a:path>
              <a:path w="170" h="244">
                <a:moveTo>
                  <a:pt x="61" y="56"/>
                </a:moveTo>
                <a:lnTo>
                  <a:pt x="53" y="56"/>
                </a:lnTo>
                <a:lnTo>
                  <a:pt x="56" y="58"/>
                </a:lnTo>
                <a:lnTo>
                  <a:pt x="58" y="63"/>
                </a:lnTo>
                <a:lnTo>
                  <a:pt x="58" y="68"/>
                </a:lnTo>
                <a:lnTo>
                  <a:pt x="61" y="73"/>
                </a:lnTo>
                <a:lnTo>
                  <a:pt x="63" y="75"/>
                </a:lnTo>
                <a:lnTo>
                  <a:pt x="63" y="80"/>
                </a:lnTo>
                <a:lnTo>
                  <a:pt x="66" y="85"/>
                </a:lnTo>
                <a:lnTo>
                  <a:pt x="68" y="87"/>
                </a:lnTo>
                <a:lnTo>
                  <a:pt x="70" y="92"/>
                </a:lnTo>
                <a:lnTo>
                  <a:pt x="80" y="92"/>
                </a:lnTo>
                <a:lnTo>
                  <a:pt x="80" y="90"/>
                </a:lnTo>
                <a:lnTo>
                  <a:pt x="78" y="85"/>
                </a:lnTo>
                <a:lnTo>
                  <a:pt x="75" y="82"/>
                </a:lnTo>
                <a:lnTo>
                  <a:pt x="73" y="80"/>
                </a:lnTo>
                <a:lnTo>
                  <a:pt x="70" y="75"/>
                </a:lnTo>
                <a:lnTo>
                  <a:pt x="68" y="73"/>
                </a:lnTo>
                <a:lnTo>
                  <a:pt x="66" y="68"/>
                </a:lnTo>
                <a:lnTo>
                  <a:pt x="66" y="63"/>
                </a:lnTo>
                <a:lnTo>
                  <a:pt x="63" y="61"/>
                </a:lnTo>
                <a:lnTo>
                  <a:pt x="61" y="56"/>
                </a:lnTo>
                <a:lnTo>
                  <a:pt x="61" y="56"/>
                </a:lnTo>
                <a:close/>
              </a:path>
              <a:path w="170" h="244">
                <a:moveTo>
                  <a:pt x="123" y="49"/>
                </a:moveTo>
                <a:lnTo>
                  <a:pt x="104" y="51"/>
                </a:lnTo>
                <a:lnTo>
                  <a:pt x="101" y="54"/>
                </a:lnTo>
                <a:lnTo>
                  <a:pt x="99" y="58"/>
                </a:lnTo>
                <a:lnTo>
                  <a:pt x="97" y="63"/>
                </a:lnTo>
                <a:lnTo>
                  <a:pt x="97" y="68"/>
                </a:lnTo>
                <a:lnTo>
                  <a:pt x="94" y="70"/>
                </a:lnTo>
                <a:lnTo>
                  <a:pt x="92" y="75"/>
                </a:lnTo>
                <a:lnTo>
                  <a:pt x="90" y="78"/>
                </a:lnTo>
                <a:lnTo>
                  <a:pt x="87" y="82"/>
                </a:lnTo>
                <a:lnTo>
                  <a:pt x="85" y="85"/>
                </a:lnTo>
                <a:lnTo>
                  <a:pt x="82" y="87"/>
                </a:lnTo>
                <a:lnTo>
                  <a:pt x="80" y="92"/>
                </a:lnTo>
                <a:lnTo>
                  <a:pt x="70" y="92"/>
                </a:lnTo>
                <a:lnTo>
                  <a:pt x="73" y="94"/>
                </a:lnTo>
                <a:lnTo>
                  <a:pt x="73" y="101"/>
                </a:lnTo>
                <a:lnTo>
                  <a:pt x="70" y="104"/>
                </a:lnTo>
                <a:lnTo>
                  <a:pt x="68" y="106"/>
                </a:lnTo>
                <a:lnTo>
                  <a:pt x="80" y="109"/>
                </a:lnTo>
                <a:lnTo>
                  <a:pt x="85" y="114"/>
                </a:lnTo>
                <a:lnTo>
                  <a:pt x="87" y="116"/>
                </a:lnTo>
                <a:lnTo>
                  <a:pt x="90" y="118"/>
                </a:lnTo>
                <a:lnTo>
                  <a:pt x="92" y="121"/>
                </a:lnTo>
                <a:lnTo>
                  <a:pt x="94" y="123"/>
                </a:lnTo>
                <a:lnTo>
                  <a:pt x="99" y="126"/>
                </a:lnTo>
                <a:lnTo>
                  <a:pt x="101" y="128"/>
                </a:lnTo>
                <a:lnTo>
                  <a:pt x="104" y="130"/>
                </a:lnTo>
                <a:lnTo>
                  <a:pt x="106" y="133"/>
                </a:lnTo>
                <a:lnTo>
                  <a:pt x="111" y="135"/>
                </a:lnTo>
                <a:lnTo>
                  <a:pt x="113" y="138"/>
                </a:lnTo>
                <a:lnTo>
                  <a:pt x="118" y="140"/>
                </a:lnTo>
                <a:lnTo>
                  <a:pt x="121" y="140"/>
                </a:lnTo>
                <a:lnTo>
                  <a:pt x="123" y="142"/>
                </a:lnTo>
                <a:lnTo>
                  <a:pt x="128" y="145"/>
                </a:lnTo>
                <a:lnTo>
                  <a:pt x="130" y="147"/>
                </a:lnTo>
                <a:lnTo>
                  <a:pt x="133" y="142"/>
                </a:lnTo>
                <a:lnTo>
                  <a:pt x="135" y="140"/>
                </a:lnTo>
                <a:lnTo>
                  <a:pt x="138" y="138"/>
                </a:lnTo>
                <a:lnTo>
                  <a:pt x="140" y="135"/>
                </a:lnTo>
                <a:lnTo>
                  <a:pt x="142" y="135"/>
                </a:lnTo>
                <a:lnTo>
                  <a:pt x="147" y="133"/>
                </a:lnTo>
                <a:lnTo>
                  <a:pt x="147" y="130"/>
                </a:lnTo>
                <a:lnTo>
                  <a:pt x="145" y="128"/>
                </a:lnTo>
                <a:lnTo>
                  <a:pt x="138" y="128"/>
                </a:lnTo>
                <a:lnTo>
                  <a:pt x="133" y="126"/>
                </a:lnTo>
                <a:lnTo>
                  <a:pt x="126" y="126"/>
                </a:lnTo>
                <a:lnTo>
                  <a:pt x="123" y="123"/>
                </a:lnTo>
                <a:lnTo>
                  <a:pt x="118" y="121"/>
                </a:lnTo>
                <a:lnTo>
                  <a:pt x="116" y="121"/>
                </a:lnTo>
                <a:lnTo>
                  <a:pt x="113" y="118"/>
                </a:lnTo>
                <a:lnTo>
                  <a:pt x="109" y="116"/>
                </a:lnTo>
                <a:lnTo>
                  <a:pt x="106" y="116"/>
                </a:lnTo>
                <a:lnTo>
                  <a:pt x="101" y="114"/>
                </a:lnTo>
                <a:lnTo>
                  <a:pt x="99" y="111"/>
                </a:lnTo>
                <a:lnTo>
                  <a:pt x="97" y="109"/>
                </a:lnTo>
                <a:lnTo>
                  <a:pt x="94" y="106"/>
                </a:lnTo>
                <a:lnTo>
                  <a:pt x="90" y="104"/>
                </a:lnTo>
                <a:lnTo>
                  <a:pt x="87" y="101"/>
                </a:lnTo>
                <a:lnTo>
                  <a:pt x="90" y="99"/>
                </a:lnTo>
                <a:lnTo>
                  <a:pt x="92" y="94"/>
                </a:lnTo>
                <a:lnTo>
                  <a:pt x="94" y="92"/>
                </a:lnTo>
                <a:lnTo>
                  <a:pt x="97" y="87"/>
                </a:lnTo>
                <a:lnTo>
                  <a:pt x="99" y="85"/>
                </a:lnTo>
                <a:lnTo>
                  <a:pt x="101" y="80"/>
                </a:lnTo>
                <a:lnTo>
                  <a:pt x="104" y="78"/>
                </a:lnTo>
                <a:lnTo>
                  <a:pt x="106" y="73"/>
                </a:lnTo>
                <a:lnTo>
                  <a:pt x="109" y="70"/>
                </a:lnTo>
                <a:lnTo>
                  <a:pt x="111" y="66"/>
                </a:lnTo>
                <a:lnTo>
                  <a:pt x="113" y="63"/>
                </a:lnTo>
                <a:lnTo>
                  <a:pt x="116" y="58"/>
                </a:lnTo>
                <a:lnTo>
                  <a:pt x="116" y="54"/>
                </a:lnTo>
                <a:lnTo>
                  <a:pt x="123" y="49"/>
                </a:lnTo>
                <a:lnTo>
                  <a:pt x="123" y="49"/>
                </a:lnTo>
                <a:close/>
              </a:path>
              <a:path w="170" h="244">
                <a:moveTo>
                  <a:pt x="111" y="34"/>
                </a:moveTo>
                <a:lnTo>
                  <a:pt x="106" y="44"/>
                </a:lnTo>
                <a:lnTo>
                  <a:pt x="61" y="44"/>
                </a:lnTo>
                <a:lnTo>
                  <a:pt x="49" y="46"/>
                </a:lnTo>
                <a:lnTo>
                  <a:pt x="46" y="51"/>
                </a:lnTo>
                <a:lnTo>
                  <a:pt x="44" y="56"/>
                </a:lnTo>
                <a:lnTo>
                  <a:pt x="44" y="58"/>
                </a:lnTo>
                <a:lnTo>
                  <a:pt x="41" y="63"/>
                </a:lnTo>
                <a:lnTo>
                  <a:pt x="39" y="68"/>
                </a:lnTo>
                <a:lnTo>
                  <a:pt x="37" y="70"/>
                </a:lnTo>
                <a:lnTo>
                  <a:pt x="37" y="75"/>
                </a:lnTo>
                <a:lnTo>
                  <a:pt x="34" y="78"/>
                </a:lnTo>
                <a:lnTo>
                  <a:pt x="32" y="82"/>
                </a:lnTo>
                <a:lnTo>
                  <a:pt x="30" y="87"/>
                </a:lnTo>
                <a:lnTo>
                  <a:pt x="27" y="90"/>
                </a:lnTo>
                <a:lnTo>
                  <a:pt x="25" y="94"/>
                </a:lnTo>
                <a:lnTo>
                  <a:pt x="22" y="97"/>
                </a:lnTo>
                <a:lnTo>
                  <a:pt x="25" y="99"/>
                </a:lnTo>
                <a:lnTo>
                  <a:pt x="27" y="99"/>
                </a:lnTo>
                <a:lnTo>
                  <a:pt x="30" y="97"/>
                </a:lnTo>
                <a:lnTo>
                  <a:pt x="32" y="92"/>
                </a:lnTo>
                <a:lnTo>
                  <a:pt x="34" y="90"/>
                </a:lnTo>
                <a:lnTo>
                  <a:pt x="37" y="87"/>
                </a:lnTo>
                <a:lnTo>
                  <a:pt x="39" y="82"/>
                </a:lnTo>
                <a:lnTo>
                  <a:pt x="41" y="80"/>
                </a:lnTo>
                <a:lnTo>
                  <a:pt x="44" y="75"/>
                </a:lnTo>
                <a:lnTo>
                  <a:pt x="46" y="73"/>
                </a:lnTo>
                <a:lnTo>
                  <a:pt x="49" y="68"/>
                </a:lnTo>
                <a:lnTo>
                  <a:pt x="51" y="63"/>
                </a:lnTo>
                <a:lnTo>
                  <a:pt x="51" y="61"/>
                </a:lnTo>
                <a:lnTo>
                  <a:pt x="53" y="56"/>
                </a:lnTo>
                <a:lnTo>
                  <a:pt x="61" y="56"/>
                </a:lnTo>
                <a:lnTo>
                  <a:pt x="58" y="51"/>
                </a:lnTo>
                <a:lnTo>
                  <a:pt x="104" y="51"/>
                </a:lnTo>
                <a:lnTo>
                  <a:pt x="123" y="49"/>
                </a:lnTo>
                <a:lnTo>
                  <a:pt x="111" y="34"/>
                </a:lnTo>
                <a:lnTo>
                  <a:pt x="111" y="34"/>
                </a:lnTo>
                <a:close/>
              </a:path>
              <a:path w="170" h="244">
                <a:moveTo>
                  <a:pt x="58" y="18"/>
                </a:moveTo>
                <a:lnTo>
                  <a:pt x="56" y="18"/>
                </a:lnTo>
                <a:lnTo>
                  <a:pt x="56" y="20"/>
                </a:lnTo>
                <a:lnTo>
                  <a:pt x="56" y="22"/>
                </a:lnTo>
                <a:lnTo>
                  <a:pt x="53" y="27"/>
                </a:lnTo>
                <a:lnTo>
                  <a:pt x="53" y="32"/>
                </a:lnTo>
                <a:lnTo>
                  <a:pt x="51" y="37"/>
                </a:lnTo>
                <a:lnTo>
                  <a:pt x="51" y="41"/>
                </a:lnTo>
                <a:lnTo>
                  <a:pt x="49" y="46"/>
                </a:lnTo>
                <a:lnTo>
                  <a:pt x="61" y="44"/>
                </a:lnTo>
                <a:lnTo>
                  <a:pt x="61" y="41"/>
                </a:lnTo>
                <a:lnTo>
                  <a:pt x="63" y="39"/>
                </a:lnTo>
                <a:lnTo>
                  <a:pt x="66" y="34"/>
                </a:lnTo>
                <a:lnTo>
                  <a:pt x="68" y="30"/>
                </a:lnTo>
                <a:lnTo>
                  <a:pt x="73" y="27"/>
                </a:lnTo>
                <a:lnTo>
                  <a:pt x="58" y="18"/>
                </a:lnTo>
                <a:lnTo>
                  <a:pt x="58" y="18"/>
                </a:lnTo>
                <a:close/>
              </a:path>
              <a:path w="170" h="244">
                <a:moveTo>
                  <a:pt x="1" y="15"/>
                </a:moveTo>
                <a:lnTo>
                  <a:pt x="1" y="243"/>
                </a:lnTo>
                <a:lnTo>
                  <a:pt x="13" y="236"/>
                </a:lnTo>
                <a:lnTo>
                  <a:pt x="13" y="219"/>
                </a:lnTo>
                <a:lnTo>
                  <a:pt x="150" y="219"/>
                </a:lnTo>
                <a:lnTo>
                  <a:pt x="161" y="219"/>
                </a:lnTo>
                <a:lnTo>
                  <a:pt x="161" y="214"/>
                </a:lnTo>
                <a:lnTo>
                  <a:pt x="13" y="214"/>
                </a:lnTo>
                <a:lnTo>
                  <a:pt x="13" y="152"/>
                </a:lnTo>
                <a:lnTo>
                  <a:pt x="15" y="150"/>
                </a:lnTo>
                <a:lnTo>
                  <a:pt x="20" y="150"/>
                </a:lnTo>
                <a:lnTo>
                  <a:pt x="22" y="147"/>
                </a:lnTo>
                <a:lnTo>
                  <a:pt x="13" y="147"/>
                </a:lnTo>
                <a:lnTo>
                  <a:pt x="13" y="18"/>
                </a:lnTo>
                <a:lnTo>
                  <a:pt x="150" y="18"/>
                </a:lnTo>
                <a:lnTo>
                  <a:pt x="1" y="15"/>
                </a:lnTo>
                <a:lnTo>
                  <a:pt x="1" y="15"/>
                </a:lnTo>
                <a:close/>
              </a:path>
              <a:path w="170" h="244">
                <a:moveTo>
                  <a:pt x="1" y="1"/>
                </a:moveTo>
                <a:lnTo>
                  <a:pt x="1" y="15"/>
                </a:lnTo>
                <a:lnTo>
                  <a:pt x="150" y="18"/>
                </a:lnTo>
                <a:lnTo>
                  <a:pt x="150" y="214"/>
                </a:lnTo>
                <a:lnTo>
                  <a:pt x="13" y="214"/>
                </a:lnTo>
                <a:lnTo>
                  <a:pt x="161" y="214"/>
                </a:lnTo>
                <a:lnTo>
                  <a:pt x="161" y="210"/>
                </a:lnTo>
                <a:lnTo>
                  <a:pt x="161" y="20"/>
                </a:lnTo>
                <a:lnTo>
                  <a:pt x="169" y="13"/>
                </a:lnTo>
                <a:lnTo>
                  <a:pt x="13" y="10"/>
                </a:lnTo>
                <a:lnTo>
                  <a:pt x="1" y="1"/>
                </a:lnTo>
                <a:lnTo>
                  <a:pt x="1" y="1"/>
                </a:lnTo>
                <a:close/>
              </a:path>
              <a:path w="170" h="244">
                <a:moveTo>
                  <a:pt x="154" y="1"/>
                </a:moveTo>
                <a:lnTo>
                  <a:pt x="147" y="10"/>
                </a:lnTo>
                <a:lnTo>
                  <a:pt x="13" y="10"/>
                </a:lnTo>
                <a:lnTo>
                  <a:pt x="169" y="13"/>
                </a:lnTo>
                <a:lnTo>
                  <a:pt x="154" y="1"/>
                </a:lnTo>
                <a:lnTo>
                  <a:pt x="154"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59" name="path"/>
          <p:cNvSpPr/>
          <p:nvPr/>
        </p:nvSpPr>
        <p:spPr>
          <a:xfrm>
            <a:off x="12857226" y="9586214"/>
            <a:ext cx="92964" cy="158495"/>
          </a:xfrm>
          <a:custGeom>
            <a:avLst/>
            <a:gdLst/>
            <a:ahLst/>
            <a:cxnLst/>
            <a:rect l="0" t="0" r="0" b="0"/>
            <a:pathLst>
              <a:path w="146" h="249">
                <a:moveTo>
                  <a:pt x="80" y="183"/>
                </a:moveTo>
                <a:lnTo>
                  <a:pt x="70" y="183"/>
                </a:lnTo>
                <a:lnTo>
                  <a:pt x="70" y="188"/>
                </a:lnTo>
                <a:lnTo>
                  <a:pt x="70" y="231"/>
                </a:lnTo>
                <a:lnTo>
                  <a:pt x="68" y="233"/>
                </a:lnTo>
                <a:lnTo>
                  <a:pt x="68" y="248"/>
                </a:lnTo>
                <a:lnTo>
                  <a:pt x="82" y="241"/>
                </a:lnTo>
                <a:lnTo>
                  <a:pt x="82" y="238"/>
                </a:lnTo>
                <a:lnTo>
                  <a:pt x="80" y="236"/>
                </a:lnTo>
                <a:lnTo>
                  <a:pt x="80" y="212"/>
                </a:lnTo>
                <a:lnTo>
                  <a:pt x="80" y="207"/>
                </a:lnTo>
                <a:lnTo>
                  <a:pt x="80" y="183"/>
                </a:lnTo>
                <a:lnTo>
                  <a:pt x="80" y="183"/>
                </a:lnTo>
                <a:close/>
              </a:path>
              <a:path w="146" h="249">
                <a:moveTo>
                  <a:pt x="140" y="181"/>
                </a:moveTo>
                <a:lnTo>
                  <a:pt x="128" y="183"/>
                </a:lnTo>
                <a:lnTo>
                  <a:pt x="128" y="195"/>
                </a:lnTo>
                <a:lnTo>
                  <a:pt x="140" y="188"/>
                </a:lnTo>
                <a:lnTo>
                  <a:pt x="140" y="181"/>
                </a:lnTo>
                <a:lnTo>
                  <a:pt x="140" y="181"/>
                </a:lnTo>
                <a:close/>
              </a:path>
              <a:path w="146" h="249">
                <a:moveTo>
                  <a:pt x="80" y="142"/>
                </a:moveTo>
                <a:lnTo>
                  <a:pt x="70" y="142"/>
                </a:lnTo>
                <a:lnTo>
                  <a:pt x="70" y="176"/>
                </a:lnTo>
                <a:lnTo>
                  <a:pt x="22" y="176"/>
                </a:lnTo>
                <a:lnTo>
                  <a:pt x="80" y="176"/>
                </a:lnTo>
                <a:lnTo>
                  <a:pt x="80" y="142"/>
                </a:lnTo>
                <a:lnTo>
                  <a:pt x="80" y="142"/>
                </a:lnTo>
                <a:close/>
              </a:path>
              <a:path w="146" h="249">
                <a:moveTo>
                  <a:pt x="10" y="142"/>
                </a:moveTo>
                <a:lnTo>
                  <a:pt x="10" y="195"/>
                </a:lnTo>
                <a:lnTo>
                  <a:pt x="22" y="190"/>
                </a:lnTo>
                <a:lnTo>
                  <a:pt x="22" y="183"/>
                </a:lnTo>
                <a:lnTo>
                  <a:pt x="70" y="183"/>
                </a:lnTo>
                <a:lnTo>
                  <a:pt x="128" y="183"/>
                </a:lnTo>
                <a:lnTo>
                  <a:pt x="140" y="181"/>
                </a:lnTo>
                <a:lnTo>
                  <a:pt x="140" y="178"/>
                </a:lnTo>
                <a:lnTo>
                  <a:pt x="80" y="176"/>
                </a:lnTo>
                <a:lnTo>
                  <a:pt x="22" y="176"/>
                </a:lnTo>
                <a:lnTo>
                  <a:pt x="22" y="142"/>
                </a:lnTo>
                <a:lnTo>
                  <a:pt x="128" y="142"/>
                </a:lnTo>
                <a:lnTo>
                  <a:pt x="10" y="142"/>
                </a:lnTo>
                <a:lnTo>
                  <a:pt x="10" y="142"/>
                </a:lnTo>
                <a:close/>
              </a:path>
              <a:path w="146" h="249">
                <a:moveTo>
                  <a:pt x="70" y="101"/>
                </a:moveTo>
                <a:lnTo>
                  <a:pt x="70" y="135"/>
                </a:lnTo>
                <a:lnTo>
                  <a:pt x="22" y="135"/>
                </a:lnTo>
                <a:lnTo>
                  <a:pt x="80" y="135"/>
                </a:lnTo>
                <a:lnTo>
                  <a:pt x="80" y="101"/>
                </a:lnTo>
                <a:lnTo>
                  <a:pt x="128" y="101"/>
                </a:lnTo>
                <a:lnTo>
                  <a:pt x="70" y="101"/>
                </a:lnTo>
                <a:lnTo>
                  <a:pt x="70" y="101"/>
                </a:lnTo>
                <a:close/>
              </a:path>
              <a:path w="146" h="249">
                <a:moveTo>
                  <a:pt x="10" y="97"/>
                </a:moveTo>
                <a:lnTo>
                  <a:pt x="10" y="135"/>
                </a:lnTo>
                <a:lnTo>
                  <a:pt x="80" y="135"/>
                </a:lnTo>
                <a:lnTo>
                  <a:pt x="22" y="135"/>
                </a:lnTo>
                <a:lnTo>
                  <a:pt x="22" y="101"/>
                </a:lnTo>
                <a:lnTo>
                  <a:pt x="70" y="101"/>
                </a:lnTo>
                <a:lnTo>
                  <a:pt x="10" y="97"/>
                </a:lnTo>
                <a:lnTo>
                  <a:pt x="10" y="97"/>
                </a:lnTo>
                <a:close/>
              </a:path>
              <a:path w="146" h="249">
                <a:moveTo>
                  <a:pt x="10" y="87"/>
                </a:moveTo>
                <a:lnTo>
                  <a:pt x="10" y="97"/>
                </a:lnTo>
                <a:lnTo>
                  <a:pt x="70" y="101"/>
                </a:lnTo>
                <a:lnTo>
                  <a:pt x="128" y="101"/>
                </a:lnTo>
                <a:lnTo>
                  <a:pt x="128" y="135"/>
                </a:lnTo>
                <a:lnTo>
                  <a:pt x="10" y="135"/>
                </a:lnTo>
                <a:lnTo>
                  <a:pt x="10" y="142"/>
                </a:lnTo>
                <a:lnTo>
                  <a:pt x="128" y="142"/>
                </a:lnTo>
                <a:lnTo>
                  <a:pt x="128" y="176"/>
                </a:lnTo>
                <a:lnTo>
                  <a:pt x="80" y="176"/>
                </a:lnTo>
                <a:lnTo>
                  <a:pt x="140" y="178"/>
                </a:lnTo>
                <a:lnTo>
                  <a:pt x="140" y="118"/>
                </a:lnTo>
                <a:lnTo>
                  <a:pt x="140" y="111"/>
                </a:lnTo>
                <a:lnTo>
                  <a:pt x="140" y="104"/>
                </a:lnTo>
                <a:lnTo>
                  <a:pt x="145" y="97"/>
                </a:lnTo>
                <a:lnTo>
                  <a:pt x="22" y="94"/>
                </a:lnTo>
                <a:lnTo>
                  <a:pt x="10" y="87"/>
                </a:lnTo>
                <a:lnTo>
                  <a:pt x="10" y="87"/>
                </a:lnTo>
                <a:close/>
              </a:path>
              <a:path w="146" h="249">
                <a:moveTo>
                  <a:pt x="133" y="85"/>
                </a:moveTo>
                <a:lnTo>
                  <a:pt x="128" y="94"/>
                </a:lnTo>
                <a:lnTo>
                  <a:pt x="22" y="94"/>
                </a:lnTo>
                <a:lnTo>
                  <a:pt x="145" y="97"/>
                </a:lnTo>
                <a:lnTo>
                  <a:pt x="133" y="85"/>
                </a:lnTo>
                <a:lnTo>
                  <a:pt x="133" y="85"/>
                </a:lnTo>
                <a:close/>
              </a:path>
              <a:path w="146" h="249">
                <a:moveTo>
                  <a:pt x="68" y="53"/>
                </a:moveTo>
                <a:lnTo>
                  <a:pt x="68" y="65"/>
                </a:lnTo>
                <a:lnTo>
                  <a:pt x="70" y="70"/>
                </a:lnTo>
                <a:lnTo>
                  <a:pt x="70" y="94"/>
                </a:lnTo>
                <a:lnTo>
                  <a:pt x="80" y="94"/>
                </a:lnTo>
                <a:lnTo>
                  <a:pt x="80" y="73"/>
                </a:lnTo>
                <a:lnTo>
                  <a:pt x="87" y="65"/>
                </a:lnTo>
                <a:lnTo>
                  <a:pt x="68" y="53"/>
                </a:lnTo>
                <a:lnTo>
                  <a:pt x="68" y="53"/>
                </a:lnTo>
                <a:close/>
              </a:path>
              <a:path w="146" h="249">
                <a:moveTo>
                  <a:pt x="5" y="29"/>
                </a:moveTo>
                <a:lnTo>
                  <a:pt x="3" y="29"/>
                </a:lnTo>
                <a:lnTo>
                  <a:pt x="1" y="34"/>
                </a:lnTo>
                <a:lnTo>
                  <a:pt x="1" y="44"/>
                </a:lnTo>
                <a:lnTo>
                  <a:pt x="5" y="44"/>
                </a:lnTo>
                <a:lnTo>
                  <a:pt x="5" y="29"/>
                </a:lnTo>
                <a:lnTo>
                  <a:pt x="5" y="29"/>
                </a:lnTo>
                <a:close/>
              </a:path>
              <a:path w="146" h="249">
                <a:moveTo>
                  <a:pt x="63" y="1"/>
                </a:moveTo>
                <a:lnTo>
                  <a:pt x="61" y="3"/>
                </a:lnTo>
                <a:lnTo>
                  <a:pt x="63" y="8"/>
                </a:lnTo>
                <a:lnTo>
                  <a:pt x="65" y="13"/>
                </a:lnTo>
                <a:lnTo>
                  <a:pt x="68" y="17"/>
                </a:lnTo>
                <a:lnTo>
                  <a:pt x="68" y="20"/>
                </a:lnTo>
                <a:lnTo>
                  <a:pt x="70" y="25"/>
                </a:lnTo>
                <a:lnTo>
                  <a:pt x="70" y="29"/>
                </a:lnTo>
                <a:lnTo>
                  <a:pt x="73" y="32"/>
                </a:lnTo>
                <a:lnTo>
                  <a:pt x="73" y="37"/>
                </a:lnTo>
                <a:lnTo>
                  <a:pt x="75" y="41"/>
                </a:lnTo>
                <a:lnTo>
                  <a:pt x="78" y="41"/>
                </a:lnTo>
                <a:lnTo>
                  <a:pt x="82" y="37"/>
                </a:lnTo>
                <a:lnTo>
                  <a:pt x="82" y="29"/>
                </a:lnTo>
                <a:lnTo>
                  <a:pt x="85" y="27"/>
                </a:lnTo>
                <a:lnTo>
                  <a:pt x="82" y="22"/>
                </a:lnTo>
                <a:lnTo>
                  <a:pt x="82" y="20"/>
                </a:lnTo>
                <a:lnTo>
                  <a:pt x="80" y="15"/>
                </a:lnTo>
                <a:lnTo>
                  <a:pt x="80" y="13"/>
                </a:lnTo>
                <a:lnTo>
                  <a:pt x="78" y="10"/>
                </a:lnTo>
                <a:lnTo>
                  <a:pt x="75" y="8"/>
                </a:lnTo>
                <a:lnTo>
                  <a:pt x="70" y="5"/>
                </a:lnTo>
                <a:lnTo>
                  <a:pt x="68" y="3"/>
                </a:lnTo>
                <a:lnTo>
                  <a:pt x="63" y="1"/>
                </a:lnTo>
                <a:lnTo>
                  <a:pt x="63"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60" name="path"/>
          <p:cNvSpPr/>
          <p:nvPr/>
        </p:nvSpPr>
        <p:spPr>
          <a:xfrm>
            <a:off x="12799314" y="9124442"/>
            <a:ext cx="92964" cy="141731"/>
          </a:xfrm>
          <a:custGeom>
            <a:avLst/>
            <a:gdLst/>
            <a:ahLst/>
            <a:cxnLst/>
            <a:rect l="0" t="0" r="0" b="0"/>
            <a:pathLst>
              <a:path w="146" h="223">
                <a:moveTo>
                  <a:pt x="133" y="1"/>
                </a:moveTo>
                <a:lnTo>
                  <a:pt x="125" y="10"/>
                </a:lnTo>
                <a:lnTo>
                  <a:pt x="51" y="10"/>
                </a:lnTo>
                <a:lnTo>
                  <a:pt x="39" y="13"/>
                </a:lnTo>
                <a:lnTo>
                  <a:pt x="41" y="18"/>
                </a:lnTo>
                <a:lnTo>
                  <a:pt x="128" y="18"/>
                </a:lnTo>
                <a:lnTo>
                  <a:pt x="128" y="51"/>
                </a:lnTo>
                <a:lnTo>
                  <a:pt x="39" y="51"/>
                </a:lnTo>
                <a:lnTo>
                  <a:pt x="39" y="58"/>
                </a:lnTo>
                <a:lnTo>
                  <a:pt x="39" y="101"/>
                </a:lnTo>
                <a:lnTo>
                  <a:pt x="37" y="106"/>
                </a:lnTo>
                <a:lnTo>
                  <a:pt x="37" y="121"/>
                </a:lnTo>
                <a:lnTo>
                  <a:pt x="34" y="126"/>
                </a:lnTo>
                <a:lnTo>
                  <a:pt x="34" y="133"/>
                </a:lnTo>
                <a:lnTo>
                  <a:pt x="34" y="138"/>
                </a:lnTo>
                <a:lnTo>
                  <a:pt x="32" y="140"/>
                </a:lnTo>
                <a:lnTo>
                  <a:pt x="32" y="145"/>
                </a:lnTo>
                <a:lnTo>
                  <a:pt x="30" y="150"/>
                </a:lnTo>
                <a:lnTo>
                  <a:pt x="30" y="154"/>
                </a:lnTo>
                <a:lnTo>
                  <a:pt x="27" y="157"/>
                </a:lnTo>
                <a:lnTo>
                  <a:pt x="27" y="161"/>
                </a:lnTo>
                <a:lnTo>
                  <a:pt x="25" y="166"/>
                </a:lnTo>
                <a:lnTo>
                  <a:pt x="25" y="171"/>
                </a:lnTo>
                <a:lnTo>
                  <a:pt x="22" y="173"/>
                </a:lnTo>
                <a:lnTo>
                  <a:pt x="20" y="178"/>
                </a:lnTo>
                <a:lnTo>
                  <a:pt x="20" y="183"/>
                </a:lnTo>
                <a:lnTo>
                  <a:pt x="17" y="186"/>
                </a:lnTo>
                <a:lnTo>
                  <a:pt x="15" y="190"/>
                </a:lnTo>
                <a:lnTo>
                  <a:pt x="13" y="195"/>
                </a:lnTo>
                <a:lnTo>
                  <a:pt x="13" y="198"/>
                </a:lnTo>
                <a:lnTo>
                  <a:pt x="10" y="202"/>
                </a:lnTo>
                <a:lnTo>
                  <a:pt x="8" y="205"/>
                </a:lnTo>
                <a:lnTo>
                  <a:pt x="5" y="210"/>
                </a:lnTo>
                <a:lnTo>
                  <a:pt x="3" y="214"/>
                </a:lnTo>
                <a:lnTo>
                  <a:pt x="1" y="217"/>
                </a:lnTo>
                <a:lnTo>
                  <a:pt x="3" y="221"/>
                </a:lnTo>
                <a:lnTo>
                  <a:pt x="3" y="219"/>
                </a:lnTo>
                <a:lnTo>
                  <a:pt x="5" y="217"/>
                </a:lnTo>
                <a:lnTo>
                  <a:pt x="8" y="214"/>
                </a:lnTo>
                <a:lnTo>
                  <a:pt x="10" y="210"/>
                </a:lnTo>
                <a:lnTo>
                  <a:pt x="15" y="207"/>
                </a:lnTo>
                <a:lnTo>
                  <a:pt x="17" y="202"/>
                </a:lnTo>
                <a:lnTo>
                  <a:pt x="20" y="200"/>
                </a:lnTo>
                <a:lnTo>
                  <a:pt x="20" y="195"/>
                </a:lnTo>
                <a:lnTo>
                  <a:pt x="22" y="193"/>
                </a:lnTo>
                <a:lnTo>
                  <a:pt x="25" y="188"/>
                </a:lnTo>
                <a:lnTo>
                  <a:pt x="27" y="186"/>
                </a:lnTo>
                <a:lnTo>
                  <a:pt x="30" y="181"/>
                </a:lnTo>
                <a:lnTo>
                  <a:pt x="32" y="176"/>
                </a:lnTo>
                <a:lnTo>
                  <a:pt x="32" y="173"/>
                </a:lnTo>
                <a:lnTo>
                  <a:pt x="34" y="169"/>
                </a:lnTo>
                <a:lnTo>
                  <a:pt x="37" y="166"/>
                </a:lnTo>
                <a:lnTo>
                  <a:pt x="37" y="161"/>
                </a:lnTo>
                <a:lnTo>
                  <a:pt x="39" y="157"/>
                </a:lnTo>
                <a:lnTo>
                  <a:pt x="39" y="152"/>
                </a:lnTo>
                <a:lnTo>
                  <a:pt x="41" y="150"/>
                </a:lnTo>
                <a:lnTo>
                  <a:pt x="41" y="145"/>
                </a:lnTo>
                <a:lnTo>
                  <a:pt x="44" y="140"/>
                </a:lnTo>
                <a:lnTo>
                  <a:pt x="44" y="133"/>
                </a:lnTo>
                <a:lnTo>
                  <a:pt x="46" y="128"/>
                </a:lnTo>
                <a:lnTo>
                  <a:pt x="46" y="118"/>
                </a:lnTo>
                <a:lnTo>
                  <a:pt x="49" y="113"/>
                </a:lnTo>
                <a:lnTo>
                  <a:pt x="49" y="97"/>
                </a:lnTo>
                <a:lnTo>
                  <a:pt x="51" y="92"/>
                </a:lnTo>
                <a:lnTo>
                  <a:pt x="51" y="56"/>
                </a:lnTo>
                <a:lnTo>
                  <a:pt x="128" y="56"/>
                </a:lnTo>
                <a:lnTo>
                  <a:pt x="140" y="56"/>
                </a:lnTo>
                <a:lnTo>
                  <a:pt x="140" y="53"/>
                </a:lnTo>
                <a:lnTo>
                  <a:pt x="140" y="20"/>
                </a:lnTo>
                <a:lnTo>
                  <a:pt x="145" y="15"/>
                </a:lnTo>
                <a:lnTo>
                  <a:pt x="133" y="1"/>
                </a:lnTo>
                <a:lnTo>
                  <a:pt x="133"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61" name="rect"/>
          <p:cNvSpPr/>
          <p:nvPr/>
        </p:nvSpPr>
        <p:spPr>
          <a:xfrm>
            <a:off x="3870197" y="9299702"/>
            <a:ext cx="669036" cy="15239"/>
          </a:xfrm>
          <a:prstGeom prst="rect">
            <a:avLst/>
          </a:prstGeom>
          <a:solidFill>
            <a:srgbClr val="000000">
              <a:alpha val="99215"/>
            </a:srgbClr>
          </a:solidFill>
          <a:ln cap="flat">
            <a:miter lim="0"/>
            <a:noFill/>
            <a:prstDash val="solid"/>
          </a:ln>
        </p:spPr>
        <p:txBody>
          <a:bodyPr rtlCol="0"/>
          <a:lstStyle/>
          <a:p>
            <a:pPr algn="ctr"/>
            <a:endParaRPr lang="zh-CN" altLang="en-US"/>
          </a:p>
        </p:txBody>
      </p:sp>
      <p:grpSp>
        <p:nvGrpSpPr>
          <p:cNvPr id="12" name="group 12"/>
          <p:cNvGrpSpPr/>
          <p:nvPr/>
        </p:nvGrpSpPr>
        <p:grpSpPr>
          <a:xfrm rot="21600000">
            <a:off x="3870197" y="9574021"/>
            <a:ext cx="669036" cy="15239"/>
            <a:chOff x="0" y="0"/>
            <a:chExt cx="669036" cy="15239"/>
          </a:xfrm>
        </p:grpSpPr>
        <p:sp>
          <p:nvSpPr>
            <p:cNvPr id="662" name="path"/>
            <p:cNvSpPr/>
            <p:nvPr/>
          </p:nvSpPr>
          <p:spPr>
            <a:xfrm>
              <a:off x="0" y="0"/>
              <a:ext cx="669036" cy="15239"/>
            </a:xfrm>
            <a:custGeom>
              <a:avLst/>
              <a:gdLst/>
              <a:ahLst/>
              <a:cxnLst/>
              <a:rect l="0" t="0" r="0" b="0"/>
              <a:pathLst>
                <a:path w="1053" h="23">
                  <a:moveTo>
                    <a:pt x="1" y="1"/>
                  </a:moveTo>
                  <a:lnTo>
                    <a:pt x="1" y="22"/>
                  </a:lnTo>
                  <a:lnTo>
                    <a:pt x="82" y="1"/>
                  </a:lnTo>
                  <a:lnTo>
                    <a:pt x="1" y="1"/>
                  </a:lnTo>
                  <a:lnTo>
                    <a:pt x="1" y="1"/>
                  </a:lnTo>
                  <a:close/>
                </a:path>
                <a:path w="1053" h="23">
                  <a:moveTo>
                    <a:pt x="1" y="22"/>
                  </a:moveTo>
                  <a:lnTo>
                    <a:pt x="82" y="1"/>
                  </a:lnTo>
                  <a:lnTo>
                    <a:pt x="82" y="22"/>
                  </a:lnTo>
                  <a:lnTo>
                    <a:pt x="1" y="22"/>
                  </a:lnTo>
                  <a:lnTo>
                    <a:pt x="1" y="22"/>
                  </a:lnTo>
                  <a:close/>
                </a:path>
                <a:path w="1053" h="23">
                  <a:moveTo>
                    <a:pt x="104" y="1"/>
                  </a:moveTo>
                  <a:lnTo>
                    <a:pt x="104" y="22"/>
                  </a:lnTo>
                  <a:lnTo>
                    <a:pt x="190" y="1"/>
                  </a:lnTo>
                  <a:lnTo>
                    <a:pt x="104" y="1"/>
                  </a:lnTo>
                  <a:lnTo>
                    <a:pt x="104" y="1"/>
                  </a:lnTo>
                  <a:close/>
                </a:path>
                <a:path w="1053" h="23">
                  <a:moveTo>
                    <a:pt x="104" y="22"/>
                  </a:moveTo>
                  <a:lnTo>
                    <a:pt x="190" y="1"/>
                  </a:lnTo>
                  <a:lnTo>
                    <a:pt x="190" y="22"/>
                  </a:lnTo>
                  <a:lnTo>
                    <a:pt x="104" y="22"/>
                  </a:lnTo>
                  <a:lnTo>
                    <a:pt x="104" y="22"/>
                  </a:lnTo>
                  <a:close/>
                </a:path>
                <a:path w="1053" h="23">
                  <a:moveTo>
                    <a:pt x="212" y="1"/>
                  </a:moveTo>
                  <a:lnTo>
                    <a:pt x="212" y="22"/>
                  </a:lnTo>
                  <a:lnTo>
                    <a:pt x="298" y="1"/>
                  </a:lnTo>
                  <a:lnTo>
                    <a:pt x="212" y="1"/>
                  </a:lnTo>
                  <a:lnTo>
                    <a:pt x="212" y="1"/>
                  </a:lnTo>
                  <a:close/>
                </a:path>
                <a:path w="1053" h="23">
                  <a:moveTo>
                    <a:pt x="212" y="22"/>
                  </a:moveTo>
                  <a:lnTo>
                    <a:pt x="298" y="1"/>
                  </a:lnTo>
                  <a:lnTo>
                    <a:pt x="298" y="22"/>
                  </a:lnTo>
                  <a:lnTo>
                    <a:pt x="212" y="22"/>
                  </a:lnTo>
                  <a:lnTo>
                    <a:pt x="212" y="22"/>
                  </a:lnTo>
                  <a:close/>
                </a:path>
                <a:path w="1053" h="23">
                  <a:moveTo>
                    <a:pt x="320" y="1"/>
                  </a:moveTo>
                  <a:lnTo>
                    <a:pt x="320" y="22"/>
                  </a:lnTo>
                  <a:lnTo>
                    <a:pt x="406" y="1"/>
                  </a:lnTo>
                  <a:lnTo>
                    <a:pt x="320" y="1"/>
                  </a:lnTo>
                  <a:lnTo>
                    <a:pt x="320" y="1"/>
                  </a:lnTo>
                  <a:close/>
                </a:path>
                <a:path w="1053" h="23">
                  <a:moveTo>
                    <a:pt x="320" y="22"/>
                  </a:moveTo>
                  <a:lnTo>
                    <a:pt x="406" y="1"/>
                  </a:lnTo>
                  <a:lnTo>
                    <a:pt x="406" y="22"/>
                  </a:lnTo>
                  <a:lnTo>
                    <a:pt x="320" y="22"/>
                  </a:lnTo>
                  <a:lnTo>
                    <a:pt x="320" y="22"/>
                  </a:lnTo>
                  <a:close/>
                </a:path>
                <a:path w="1053" h="23">
                  <a:moveTo>
                    <a:pt x="428" y="1"/>
                  </a:moveTo>
                  <a:lnTo>
                    <a:pt x="428" y="22"/>
                  </a:lnTo>
                  <a:lnTo>
                    <a:pt x="514" y="1"/>
                  </a:lnTo>
                  <a:lnTo>
                    <a:pt x="428" y="1"/>
                  </a:lnTo>
                  <a:lnTo>
                    <a:pt x="428" y="1"/>
                  </a:lnTo>
                  <a:close/>
                </a:path>
                <a:path w="1053" h="23">
                  <a:moveTo>
                    <a:pt x="428" y="22"/>
                  </a:moveTo>
                  <a:lnTo>
                    <a:pt x="514" y="1"/>
                  </a:lnTo>
                  <a:lnTo>
                    <a:pt x="514" y="22"/>
                  </a:lnTo>
                  <a:lnTo>
                    <a:pt x="428" y="22"/>
                  </a:lnTo>
                  <a:lnTo>
                    <a:pt x="428" y="22"/>
                  </a:lnTo>
                  <a:close/>
                </a:path>
                <a:path w="1053" h="23">
                  <a:moveTo>
                    <a:pt x="536" y="1"/>
                  </a:moveTo>
                  <a:lnTo>
                    <a:pt x="536" y="22"/>
                  </a:lnTo>
                  <a:lnTo>
                    <a:pt x="622" y="1"/>
                  </a:lnTo>
                  <a:lnTo>
                    <a:pt x="536" y="1"/>
                  </a:lnTo>
                  <a:lnTo>
                    <a:pt x="536" y="1"/>
                  </a:lnTo>
                  <a:close/>
                </a:path>
                <a:path w="1053" h="23">
                  <a:moveTo>
                    <a:pt x="536" y="22"/>
                  </a:moveTo>
                  <a:lnTo>
                    <a:pt x="622" y="1"/>
                  </a:lnTo>
                  <a:lnTo>
                    <a:pt x="622" y="22"/>
                  </a:lnTo>
                  <a:lnTo>
                    <a:pt x="536" y="22"/>
                  </a:lnTo>
                  <a:lnTo>
                    <a:pt x="536" y="22"/>
                  </a:lnTo>
                  <a:close/>
                </a:path>
                <a:path w="1053" h="23">
                  <a:moveTo>
                    <a:pt x="644" y="1"/>
                  </a:moveTo>
                  <a:lnTo>
                    <a:pt x="644" y="22"/>
                  </a:lnTo>
                  <a:lnTo>
                    <a:pt x="730" y="1"/>
                  </a:lnTo>
                  <a:lnTo>
                    <a:pt x="644" y="1"/>
                  </a:lnTo>
                  <a:lnTo>
                    <a:pt x="644" y="1"/>
                  </a:lnTo>
                  <a:close/>
                </a:path>
                <a:path w="1053" h="23">
                  <a:moveTo>
                    <a:pt x="644" y="22"/>
                  </a:moveTo>
                  <a:lnTo>
                    <a:pt x="730" y="1"/>
                  </a:lnTo>
                  <a:lnTo>
                    <a:pt x="730" y="22"/>
                  </a:lnTo>
                  <a:lnTo>
                    <a:pt x="644" y="22"/>
                  </a:lnTo>
                  <a:lnTo>
                    <a:pt x="644" y="22"/>
                  </a:lnTo>
                  <a:close/>
                </a:path>
                <a:path w="1053" h="23">
                  <a:moveTo>
                    <a:pt x="752" y="1"/>
                  </a:moveTo>
                  <a:lnTo>
                    <a:pt x="752" y="22"/>
                  </a:lnTo>
                  <a:lnTo>
                    <a:pt x="838" y="1"/>
                  </a:lnTo>
                  <a:lnTo>
                    <a:pt x="752" y="1"/>
                  </a:lnTo>
                  <a:lnTo>
                    <a:pt x="752" y="1"/>
                  </a:lnTo>
                  <a:close/>
                </a:path>
                <a:path w="1053" h="23">
                  <a:moveTo>
                    <a:pt x="752" y="22"/>
                  </a:moveTo>
                  <a:lnTo>
                    <a:pt x="838" y="1"/>
                  </a:lnTo>
                  <a:lnTo>
                    <a:pt x="838" y="22"/>
                  </a:lnTo>
                  <a:lnTo>
                    <a:pt x="752" y="22"/>
                  </a:lnTo>
                  <a:lnTo>
                    <a:pt x="752" y="22"/>
                  </a:lnTo>
                  <a:close/>
                </a:path>
                <a:path w="1053" h="23">
                  <a:moveTo>
                    <a:pt x="860" y="1"/>
                  </a:moveTo>
                  <a:lnTo>
                    <a:pt x="860" y="22"/>
                  </a:lnTo>
                  <a:lnTo>
                    <a:pt x="946" y="1"/>
                  </a:lnTo>
                  <a:lnTo>
                    <a:pt x="860" y="1"/>
                  </a:lnTo>
                  <a:lnTo>
                    <a:pt x="860" y="1"/>
                  </a:lnTo>
                  <a:close/>
                </a:path>
                <a:path w="1053" h="23">
                  <a:moveTo>
                    <a:pt x="860" y="22"/>
                  </a:moveTo>
                  <a:lnTo>
                    <a:pt x="946" y="1"/>
                  </a:lnTo>
                  <a:lnTo>
                    <a:pt x="946" y="22"/>
                  </a:lnTo>
                  <a:lnTo>
                    <a:pt x="860" y="22"/>
                  </a:lnTo>
                  <a:lnTo>
                    <a:pt x="860" y="22"/>
                  </a:lnTo>
                  <a:close/>
                </a:path>
                <a:path w="1053" h="23">
                  <a:moveTo>
                    <a:pt x="968" y="1"/>
                  </a:moveTo>
                  <a:lnTo>
                    <a:pt x="968" y="22"/>
                  </a:lnTo>
                  <a:lnTo>
                    <a:pt x="1052" y="1"/>
                  </a:lnTo>
                  <a:lnTo>
                    <a:pt x="968" y="1"/>
                  </a:lnTo>
                  <a:lnTo>
                    <a:pt x="968" y="1"/>
                  </a:lnTo>
                  <a:close/>
                </a:path>
                <a:path w="1053" h="23">
                  <a:moveTo>
                    <a:pt x="968" y="22"/>
                  </a:moveTo>
                  <a:lnTo>
                    <a:pt x="1052" y="1"/>
                  </a:lnTo>
                  <a:lnTo>
                    <a:pt x="1052" y="22"/>
                  </a:lnTo>
                  <a:lnTo>
                    <a:pt x="968" y="22"/>
                  </a:lnTo>
                  <a:lnTo>
                    <a:pt x="968" y="22"/>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63" name="path"/>
            <p:cNvSpPr/>
            <p:nvPr/>
          </p:nvSpPr>
          <p:spPr>
            <a:xfrm>
              <a:off x="667512" y="0"/>
              <a:ext cx="1523" cy="15239"/>
            </a:xfrm>
            <a:custGeom>
              <a:avLst/>
              <a:gdLst/>
              <a:ahLst/>
              <a:cxnLst/>
              <a:rect l="0" t="0" r="0" b="0"/>
              <a:pathLst>
                <a:path w="2" h="23">
                  <a:moveTo>
                    <a:pt x="1" y="1"/>
                  </a:moveTo>
                  <a:lnTo>
                    <a:pt x="1" y="22"/>
                  </a:lnTo>
                </a:path>
              </a:pathLst>
            </a:custGeom>
            <a:noFill/>
            <a:ln w="1524" cap="rnd">
              <a:round/>
              <a:solidFill>
                <a:srgbClr val="FF0000">
                  <a:alpha val="100000"/>
                </a:srgbClr>
              </a:solidFill>
              <a:prstDash val="solid"/>
            </a:ln>
          </p:spPr>
          <p:txBody>
            <a:bodyPr rtlCol="0"/>
            <a:lstStyle/>
            <a:p>
              <a:pPr algn="ctr"/>
              <a:endParaRPr lang="zh-CN" altLang="en-US"/>
            </a:p>
          </p:txBody>
        </p:sp>
      </p:grpSp>
      <p:sp>
        <p:nvSpPr>
          <p:cNvPr id="664" name="path"/>
          <p:cNvSpPr/>
          <p:nvPr/>
        </p:nvSpPr>
        <p:spPr>
          <a:xfrm>
            <a:off x="14280641" y="10203433"/>
            <a:ext cx="33528" cy="19812"/>
          </a:xfrm>
          <a:custGeom>
            <a:avLst/>
            <a:gdLst/>
            <a:ahLst/>
            <a:cxnLst/>
            <a:rect l="0" t="0" r="0" b="0"/>
            <a:pathLst>
              <a:path w="52" h="31">
                <a:moveTo>
                  <a:pt x="1" y="1"/>
                </a:moveTo>
                <a:lnTo>
                  <a:pt x="1" y="5"/>
                </a:lnTo>
                <a:lnTo>
                  <a:pt x="6" y="8"/>
                </a:lnTo>
                <a:lnTo>
                  <a:pt x="10" y="8"/>
                </a:lnTo>
                <a:lnTo>
                  <a:pt x="13" y="10"/>
                </a:lnTo>
                <a:lnTo>
                  <a:pt x="18" y="13"/>
                </a:lnTo>
                <a:lnTo>
                  <a:pt x="20" y="15"/>
                </a:lnTo>
                <a:lnTo>
                  <a:pt x="25" y="18"/>
                </a:lnTo>
                <a:lnTo>
                  <a:pt x="25" y="20"/>
                </a:lnTo>
                <a:lnTo>
                  <a:pt x="27" y="22"/>
                </a:lnTo>
                <a:lnTo>
                  <a:pt x="30" y="25"/>
                </a:lnTo>
                <a:lnTo>
                  <a:pt x="30" y="30"/>
                </a:lnTo>
                <a:lnTo>
                  <a:pt x="32" y="27"/>
                </a:lnTo>
                <a:lnTo>
                  <a:pt x="37" y="27"/>
                </a:lnTo>
                <a:lnTo>
                  <a:pt x="39" y="25"/>
                </a:lnTo>
                <a:lnTo>
                  <a:pt x="44" y="22"/>
                </a:lnTo>
                <a:lnTo>
                  <a:pt x="46" y="18"/>
                </a:lnTo>
                <a:lnTo>
                  <a:pt x="49" y="15"/>
                </a:lnTo>
                <a:lnTo>
                  <a:pt x="49" y="13"/>
                </a:lnTo>
                <a:lnTo>
                  <a:pt x="51" y="10"/>
                </a:lnTo>
                <a:lnTo>
                  <a:pt x="51" y="5"/>
                </a:lnTo>
                <a:lnTo>
                  <a:pt x="30" y="3"/>
                </a:lnTo>
                <a:lnTo>
                  <a:pt x="20" y="3"/>
                </a:lnTo>
                <a:lnTo>
                  <a:pt x="15" y="3"/>
                </a:lnTo>
                <a:lnTo>
                  <a:pt x="10" y="3"/>
                </a:lnTo>
                <a:lnTo>
                  <a:pt x="6" y="1"/>
                </a:lnTo>
                <a:lnTo>
                  <a:pt x="1" y="1"/>
                </a:lnTo>
                <a:lnTo>
                  <a:pt x="1"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65" name="path"/>
          <p:cNvSpPr/>
          <p:nvPr/>
        </p:nvSpPr>
        <p:spPr>
          <a:xfrm>
            <a:off x="14216634" y="10153142"/>
            <a:ext cx="89915" cy="71628"/>
          </a:xfrm>
          <a:custGeom>
            <a:avLst/>
            <a:gdLst/>
            <a:ahLst/>
            <a:cxnLst/>
            <a:rect l="0" t="0" r="0" b="0"/>
            <a:pathLst>
              <a:path w="141" h="112">
                <a:moveTo>
                  <a:pt x="46" y="1"/>
                </a:moveTo>
                <a:lnTo>
                  <a:pt x="46" y="6"/>
                </a:lnTo>
                <a:lnTo>
                  <a:pt x="44" y="10"/>
                </a:lnTo>
                <a:lnTo>
                  <a:pt x="44" y="27"/>
                </a:lnTo>
                <a:lnTo>
                  <a:pt x="41" y="32"/>
                </a:lnTo>
                <a:lnTo>
                  <a:pt x="41" y="37"/>
                </a:lnTo>
                <a:lnTo>
                  <a:pt x="39" y="42"/>
                </a:lnTo>
                <a:lnTo>
                  <a:pt x="39" y="46"/>
                </a:lnTo>
                <a:lnTo>
                  <a:pt x="37" y="51"/>
                </a:lnTo>
                <a:lnTo>
                  <a:pt x="37" y="56"/>
                </a:lnTo>
                <a:lnTo>
                  <a:pt x="34" y="61"/>
                </a:lnTo>
                <a:lnTo>
                  <a:pt x="32" y="63"/>
                </a:lnTo>
                <a:lnTo>
                  <a:pt x="32" y="68"/>
                </a:lnTo>
                <a:lnTo>
                  <a:pt x="30" y="70"/>
                </a:lnTo>
                <a:lnTo>
                  <a:pt x="27" y="75"/>
                </a:lnTo>
                <a:lnTo>
                  <a:pt x="25" y="80"/>
                </a:lnTo>
                <a:lnTo>
                  <a:pt x="22" y="82"/>
                </a:lnTo>
                <a:lnTo>
                  <a:pt x="20" y="85"/>
                </a:lnTo>
                <a:lnTo>
                  <a:pt x="17" y="90"/>
                </a:lnTo>
                <a:lnTo>
                  <a:pt x="15" y="92"/>
                </a:lnTo>
                <a:lnTo>
                  <a:pt x="13" y="94"/>
                </a:lnTo>
                <a:lnTo>
                  <a:pt x="10" y="99"/>
                </a:lnTo>
                <a:lnTo>
                  <a:pt x="8" y="102"/>
                </a:lnTo>
                <a:lnTo>
                  <a:pt x="5" y="104"/>
                </a:lnTo>
                <a:lnTo>
                  <a:pt x="1" y="109"/>
                </a:lnTo>
                <a:lnTo>
                  <a:pt x="3" y="111"/>
                </a:lnTo>
                <a:lnTo>
                  <a:pt x="8" y="109"/>
                </a:lnTo>
                <a:lnTo>
                  <a:pt x="10" y="106"/>
                </a:lnTo>
                <a:lnTo>
                  <a:pt x="13" y="104"/>
                </a:lnTo>
                <a:lnTo>
                  <a:pt x="15" y="102"/>
                </a:lnTo>
                <a:lnTo>
                  <a:pt x="20" y="99"/>
                </a:lnTo>
                <a:lnTo>
                  <a:pt x="22" y="94"/>
                </a:lnTo>
                <a:lnTo>
                  <a:pt x="25" y="92"/>
                </a:lnTo>
                <a:lnTo>
                  <a:pt x="27" y="90"/>
                </a:lnTo>
                <a:lnTo>
                  <a:pt x="30" y="87"/>
                </a:lnTo>
                <a:lnTo>
                  <a:pt x="32" y="82"/>
                </a:lnTo>
                <a:lnTo>
                  <a:pt x="34" y="80"/>
                </a:lnTo>
                <a:lnTo>
                  <a:pt x="37" y="75"/>
                </a:lnTo>
                <a:lnTo>
                  <a:pt x="39" y="73"/>
                </a:lnTo>
                <a:lnTo>
                  <a:pt x="41" y="70"/>
                </a:lnTo>
                <a:lnTo>
                  <a:pt x="44" y="68"/>
                </a:lnTo>
                <a:lnTo>
                  <a:pt x="44" y="63"/>
                </a:lnTo>
                <a:lnTo>
                  <a:pt x="46" y="61"/>
                </a:lnTo>
                <a:lnTo>
                  <a:pt x="49" y="56"/>
                </a:lnTo>
                <a:lnTo>
                  <a:pt x="49" y="51"/>
                </a:lnTo>
                <a:lnTo>
                  <a:pt x="51" y="49"/>
                </a:lnTo>
                <a:lnTo>
                  <a:pt x="51" y="44"/>
                </a:lnTo>
                <a:lnTo>
                  <a:pt x="53" y="39"/>
                </a:lnTo>
                <a:lnTo>
                  <a:pt x="53" y="34"/>
                </a:lnTo>
                <a:lnTo>
                  <a:pt x="56" y="32"/>
                </a:lnTo>
                <a:lnTo>
                  <a:pt x="56" y="18"/>
                </a:lnTo>
                <a:lnTo>
                  <a:pt x="58" y="10"/>
                </a:lnTo>
                <a:lnTo>
                  <a:pt x="58" y="6"/>
                </a:lnTo>
                <a:lnTo>
                  <a:pt x="140" y="6"/>
                </a:lnTo>
                <a:lnTo>
                  <a:pt x="46" y="1"/>
                </a:lnTo>
                <a:lnTo>
                  <a:pt x="46"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66" name="path"/>
          <p:cNvSpPr/>
          <p:nvPr/>
        </p:nvSpPr>
        <p:spPr>
          <a:xfrm>
            <a:off x="14245589" y="10070845"/>
            <a:ext cx="73152" cy="137160"/>
          </a:xfrm>
          <a:custGeom>
            <a:avLst/>
            <a:gdLst/>
            <a:ahLst/>
            <a:cxnLst/>
            <a:rect l="0" t="0" r="0" b="0"/>
            <a:pathLst>
              <a:path w="115" h="216">
                <a:moveTo>
                  <a:pt x="1" y="75"/>
                </a:moveTo>
                <a:lnTo>
                  <a:pt x="1" y="130"/>
                </a:lnTo>
                <a:lnTo>
                  <a:pt x="13" y="130"/>
                </a:lnTo>
                <a:lnTo>
                  <a:pt x="13" y="87"/>
                </a:lnTo>
                <a:lnTo>
                  <a:pt x="13" y="82"/>
                </a:lnTo>
                <a:lnTo>
                  <a:pt x="13" y="78"/>
                </a:lnTo>
                <a:lnTo>
                  <a:pt x="94" y="78"/>
                </a:lnTo>
                <a:lnTo>
                  <a:pt x="1" y="75"/>
                </a:lnTo>
                <a:lnTo>
                  <a:pt x="1" y="75"/>
                </a:lnTo>
                <a:close/>
              </a:path>
              <a:path w="115" h="216">
                <a:moveTo>
                  <a:pt x="1" y="18"/>
                </a:moveTo>
                <a:lnTo>
                  <a:pt x="1" y="70"/>
                </a:lnTo>
                <a:lnTo>
                  <a:pt x="13" y="70"/>
                </a:lnTo>
                <a:lnTo>
                  <a:pt x="13" y="18"/>
                </a:lnTo>
                <a:lnTo>
                  <a:pt x="94" y="18"/>
                </a:lnTo>
                <a:lnTo>
                  <a:pt x="1" y="18"/>
                </a:lnTo>
                <a:lnTo>
                  <a:pt x="1" y="18"/>
                </a:lnTo>
                <a:close/>
              </a:path>
              <a:path w="115" h="216">
                <a:moveTo>
                  <a:pt x="1" y="1"/>
                </a:moveTo>
                <a:lnTo>
                  <a:pt x="1" y="18"/>
                </a:lnTo>
                <a:lnTo>
                  <a:pt x="94" y="18"/>
                </a:lnTo>
                <a:lnTo>
                  <a:pt x="94" y="70"/>
                </a:lnTo>
                <a:lnTo>
                  <a:pt x="13" y="70"/>
                </a:lnTo>
                <a:lnTo>
                  <a:pt x="1" y="70"/>
                </a:lnTo>
                <a:lnTo>
                  <a:pt x="1" y="75"/>
                </a:lnTo>
                <a:lnTo>
                  <a:pt x="94" y="78"/>
                </a:lnTo>
                <a:lnTo>
                  <a:pt x="94" y="130"/>
                </a:lnTo>
                <a:lnTo>
                  <a:pt x="13" y="130"/>
                </a:lnTo>
                <a:lnTo>
                  <a:pt x="1" y="130"/>
                </a:lnTo>
                <a:lnTo>
                  <a:pt x="94" y="135"/>
                </a:lnTo>
                <a:lnTo>
                  <a:pt x="94" y="207"/>
                </a:lnTo>
                <a:lnTo>
                  <a:pt x="92" y="210"/>
                </a:lnTo>
                <a:lnTo>
                  <a:pt x="90" y="212"/>
                </a:lnTo>
                <a:lnTo>
                  <a:pt x="85" y="212"/>
                </a:lnTo>
                <a:lnTo>
                  <a:pt x="106" y="214"/>
                </a:lnTo>
                <a:lnTo>
                  <a:pt x="106" y="22"/>
                </a:lnTo>
                <a:lnTo>
                  <a:pt x="114" y="15"/>
                </a:lnTo>
                <a:lnTo>
                  <a:pt x="13" y="13"/>
                </a:lnTo>
                <a:lnTo>
                  <a:pt x="1" y="1"/>
                </a:lnTo>
                <a:lnTo>
                  <a:pt x="1" y="1"/>
                </a:lnTo>
                <a:close/>
              </a:path>
              <a:path w="115" h="216">
                <a:moveTo>
                  <a:pt x="102" y="1"/>
                </a:moveTo>
                <a:lnTo>
                  <a:pt x="94" y="13"/>
                </a:lnTo>
                <a:lnTo>
                  <a:pt x="13" y="13"/>
                </a:lnTo>
                <a:lnTo>
                  <a:pt x="114" y="15"/>
                </a:lnTo>
                <a:lnTo>
                  <a:pt x="102" y="1"/>
                </a:lnTo>
                <a:lnTo>
                  <a:pt x="102"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67" name="path"/>
          <p:cNvSpPr/>
          <p:nvPr/>
        </p:nvSpPr>
        <p:spPr>
          <a:xfrm>
            <a:off x="4142993" y="8985758"/>
            <a:ext cx="140208" cy="70103"/>
          </a:xfrm>
          <a:custGeom>
            <a:avLst/>
            <a:gdLst/>
            <a:ahLst/>
            <a:cxnLst/>
            <a:rect l="0" t="0" r="0" b="0"/>
            <a:pathLst>
              <a:path w="220" h="110">
                <a:moveTo>
                  <a:pt x="1" y="106"/>
                </a:moveTo>
                <a:lnTo>
                  <a:pt x="3" y="109"/>
                </a:lnTo>
                <a:lnTo>
                  <a:pt x="30" y="80"/>
                </a:lnTo>
                <a:lnTo>
                  <a:pt x="1" y="106"/>
                </a:lnTo>
                <a:lnTo>
                  <a:pt x="1" y="106"/>
                </a:lnTo>
                <a:close/>
              </a:path>
              <a:path w="220" h="110">
                <a:moveTo>
                  <a:pt x="3" y="109"/>
                </a:moveTo>
                <a:lnTo>
                  <a:pt x="30" y="80"/>
                </a:lnTo>
                <a:lnTo>
                  <a:pt x="30" y="82"/>
                </a:lnTo>
                <a:lnTo>
                  <a:pt x="3" y="109"/>
                </a:lnTo>
                <a:lnTo>
                  <a:pt x="3" y="109"/>
                </a:lnTo>
                <a:close/>
              </a:path>
              <a:path w="220" h="110">
                <a:moveTo>
                  <a:pt x="30" y="80"/>
                </a:moveTo>
                <a:lnTo>
                  <a:pt x="30" y="82"/>
                </a:lnTo>
                <a:lnTo>
                  <a:pt x="193" y="80"/>
                </a:lnTo>
                <a:lnTo>
                  <a:pt x="30" y="80"/>
                </a:lnTo>
                <a:lnTo>
                  <a:pt x="30" y="80"/>
                </a:lnTo>
                <a:close/>
              </a:path>
              <a:path w="220" h="110">
                <a:moveTo>
                  <a:pt x="30" y="82"/>
                </a:moveTo>
                <a:lnTo>
                  <a:pt x="193" y="80"/>
                </a:lnTo>
                <a:lnTo>
                  <a:pt x="190" y="82"/>
                </a:lnTo>
                <a:lnTo>
                  <a:pt x="30" y="82"/>
                </a:lnTo>
                <a:lnTo>
                  <a:pt x="30" y="82"/>
                </a:lnTo>
                <a:close/>
              </a:path>
              <a:path w="220" h="110">
                <a:moveTo>
                  <a:pt x="193" y="80"/>
                </a:moveTo>
                <a:lnTo>
                  <a:pt x="190" y="82"/>
                </a:lnTo>
                <a:lnTo>
                  <a:pt x="219" y="106"/>
                </a:lnTo>
                <a:lnTo>
                  <a:pt x="193" y="80"/>
                </a:lnTo>
                <a:lnTo>
                  <a:pt x="193" y="80"/>
                </a:lnTo>
                <a:close/>
              </a:path>
              <a:path w="220" h="110">
                <a:moveTo>
                  <a:pt x="190" y="82"/>
                </a:moveTo>
                <a:lnTo>
                  <a:pt x="219" y="106"/>
                </a:lnTo>
                <a:lnTo>
                  <a:pt x="217" y="109"/>
                </a:lnTo>
                <a:lnTo>
                  <a:pt x="190" y="82"/>
                </a:lnTo>
                <a:lnTo>
                  <a:pt x="190" y="82"/>
                </a:lnTo>
                <a:close/>
              </a:path>
              <a:path w="220" h="110">
                <a:moveTo>
                  <a:pt x="219" y="1"/>
                </a:moveTo>
                <a:lnTo>
                  <a:pt x="217" y="1"/>
                </a:lnTo>
                <a:lnTo>
                  <a:pt x="193" y="30"/>
                </a:lnTo>
                <a:lnTo>
                  <a:pt x="219" y="1"/>
                </a:lnTo>
                <a:lnTo>
                  <a:pt x="219" y="1"/>
                </a:lnTo>
                <a:close/>
              </a:path>
              <a:path w="220" h="110">
                <a:moveTo>
                  <a:pt x="217" y="1"/>
                </a:moveTo>
                <a:lnTo>
                  <a:pt x="193" y="30"/>
                </a:lnTo>
                <a:lnTo>
                  <a:pt x="190" y="25"/>
                </a:lnTo>
                <a:lnTo>
                  <a:pt x="217" y="1"/>
                </a:lnTo>
                <a:lnTo>
                  <a:pt x="217" y="1"/>
                </a:lnTo>
                <a:close/>
              </a:path>
              <a:path w="220" h="110">
                <a:moveTo>
                  <a:pt x="193" y="30"/>
                </a:moveTo>
                <a:lnTo>
                  <a:pt x="190" y="25"/>
                </a:lnTo>
                <a:lnTo>
                  <a:pt x="30" y="30"/>
                </a:lnTo>
                <a:lnTo>
                  <a:pt x="193" y="30"/>
                </a:lnTo>
                <a:lnTo>
                  <a:pt x="193" y="30"/>
                </a:lnTo>
                <a:close/>
              </a:path>
              <a:path w="220" h="110">
                <a:moveTo>
                  <a:pt x="190" y="25"/>
                </a:moveTo>
                <a:lnTo>
                  <a:pt x="30" y="30"/>
                </a:lnTo>
                <a:lnTo>
                  <a:pt x="30" y="25"/>
                </a:lnTo>
                <a:lnTo>
                  <a:pt x="190" y="25"/>
                </a:lnTo>
                <a:lnTo>
                  <a:pt x="190" y="25"/>
                </a:lnTo>
                <a:close/>
              </a:path>
              <a:path w="220" h="110">
                <a:moveTo>
                  <a:pt x="30" y="30"/>
                </a:moveTo>
                <a:lnTo>
                  <a:pt x="30" y="25"/>
                </a:lnTo>
                <a:lnTo>
                  <a:pt x="1" y="1"/>
                </a:lnTo>
                <a:lnTo>
                  <a:pt x="30" y="30"/>
                </a:lnTo>
                <a:lnTo>
                  <a:pt x="30" y="30"/>
                </a:lnTo>
                <a:close/>
              </a:path>
              <a:path w="220" h="110">
                <a:moveTo>
                  <a:pt x="30" y="25"/>
                </a:moveTo>
                <a:lnTo>
                  <a:pt x="1" y="1"/>
                </a:lnTo>
                <a:lnTo>
                  <a:pt x="3" y="1"/>
                </a:lnTo>
                <a:lnTo>
                  <a:pt x="30" y="25"/>
                </a:lnTo>
                <a:lnTo>
                  <a:pt x="30" y="25"/>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68" name="path"/>
          <p:cNvSpPr/>
          <p:nvPr/>
        </p:nvSpPr>
        <p:spPr>
          <a:xfrm>
            <a:off x="4097273" y="9833102"/>
            <a:ext cx="207264" cy="36575"/>
          </a:xfrm>
          <a:custGeom>
            <a:avLst/>
            <a:gdLst/>
            <a:ahLst/>
            <a:cxnLst/>
            <a:rect l="0" t="0" r="0" b="0"/>
            <a:pathLst>
              <a:path w="326" h="57">
                <a:moveTo>
                  <a:pt x="1" y="53"/>
                </a:moveTo>
                <a:lnTo>
                  <a:pt x="1" y="56"/>
                </a:lnTo>
                <a:lnTo>
                  <a:pt x="325" y="53"/>
                </a:lnTo>
                <a:lnTo>
                  <a:pt x="1" y="53"/>
                </a:lnTo>
                <a:lnTo>
                  <a:pt x="1" y="53"/>
                </a:lnTo>
                <a:close/>
              </a:path>
              <a:path w="326" h="57">
                <a:moveTo>
                  <a:pt x="1" y="56"/>
                </a:moveTo>
                <a:lnTo>
                  <a:pt x="325" y="53"/>
                </a:lnTo>
                <a:lnTo>
                  <a:pt x="325" y="56"/>
                </a:lnTo>
                <a:lnTo>
                  <a:pt x="1" y="56"/>
                </a:lnTo>
                <a:lnTo>
                  <a:pt x="1" y="56"/>
                </a:lnTo>
                <a:close/>
              </a:path>
              <a:path w="326" h="57">
                <a:moveTo>
                  <a:pt x="298" y="53"/>
                </a:moveTo>
                <a:lnTo>
                  <a:pt x="301" y="53"/>
                </a:lnTo>
                <a:lnTo>
                  <a:pt x="298" y="1"/>
                </a:lnTo>
                <a:lnTo>
                  <a:pt x="298" y="53"/>
                </a:lnTo>
                <a:lnTo>
                  <a:pt x="298" y="53"/>
                </a:lnTo>
                <a:close/>
              </a:path>
              <a:path w="326" h="57">
                <a:moveTo>
                  <a:pt x="301" y="53"/>
                </a:moveTo>
                <a:lnTo>
                  <a:pt x="298" y="1"/>
                </a:lnTo>
                <a:lnTo>
                  <a:pt x="301" y="1"/>
                </a:lnTo>
                <a:lnTo>
                  <a:pt x="301" y="53"/>
                </a:lnTo>
                <a:lnTo>
                  <a:pt x="301" y="53"/>
                </a:lnTo>
                <a:close/>
              </a:path>
              <a:path w="326" h="57">
                <a:moveTo>
                  <a:pt x="243" y="53"/>
                </a:moveTo>
                <a:lnTo>
                  <a:pt x="245" y="53"/>
                </a:lnTo>
                <a:lnTo>
                  <a:pt x="243" y="1"/>
                </a:lnTo>
                <a:lnTo>
                  <a:pt x="243" y="53"/>
                </a:lnTo>
                <a:lnTo>
                  <a:pt x="243" y="53"/>
                </a:lnTo>
                <a:close/>
              </a:path>
              <a:path w="326" h="57">
                <a:moveTo>
                  <a:pt x="245" y="53"/>
                </a:moveTo>
                <a:lnTo>
                  <a:pt x="243" y="1"/>
                </a:lnTo>
                <a:lnTo>
                  <a:pt x="245" y="1"/>
                </a:lnTo>
                <a:lnTo>
                  <a:pt x="245" y="53"/>
                </a:lnTo>
                <a:lnTo>
                  <a:pt x="245" y="53"/>
                </a:lnTo>
                <a:close/>
              </a:path>
              <a:path w="326" h="57">
                <a:moveTo>
                  <a:pt x="190" y="53"/>
                </a:moveTo>
                <a:lnTo>
                  <a:pt x="193" y="53"/>
                </a:lnTo>
                <a:lnTo>
                  <a:pt x="190" y="1"/>
                </a:lnTo>
                <a:lnTo>
                  <a:pt x="190" y="53"/>
                </a:lnTo>
                <a:lnTo>
                  <a:pt x="190" y="53"/>
                </a:lnTo>
                <a:close/>
              </a:path>
              <a:path w="326" h="57">
                <a:moveTo>
                  <a:pt x="193" y="53"/>
                </a:moveTo>
                <a:lnTo>
                  <a:pt x="190" y="1"/>
                </a:lnTo>
                <a:lnTo>
                  <a:pt x="193" y="1"/>
                </a:lnTo>
                <a:lnTo>
                  <a:pt x="193" y="53"/>
                </a:lnTo>
                <a:lnTo>
                  <a:pt x="193" y="53"/>
                </a:lnTo>
                <a:close/>
              </a:path>
              <a:path w="326" h="57">
                <a:moveTo>
                  <a:pt x="135" y="53"/>
                </a:moveTo>
                <a:lnTo>
                  <a:pt x="137" y="53"/>
                </a:lnTo>
                <a:lnTo>
                  <a:pt x="135" y="1"/>
                </a:lnTo>
                <a:lnTo>
                  <a:pt x="135" y="53"/>
                </a:lnTo>
                <a:lnTo>
                  <a:pt x="135" y="53"/>
                </a:lnTo>
                <a:close/>
              </a:path>
              <a:path w="326" h="57">
                <a:moveTo>
                  <a:pt x="137" y="53"/>
                </a:moveTo>
                <a:lnTo>
                  <a:pt x="135" y="1"/>
                </a:lnTo>
                <a:lnTo>
                  <a:pt x="137" y="1"/>
                </a:lnTo>
                <a:lnTo>
                  <a:pt x="137" y="53"/>
                </a:lnTo>
                <a:lnTo>
                  <a:pt x="137" y="53"/>
                </a:lnTo>
                <a:close/>
              </a:path>
              <a:path w="326" h="57">
                <a:moveTo>
                  <a:pt x="82" y="53"/>
                </a:moveTo>
                <a:lnTo>
                  <a:pt x="85" y="53"/>
                </a:lnTo>
                <a:lnTo>
                  <a:pt x="82" y="1"/>
                </a:lnTo>
                <a:lnTo>
                  <a:pt x="82" y="53"/>
                </a:lnTo>
                <a:lnTo>
                  <a:pt x="82" y="53"/>
                </a:lnTo>
                <a:close/>
              </a:path>
              <a:path w="326" h="57">
                <a:moveTo>
                  <a:pt x="85" y="53"/>
                </a:moveTo>
                <a:lnTo>
                  <a:pt x="82" y="1"/>
                </a:lnTo>
                <a:lnTo>
                  <a:pt x="85" y="1"/>
                </a:lnTo>
                <a:lnTo>
                  <a:pt x="85" y="53"/>
                </a:lnTo>
                <a:lnTo>
                  <a:pt x="85" y="53"/>
                </a:lnTo>
                <a:close/>
              </a:path>
              <a:path w="326" h="57">
                <a:moveTo>
                  <a:pt x="27" y="53"/>
                </a:moveTo>
                <a:lnTo>
                  <a:pt x="30" y="53"/>
                </a:lnTo>
                <a:lnTo>
                  <a:pt x="27" y="1"/>
                </a:lnTo>
                <a:lnTo>
                  <a:pt x="27" y="53"/>
                </a:lnTo>
                <a:lnTo>
                  <a:pt x="27" y="53"/>
                </a:lnTo>
                <a:close/>
              </a:path>
              <a:path w="326" h="57">
                <a:moveTo>
                  <a:pt x="30" y="53"/>
                </a:moveTo>
                <a:lnTo>
                  <a:pt x="27" y="1"/>
                </a:lnTo>
                <a:lnTo>
                  <a:pt x="30" y="1"/>
                </a:lnTo>
                <a:lnTo>
                  <a:pt x="30" y="53"/>
                </a:lnTo>
                <a:lnTo>
                  <a:pt x="30" y="53"/>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69" name="path"/>
          <p:cNvSpPr/>
          <p:nvPr/>
        </p:nvSpPr>
        <p:spPr>
          <a:xfrm>
            <a:off x="13735050" y="10087609"/>
            <a:ext cx="56387" cy="118872"/>
          </a:xfrm>
          <a:custGeom>
            <a:avLst/>
            <a:gdLst/>
            <a:ahLst/>
            <a:cxnLst/>
            <a:rect l="0" t="0" r="0" b="0"/>
            <a:pathLst>
              <a:path w="88" h="187">
                <a:moveTo>
                  <a:pt x="25" y="8"/>
                </a:moveTo>
                <a:lnTo>
                  <a:pt x="22" y="10"/>
                </a:lnTo>
                <a:lnTo>
                  <a:pt x="20" y="15"/>
                </a:lnTo>
                <a:lnTo>
                  <a:pt x="18" y="18"/>
                </a:lnTo>
                <a:lnTo>
                  <a:pt x="15" y="22"/>
                </a:lnTo>
                <a:lnTo>
                  <a:pt x="13" y="25"/>
                </a:lnTo>
                <a:lnTo>
                  <a:pt x="13" y="27"/>
                </a:lnTo>
                <a:lnTo>
                  <a:pt x="10" y="30"/>
                </a:lnTo>
                <a:lnTo>
                  <a:pt x="8" y="34"/>
                </a:lnTo>
                <a:lnTo>
                  <a:pt x="8" y="37"/>
                </a:lnTo>
                <a:lnTo>
                  <a:pt x="6" y="42"/>
                </a:lnTo>
                <a:lnTo>
                  <a:pt x="6" y="46"/>
                </a:lnTo>
                <a:lnTo>
                  <a:pt x="3" y="49"/>
                </a:lnTo>
                <a:lnTo>
                  <a:pt x="3" y="58"/>
                </a:lnTo>
                <a:lnTo>
                  <a:pt x="1" y="63"/>
                </a:lnTo>
                <a:lnTo>
                  <a:pt x="1" y="114"/>
                </a:lnTo>
                <a:lnTo>
                  <a:pt x="1" y="118"/>
                </a:lnTo>
                <a:lnTo>
                  <a:pt x="1" y="123"/>
                </a:lnTo>
                <a:lnTo>
                  <a:pt x="3" y="128"/>
                </a:lnTo>
                <a:lnTo>
                  <a:pt x="3" y="135"/>
                </a:lnTo>
                <a:lnTo>
                  <a:pt x="6" y="140"/>
                </a:lnTo>
                <a:lnTo>
                  <a:pt x="6" y="145"/>
                </a:lnTo>
                <a:lnTo>
                  <a:pt x="8" y="147"/>
                </a:lnTo>
                <a:lnTo>
                  <a:pt x="8" y="152"/>
                </a:lnTo>
                <a:lnTo>
                  <a:pt x="10" y="154"/>
                </a:lnTo>
                <a:lnTo>
                  <a:pt x="10" y="157"/>
                </a:lnTo>
                <a:lnTo>
                  <a:pt x="13" y="162"/>
                </a:lnTo>
                <a:lnTo>
                  <a:pt x="15" y="164"/>
                </a:lnTo>
                <a:lnTo>
                  <a:pt x="18" y="169"/>
                </a:lnTo>
                <a:lnTo>
                  <a:pt x="20" y="171"/>
                </a:lnTo>
                <a:lnTo>
                  <a:pt x="22" y="176"/>
                </a:lnTo>
                <a:lnTo>
                  <a:pt x="25" y="178"/>
                </a:lnTo>
                <a:lnTo>
                  <a:pt x="27" y="181"/>
                </a:lnTo>
                <a:lnTo>
                  <a:pt x="32" y="181"/>
                </a:lnTo>
                <a:lnTo>
                  <a:pt x="34" y="183"/>
                </a:lnTo>
                <a:lnTo>
                  <a:pt x="37" y="185"/>
                </a:lnTo>
                <a:lnTo>
                  <a:pt x="46" y="185"/>
                </a:lnTo>
                <a:lnTo>
                  <a:pt x="51" y="183"/>
                </a:lnTo>
                <a:lnTo>
                  <a:pt x="53" y="183"/>
                </a:lnTo>
                <a:lnTo>
                  <a:pt x="56" y="181"/>
                </a:lnTo>
                <a:lnTo>
                  <a:pt x="61" y="181"/>
                </a:lnTo>
                <a:lnTo>
                  <a:pt x="63" y="178"/>
                </a:lnTo>
                <a:lnTo>
                  <a:pt x="44" y="176"/>
                </a:lnTo>
                <a:lnTo>
                  <a:pt x="39" y="176"/>
                </a:lnTo>
                <a:lnTo>
                  <a:pt x="34" y="174"/>
                </a:lnTo>
                <a:lnTo>
                  <a:pt x="32" y="171"/>
                </a:lnTo>
                <a:lnTo>
                  <a:pt x="30" y="169"/>
                </a:lnTo>
                <a:lnTo>
                  <a:pt x="30" y="164"/>
                </a:lnTo>
                <a:lnTo>
                  <a:pt x="27" y="159"/>
                </a:lnTo>
                <a:lnTo>
                  <a:pt x="25" y="154"/>
                </a:lnTo>
                <a:lnTo>
                  <a:pt x="22" y="152"/>
                </a:lnTo>
                <a:lnTo>
                  <a:pt x="22" y="145"/>
                </a:lnTo>
                <a:lnTo>
                  <a:pt x="20" y="140"/>
                </a:lnTo>
                <a:lnTo>
                  <a:pt x="20" y="138"/>
                </a:lnTo>
                <a:lnTo>
                  <a:pt x="18" y="133"/>
                </a:lnTo>
                <a:lnTo>
                  <a:pt x="18" y="109"/>
                </a:lnTo>
                <a:lnTo>
                  <a:pt x="15" y="104"/>
                </a:lnTo>
                <a:lnTo>
                  <a:pt x="15" y="78"/>
                </a:lnTo>
                <a:lnTo>
                  <a:pt x="18" y="73"/>
                </a:lnTo>
                <a:lnTo>
                  <a:pt x="18" y="54"/>
                </a:lnTo>
                <a:lnTo>
                  <a:pt x="20" y="49"/>
                </a:lnTo>
                <a:lnTo>
                  <a:pt x="20" y="42"/>
                </a:lnTo>
                <a:lnTo>
                  <a:pt x="22" y="39"/>
                </a:lnTo>
                <a:lnTo>
                  <a:pt x="22" y="34"/>
                </a:lnTo>
                <a:lnTo>
                  <a:pt x="25" y="32"/>
                </a:lnTo>
                <a:lnTo>
                  <a:pt x="27" y="25"/>
                </a:lnTo>
                <a:lnTo>
                  <a:pt x="30" y="22"/>
                </a:lnTo>
                <a:lnTo>
                  <a:pt x="32" y="18"/>
                </a:lnTo>
                <a:lnTo>
                  <a:pt x="32" y="15"/>
                </a:lnTo>
                <a:lnTo>
                  <a:pt x="37" y="13"/>
                </a:lnTo>
                <a:lnTo>
                  <a:pt x="39" y="10"/>
                </a:lnTo>
                <a:lnTo>
                  <a:pt x="41" y="10"/>
                </a:lnTo>
                <a:lnTo>
                  <a:pt x="44" y="8"/>
                </a:lnTo>
                <a:lnTo>
                  <a:pt x="25" y="8"/>
                </a:lnTo>
                <a:lnTo>
                  <a:pt x="25" y="8"/>
                </a:lnTo>
                <a:close/>
              </a:path>
              <a:path w="88" h="187">
                <a:moveTo>
                  <a:pt x="44" y="1"/>
                </a:moveTo>
                <a:lnTo>
                  <a:pt x="37" y="1"/>
                </a:lnTo>
                <a:lnTo>
                  <a:pt x="34" y="3"/>
                </a:lnTo>
                <a:lnTo>
                  <a:pt x="30" y="3"/>
                </a:lnTo>
                <a:lnTo>
                  <a:pt x="27" y="5"/>
                </a:lnTo>
                <a:lnTo>
                  <a:pt x="25" y="8"/>
                </a:lnTo>
                <a:lnTo>
                  <a:pt x="44" y="8"/>
                </a:lnTo>
                <a:lnTo>
                  <a:pt x="49" y="10"/>
                </a:lnTo>
                <a:lnTo>
                  <a:pt x="51" y="10"/>
                </a:lnTo>
                <a:lnTo>
                  <a:pt x="53" y="13"/>
                </a:lnTo>
                <a:lnTo>
                  <a:pt x="56" y="15"/>
                </a:lnTo>
                <a:lnTo>
                  <a:pt x="58" y="18"/>
                </a:lnTo>
                <a:lnTo>
                  <a:pt x="61" y="22"/>
                </a:lnTo>
                <a:lnTo>
                  <a:pt x="63" y="27"/>
                </a:lnTo>
                <a:lnTo>
                  <a:pt x="63" y="32"/>
                </a:lnTo>
                <a:lnTo>
                  <a:pt x="66" y="34"/>
                </a:lnTo>
                <a:lnTo>
                  <a:pt x="66" y="42"/>
                </a:lnTo>
                <a:lnTo>
                  <a:pt x="68" y="44"/>
                </a:lnTo>
                <a:lnTo>
                  <a:pt x="68" y="58"/>
                </a:lnTo>
                <a:lnTo>
                  <a:pt x="70" y="61"/>
                </a:lnTo>
                <a:lnTo>
                  <a:pt x="70" y="65"/>
                </a:lnTo>
                <a:lnTo>
                  <a:pt x="70" y="128"/>
                </a:lnTo>
                <a:lnTo>
                  <a:pt x="68" y="133"/>
                </a:lnTo>
                <a:lnTo>
                  <a:pt x="68" y="140"/>
                </a:lnTo>
                <a:lnTo>
                  <a:pt x="66" y="145"/>
                </a:lnTo>
                <a:lnTo>
                  <a:pt x="66" y="152"/>
                </a:lnTo>
                <a:lnTo>
                  <a:pt x="63" y="154"/>
                </a:lnTo>
                <a:lnTo>
                  <a:pt x="63" y="157"/>
                </a:lnTo>
                <a:lnTo>
                  <a:pt x="61" y="162"/>
                </a:lnTo>
                <a:lnTo>
                  <a:pt x="58" y="164"/>
                </a:lnTo>
                <a:lnTo>
                  <a:pt x="58" y="169"/>
                </a:lnTo>
                <a:lnTo>
                  <a:pt x="56" y="171"/>
                </a:lnTo>
                <a:lnTo>
                  <a:pt x="51" y="174"/>
                </a:lnTo>
                <a:lnTo>
                  <a:pt x="49" y="176"/>
                </a:lnTo>
                <a:lnTo>
                  <a:pt x="44" y="176"/>
                </a:lnTo>
                <a:lnTo>
                  <a:pt x="63" y="178"/>
                </a:lnTo>
                <a:lnTo>
                  <a:pt x="66" y="176"/>
                </a:lnTo>
                <a:lnTo>
                  <a:pt x="68" y="171"/>
                </a:lnTo>
                <a:lnTo>
                  <a:pt x="70" y="169"/>
                </a:lnTo>
                <a:lnTo>
                  <a:pt x="73" y="164"/>
                </a:lnTo>
                <a:lnTo>
                  <a:pt x="75" y="159"/>
                </a:lnTo>
                <a:lnTo>
                  <a:pt x="78" y="154"/>
                </a:lnTo>
                <a:lnTo>
                  <a:pt x="78" y="152"/>
                </a:lnTo>
                <a:lnTo>
                  <a:pt x="80" y="147"/>
                </a:lnTo>
                <a:lnTo>
                  <a:pt x="80" y="145"/>
                </a:lnTo>
                <a:lnTo>
                  <a:pt x="82" y="140"/>
                </a:lnTo>
                <a:lnTo>
                  <a:pt x="82" y="135"/>
                </a:lnTo>
                <a:lnTo>
                  <a:pt x="85" y="133"/>
                </a:lnTo>
                <a:lnTo>
                  <a:pt x="85" y="118"/>
                </a:lnTo>
                <a:lnTo>
                  <a:pt x="87" y="114"/>
                </a:lnTo>
                <a:lnTo>
                  <a:pt x="87" y="73"/>
                </a:lnTo>
                <a:lnTo>
                  <a:pt x="85" y="68"/>
                </a:lnTo>
                <a:lnTo>
                  <a:pt x="85" y="56"/>
                </a:lnTo>
                <a:lnTo>
                  <a:pt x="82" y="51"/>
                </a:lnTo>
                <a:lnTo>
                  <a:pt x="82" y="42"/>
                </a:lnTo>
                <a:lnTo>
                  <a:pt x="80" y="39"/>
                </a:lnTo>
                <a:lnTo>
                  <a:pt x="80" y="34"/>
                </a:lnTo>
                <a:lnTo>
                  <a:pt x="78" y="32"/>
                </a:lnTo>
                <a:lnTo>
                  <a:pt x="78" y="27"/>
                </a:lnTo>
                <a:lnTo>
                  <a:pt x="75" y="25"/>
                </a:lnTo>
                <a:lnTo>
                  <a:pt x="73" y="20"/>
                </a:lnTo>
                <a:lnTo>
                  <a:pt x="70" y="18"/>
                </a:lnTo>
                <a:lnTo>
                  <a:pt x="68" y="13"/>
                </a:lnTo>
                <a:lnTo>
                  <a:pt x="66" y="10"/>
                </a:lnTo>
                <a:lnTo>
                  <a:pt x="63" y="8"/>
                </a:lnTo>
                <a:lnTo>
                  <a:pt x="58" y="5"/>
                </a:lnTo>
                <a:lnTo>
                  <a:pt x="56" y="3"/>
                </a:lnTo>
                <a:lnTo>
                  <a:pt x="53" y="3"/>
                </a:lnTo>
                <a:lnTo>
                  <a:pt x="51" y="1"/>
                </a:lnTo>
                <a:lnTo>
                  <a:pt x="44" y="1"/>
                </a:lnTo>
                <a:lnTo>
                  <a:pt x="44"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70" name="path"/>
          <p:cNvSpPr/>
          <p:nvPr/>
        </p:nvSpPr>
        <p:spPr>
          <a:xfrm>
            <a:off x="14077950" y="10087609"/>
            <a:ext cx="56387" cy="118872"/>
          </a:xfrm>
          <a:custGeom>
            <a:avLst/>
            <a:gdLst/>
            <a:ahLst/>
            <a:cxnLst/>
            <a:rect l="0" t="0" r="0" b="0"/>
            <a:pathLst>
              <a:path w="88" h="187">
                <a:moveTo>
                  <a:pt x="25" y="8"/>
                </a:moveTo>
                <a:lnTo>
                  <a:pt x="22" y="10"/>
                </a:lnTo>
                <a:lnTo>
                  <a:pt x="20" y="15"/>
                </a:lnTo>
                <a:lnTo>
                  <a:pt x="18" y="18"/>
                </a:lnTo>
                <a:lnTo>
                  <a:pt x="15" y="22"/>
                </a:lnTo>
                <a:lnTo>
                  <a:pt x="13" y="25"/>
                </a:lnTo>
                <a:lnTo>
                  <a:pt x="13" y="27"/>
                </a:lnTo>
                <a:lnTo>
                  <a:pt x="10" y="30"/>
                </a:lnTo>
                <a:lnTo>
                  <a:pt x="10" y="34"/>
                </a:lnTo>
                <a:lnTo>
                  <a:pt x="8" y="37"/>
                </a:lnTo>
                <a:lnTo>
                  <a:pt x="6" y="42"/>
                </a:lnTo>
                <a:lnTo>
                  <a:pt x="6" y="49"/>
                </a:lnTo>
                <a:lnTo>
                  <a:pt x="3" y="54"/>
                </a:lnTo>
                <a:lnTo>
                  <a:pt x="3" y="63"/>
                </a:lnTo>
                <a:lnTo>
                  <a:pt x="1" y="68"/>
                </a:lnTo>
                <a:lnTo>
                  <a:pt x="1" y="114"/>
                </a:lnTo>
                <a:lnTo>
                  <a:pt x="1" y="118"/>
                </a:lnTo>
                <a:lnTo>
                  <a:pt x="1" y="123"/>
                </a:lnTo>
                <a:lnTo>
                  <a:pt x="3" y="128"/>
                </a:lnTo>
                <a:lnTo>
                  <a:pt x="3" y="135"/>
                </a:lnTo>
                <a:lnTo>
                  <a:pt x="6" y="140"/>
                </a:lnTo>
                <a:lnTo>
                  <a:pt x="6" y="145"/>
                </a:lnTo>
                <a:lnTo>
                  <a:pt x="8" y="147"/>
                </a:lnTo>
                <a:lnTo>
                  <a:pt x="8" y="152"/>
                </a:lnTo>
                <a:lnTo>
                  <a:pt x="10" y="154"/>
                </a:lnTo>
                <a:lnTo>
                  <a:pt x="10" y="157"/>
                </a:lnTo>
                <a:lnTo>
                  <a:pt x="13" y="162"/>
                </a:lnTo>
                <a:lnTo>
                  <a:pt x="15" y="164"/>
                </a:lnTo>
                <a:lnTo>
                  <a:pt x="18" y="169"/>
                </a:lnTo>
                <a:lnTo>
                  <a:pt x="20" y="171"/>
                </a:lnTo>
                <a:lnTo>
                  <a:pt x="22" y="176"/>
                </a:lnTo>
                <a:lnTo>
                  <a:pt x="25" y="178"/>
                </a:lnTo>
                <a:lnTo>
                  <a:pt x="30" y="181"/>
                </a:lnTo>
                <a:lnTo>
                  <a:pt x="32" y="181"/>
                </a:lnTo>
                <a:lnTo>
                  <a:pt x="34" y="183"/>
                </a:lnTo>
                <a:lnTo>
                  <a:pt x="37" y="185"/>
                </a:lnTo>
                <a:lnTo>
                  <a:pt x="49" y="185"/>
                </a:lnTo>
                <a:lnTo>
                  <a:pt x="51" y="183"/>
                </a:lnTo>
                <a:lnTo>
                  <a:pt x="53" y="183"/>
                </a:lnTo>
                <a:lnTo>
                  <a:pt x="56" y="181"/>
                </a:lnTo>
                <a:lnTo>
                  <a:pt x="61" y="181"/>
                </a:lnTo>
                <a:lnTo>
                  <a:pt x="63" y="178"/>
                </a:lnTo>
                <a:lnTo>
                  <a:pt x="44" y="176"/>
                </a:lnTo>
                <a:lnTo>
                  <a:pt x="39" y="176"/>
                </a:lnTo>
                <a:lnTo>
                  <a:pt x="37" y="174"/>
                </a:lnTo>
                <a:lnTo>
                  <a:pt x="34" y="171"/>
                </a:lnTo>
                <a:lnTo>
                  <a:pt x="32" y="169"/>
                </a:lnTo>
                <a:lnTo>
                  <a:pt x="30" y="164"/>
                </a:lnTo>
                <a:lnTo>
                  <a:pt x="27" y="159"/>
                </a:lnTo>
                <a:lnTo>
                  <a:pt x="25" y="154"/>
                </a:lnTo>
                <a:lnTo>
                  <a:pt x="22" y="152"/>
                </a:lnTo>
                <a:lnTo>
                  <a:pt x="22" y="145"/>
                </a:lnTo>
                <a:lnTo>
                  <a:pt x="20" y="140"/>
                </a:lnTo>
                <a:lnTo>
                  <a:pt x="20" y="133"/>
                </a:lnTo>
                <a:lnTo>
                  <a:pt x="18" y="128"/>
                </a:lnTo>
                <a:lnTo>
                  <a:pt x="18" y="104"/>
                </a:lnTo>
                <a:lnTo>
                  <a:pt x="15" y="99"/>
                </a:lnTo>
                <a:lnTo>
                  <a:pt x="15" y="87"/>
                </a:lnTo>
                <a:lnTo>
                  <a:pt x="18" y="82"/>
                </a:lnTo>
                <a:lnTo>
                  <a:pt x="18" y="58"/>
                </a:lnTo>
                <a:lnTo>
                  <a:pt x="20" y="54"/>
                </a:lnTo>
                <a:lnTo>
                  <a:pt x="20" y="46"/>
                </a:lnTo>
                <a:lnTo>
                  <a:pt x="22" y="42"/>
                </a:lnTo>
                <a:lnTo>
                  <a:pt x="22" y="34"/>
                </a:lnTo>
                <a:lnTo>
                  <a:pt x="25" y="32"/>
                </a:lnTo>
                <a:lnTo>
                  <a:pt x="27" y="25"/>
                </a:lnTo>
                <a:lnTo>
                  <a:pt x="30" y="22"/>
                </a:lnTo>
                <a:lnTo>
                  <a:pt x="32" y="18"/>
                </a:lnTo>
                <a:lnTo>
                  <a:pt x="34" y="15"/>
                </a:lnTo>
                <a:lnTo>
                  <a:pt x="37" y="13"/>
                </a:lnTo>
                <a:lnTo>
                  <a:pt x="39" y="10"/>
                </a:lnTo>
                <a:lnTo>
                  <a:pt x="41" y="10"/>
                </a:lnTo>
                <a:lnTo>
                  <a:pt x="44" y="8"/>
                </a:lnTo>
                <a:lnTo>
                  <a:pt x="25" y="8"/>
                </a:lnTo>
                <a:lnTo>
                  <a:pt x="25" y="8"/>
                </a:lnTo>
                <a:close/>
              </a:path>
              <a:path w="88" h="187">
                <a:moveTo>
                  <a:pt x="44" y="1"/>
                </a:moveTo>
                <a:lnTo>
                  <a:pt x="37" y="1"/>
                </a:lnTo>
                <a:lnTo>
                  <a:pt x="34" y="3"/>
                </a:lnTo>
                <a:lnTo>
                  <a:pt x="30" y="3"/>
                </a:lnTo>
                <a:lnTo>
                  <a:pt x="27" y="5"/>
                </a:lnTo>
                <a:lnTo>
                  <a:pt x="25" y="8"/>
                </a:lnTo>
                <a:lnTo>
                  <a:pt x="46" y="8"/>
                </a:lnTo>
                <a:lnTo>
                  <a:pt x="49" y="10"/>
                </a:lnTo>
                <a:lnTo>
                  <a:pt x="51" y="10"/>
                </a:lnTo>
                <a:lnTo>
                  <a:pt x="53" y="13"/>
                </a:lnTo>
                <a:lnTo>
                  <a:pt x="56" y="15"/>
                </a:lnTo>
                <a:lnTo>
                  <a:pt x="58" y="18"/>
                </a:lnTo>
                <a:lnTo>
                  <a:pt x="61" y="22"/>
                </a:lnTo>
                <a:lnTo>
                  <a:pt x="63" y="27"/>
                </a:lnTo>
                <a:lnTo>
                  <a:pt x="63" y="32"/>
                </a:lnTo>
                <a:lnTo>
                  <a:pt x="66" y="34"/>
                </a:lnTo>
                <a:lnTo>
                  <a:pt x="66" y="42"/>
                </a:lnTo>
                <a:lnTo>
                  <a:pt x="68" y="44"/>
                </a:lnTo>
                <a:lnTo>
                  <a:pt x="68" y="54"/>
                </a:lnTo>
                <a:lnTo>
                  <a:pt x="70" y="58"/>
                </a:lnTo>
                <a:lnTo>
                  <a:pt x="70" y="61"/>
                </a:lnTo>
                <a:lnTo>
                  <a:pt x="70" y="65"/>
                </a:lnTo>
                <a:lnTo>
                  <a:pt x="70" y="128"/>
                </a:lnTo>
                <a:lnTo>
                  <a:pt x="68" y="133"/>
                </a:lnTo>
                <a:lnTo>
                  <a:pt x="68" y="145"/>
                </a:lnTo>
                <a:lnTo>
                  <a:pt x="66" y="147"/>
                </a:lnTo>
                <a:lnTo>
                  <a:pt x="66" y="152"/>
                </a:lnTo>
                <a:lnTo>
                  <a:pt x="63" y="154"/>
                </a:lnTo>
                <a:lnTo>
                  <a:pt x="63" y="157"/>
                </a:lnTo>
                <a:lnTo>
                  <a:pt x="61" y="162"/>
                </a:lnTo>
                <a:lnTo>
                  <a:pt x="61" y="164"/>
                </a:lnTo>
                <a:lnTo>
                  <a:pt x="58" y="169"/>
                </a:lnTo>
                <a:lnTo>
                  <a:pt x="56" y="171"/>
                </a:lnTo>
                <a:lnTo>
                  <a:pt x="53" y="174"/>
                </a:lnTo>
                <a:lnTo>
                  <a:pt x="49" y="176"/>
                </a:lnTo>
                <a:lnTo>
                  <a:pt x="44" y="176"/>
                </a:lnTo>
                <a:lnTo>
                  <a:pt x="63" y="178"/>
                </a:lnTo>
                <a:lnTo>
                  <a:pt x="66" y="176"/>
                </a:lnTo>
                <a:lnTo>
                  <a:pt x="68" y="171"/>
                </a:lnTo>
                <a:lnTo>
                  <a:pt x="70" y="169"/>
                </a:lnTo>
                <a:lnTo>
                  <a:pt x="73" y="164"/>
                </a:lnTo>
                <a:lnTo>
                  <a:pt x="75" y="159"/>
                </a:lnTo>
                <a:lnTo>
                  <a:pt x="78" y="154"/>
                </a:lnTo>
                <a:lnTo>
                  <a:pt x="80" y="152"/>
                </a:lnTo>
                <a:lnTo>
                  <a:pt x="80" y="147"/>
                </a:lnTo>
                <a:lnTo>
                  <a:pt x="82" y="145"/>
                </a:lnTo>
                <a:lnTo>
                  <a:pt x="82" y="135"/>
                </a:lnTo>
                <a:lnTo>
                  <a:pt x="85" y="133"/>
                </a:lnTo>
                <a:lnTo>
                  <a:pt x="85" y="118"/>
                </a:lnTo>
                <a:lnTo>
                  <a:pt x="87" y="114"/>
                </a:lnTo>
                <a:lnTo>
                  <a:pt x="87" y="68"/>
                </a:lnTo>
                <a:lnTo>
                  <a:pt x="85" y="63"/>
                </a:lnTo>
                <a:lnTo>
                  <a:pt x="85" y="51"/>
                </a:lnTo>
                <a:lnTo>
                  <a:pt x="82" y="46"/>
                </a:lnTo>
                <a:lnTo>
                  <a:pt x="82" y="42"/>
                </a:lnTo>
                <a:lnTo>
                  <a:pt x="80" y="39"/>
                </a:lnTo>
                <a:lnTo>
                  <a:pt x="80" y="34"/>
                </a:lnTo>
                <a:lnTo>
                  <a:pt x="78" y="32"/>
                </a:lnTo>
                <a:lnTo>
                  <a:pt x="78" y="27"/>
                </a:lnTo>
                <a:lnTo>
                  <a:pt x="75" y="25"/>
                </a:lnTo>
                <a:lnTo>
                  <a:pt x="73" y="20"/>
                </a:lnTo>
                <a:lnTo>
                  <a:pt x="70" y="18"/>
                </a:lnTo>
                <a:lnTo>
                  <a:pt x="68" y="13"/>
                </a:lnTo>
                <a:lnTo>
                  <a:pt x="66" y="10"/>
                </a:lnTo>
                <a:lnTo>
                  <a:pt x="63" y="8"/>
                </a:lnTo>
                <a:lnTo>
                  <a:pt x="61" y="5"/>
                </a:lnTo>
                <a:lnTo>
                  <a:pt x="56" y="3"/>
                </a:lnTo>
                <a:lnTo>
                  <a:pt x="53" y="3"/>
                </a:lnTo>
                <a:lnTo>
                  <a:pt x="51" y="1"/>
                </a:lnTo>
                <a:lnTo>
                  <a:pt x="44" y="1"/>
                </a:lnTo>
                <a:lnTo>
                  <a:pt x="44"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71" name="path"/>
          <p:cNvSpPr/>
          <p:nvPr/>
        </p:nvSpPr>
        <p:spPr>
          <a:xfrm>
            <a:off x="13975841" y="9848342"/>
            <a:ext cx="53340" cy="117348"/>
          </a:xfrm>
          <a:custGeom>
            <a:avLst/>
            <a:gdLst/>
            <a:ahLst/>
            <a:cxnLst/>
            <a:rect l="0" t="0" r="0" b="0"/>
            <a:pathLst>
              <a:path w="84" h="184">
                <a:moveTo>
                  <a:pt x="13" y="130"/>
                </a:moveTo>
                <a:lnTo>
                  <a:pt x="10" y="130"/>
                </a:lnTo>
                <a:lnTo>
                  <a:pt x="8" y="133"/>
                </a:lnTo>
                <a:lnTo>
                  <a:pt x="6" y="135"/>
                </a:lnTo>
                <a:lnTo>
                  <a:pt x="3" y="138"/>
                </a:lnTo>
                <a:lnTo>
                  <a:pt x="1" y="142"/>
                </a:lnTo>
                <a:lnTo>
                  <a:pt x="1" y="152"/>
                </a:lnTo>
                <a:lnTo>
                  <a:pt x="3" y="154"/>
                </a:lnTo>
                <a:lnTo>
                  <a:pt x="3" y="159"/>
                </a:lnTo>
                <a:lnTo>
                  <a:pt x="6" y="164"/>
                </a:lnTo>
                <a:lnTo>
                  <a:pt x="8" y="166"/>
                </a:lnTo>
                <a:lnTo>
                  <a:pt x="10" y="169"/>
                </a:lnTo>
                <a:lnTo>
                  <a:pt x="13" y="174"/>
                </a:lnTo>
                <a:lnTo>
                  <a:pt x="18" y="176"/>
                </a:lnTo>
                <a:lnTo>
                  <a:pt x="20" y="178"/>
                </a:lnTo>
                <a:lnTo>
                  <a:pt x="22" y="181"/>
                </a:lnTo>
                <a:lnTo>
                  <a:pt x="27" y="181"/>
                </a:lnTo>
                <a:lnTo>
                  <a:pt x="30" y="183"/>
                </a:lnTo>
                <a:lnTo>
                  <a:pt x="46" y="183"/>
                </a:lnTo>
                <a:lnTo>
                  <a:pt x="49" y="183"/>
                </a:lnTo>
                <a:lnTo>
                  <a:pt x="54" y="183"/>
                </a:lnTo>
                <a:lnTo>
                  <a:pt x="56" y="181"/>
                </a:lnTo>
                <a:lnTo>
                  <a:pt x="61" y="181"/>
                </a:lnTo>
                <a:lnTo>
                  <a:pt x="63" y="178"/>
                </a:lnTo>
                <a:lnTo>
                  <a:pt x="42" y="176"/>
                </a:lnTo>
                <a:lnTo>
                  <a:pt x="32" y="176"/>
                </a:lnTo>
                <a:lnTo>
                  <a:pt x="27" y="174"/>
                </a:lnTo>
                <a:lnTo>
                  <a:pt x="25" y="174"/>
                </a:lnTo>
                <a:lnTo>
                  <a:pt x="20" y="171"/>
                </a:lnTo>
                <a:lnTo>
                  <a:pt x="18" y="166"/>
                </a:lnTo>
                <a:lnTo>
                  <a:pt x="15" y="164"/>
                </a:lnTo>
                <a:lnTo>
                  <a:pt x="15" y="159"/>
                </a:lnTo>
                <a:lnTo>
                  <a:pt x="18" y="157"/>
                </a:lnTo>
                <a:lnTo>
                  <a:pt x="18" y="152"/>
                </a:lnTo>
                <a:lnTo>
                  <a:pt x="20" y="150"/>
                </a:lnTo>
                <a:lnTo>
                  <a:pt x="20" y="135"/>
                </a:lnTo>
                <a:lnTo>
                  <a:pt x="18" y="133"/>
                </a:lnTo>
                <a:lnTo>
                  <a:pt x="15" y="130"/>
                </a:lnTo>
                <a:lnTo>
                  <a:pt x="13" y="130"/>
                </a:lnTo>
                <a:lnTo>
                  <a:pt x="13" y="130"/>
                </a:lnTo>
                <a:close/>
              </a:path>
              <a:path w="84" h="184">
                <a:moveTo>
                  <a:pt x="70" y="78"/>
                </a:moveTo>
                <a:lnTo>
                  <a:pt x="44" y="78"/>
                </a:lnTo>
                <a:lnTo>
                  <a:pt x="46" y="78"/>
                </a:lnTo>
                <a:lnTo>
                  <a:pt x="54" y="78"/>
                </a:lnTo>
                <a:lnTo>
                  <a:pt x="56" y="80"/>
                </a:lnTo>
                <a:lnTo>
                  <a:pt x="58" y="82"/>
                </a:lnTo>
                <a:lnTo>
                  <a:pt x="61" y="85"/>
                </a:lnTo>
                <a:lnTo>
                  <a:pt x="63" y="90"/>
                </a:lnTo>
                <a:lnTo>
                  <a:pt x="66" y="92"/>
                </a:lnTo>
                <a:lnTo>
                  <a:pt x="66" y="101"/>
                </a:lnTo>
                <a:lnTo>
                  <a:pt x="68" y="104"/>
                </a:lnTo>
                <a:lnTo>
                  <a:pt x="68" y="150"/>
                </a:lnTo>
                <a:lnTo>
                  <a:pt x="66" y="152"/>
                </a:lnTo>
                <a:lnTo>
                  <a:pt x="66" y="157"/>
                </a:lnTo>
                <a:lnTo>
                  <a:pt x="63" y="159"/>
                </a:lnTo>
                <a:lnTo>
                  <a:pt x="63" y="164"/>
                </a:lnTo>
                <a:lnTo>
                  <a:pt x="63" y="164"/>
                </a:lnTo>
                <a:lnTo>
                  <a:pt x="61" y="166"/>
                </a:lnTo>
                <a:lnTo>
                  <a:pt x="58" y="171"/>
                </a:lnTo>
                <a:lnTo>
                  <a:pt x="54" y="174"/>
                </a:lnTo>
                <a:lnTo>
                  <a:pt x="51" y="174"/>
                </a:lnTo>
                <a:lnTo>
                  <a:pt x="49" y="176"/>
                </a:lnTo>
                <a:lnTo>
                  <a:pt x="42" y="176"/>
                </a:lnTo>
                <a:lnTo>
                  <a:pt x="63" y="178"/>
                </a:lnTo>
                <a:lnTo>
                  <a:pt x="66" y="176"/>
                </a:lnTo>
                <a:lnTo>
                  <a:pt x="68" y="174"/>
                </a:lnTo>
                <a:lnTo>
                  <a:pt x="70" y="171"/>
                </a:lnTo>
                <a:lnTo>
                  <a:pt x="73" y="166"/>
                </a:lnTo>
                <a:lnTo>
                  <a:pt x="75" y="166"/>
                </a:lnTo>
                <a:lnTo>
                  <a:pt x="75" y="161"/>
                </a:lnTo>
                <a:lnTo>
                  <a:pt x="78" y="159"/>
                </a:lnTo>
                <a:lnTo>
                  <a:pt x="80" y="154"/>
                </a:lnTo>
                <a:lnTo>
                  <a:pt x="80" y="147"/>
                </a:lnTo>
                <a:lnTo>
                  <a:pt x="82" y="142"/>
                </a:lnTo>
                <a:lnTo>
                  <a:pt x="82" y="104"/>
                </a:lnTo>
                <a:lnTo>
                  <a:pt x="80" y="99"/>
                </a:lnTo>
                <a:lnTo>
                  <a:pt x="80" y="94"/>
                </a:lnTo>
                <a:lnTo>
                  <a:pt x="78" y="92"/>
                </a:lnTo>
                <a:lnTo>
                  <a:pt x="78" y="87"/>
                </a:lnTo>
                <a:lnTo>
                  <a:pt x="75" y="85"/>
                </a:lnTo>
                <a:lnTo>
                  <a:pt x="73" y="80"/>
                </a:lnTo>
                <a:lnTo>
                  <a:pt x="70" y="78"/>
                </a:lnTo>
                <a:lnTo>
                  <a:pt x="70" y="78"/>
                </a:lnTo>
                <a:close/>
              </a:path>
              <a:path w="84" h="184">
                <a:moveTo>
                  <a:pt x="46" y="65"/>
                </a:moveTo>
                <a:lnTo>
                  <a:pt x="42" y="65"/>
                </a:lnTo>
                <a:lnTo>
                  <a:pt x="37" y="68"/>
                </a:lnTo>
                <a:lnTo>
                  <a:pt x="34" y="68"/>
                </a:lnTo>
                <a:lnTo>
                  <a:pt x="32" y="70"/>
                </a:lnTo>
                <a:lnTo>
                  <a:pt x="27" y="70"/>
                </a:lnTo>
                <a:lnTo>
                  <a:pt x="25" y="73"/>
                </a:lnTo>
                <a:lnTo>
                  <a:pt x="22" y="75"/>
                </a:lnTo>
                <a:lnTo>
                  <a:pt x="20" y="80"/>
                </a:lnTo>
                <a:lnTo>
                  <a:pt x="18" y="82"/>
                </a:lnTo>
                <a:lnTo>
                  <a:pt x="15" y="87"/>
                </a:lnTo>
                <a:lnTo>
                  <a:pt x="20" y="90"/>
                </a:lnTo>
                <a:lnTo>
                  <a:pt x="22" y="85"/>
                </a:lnTo>
                <a:lnTo>
                  <a:pt x="25" y="82"/>
                </a:lnTo>
                <a:lnTo>
                  <a:pt x="27" y="80"/>
                </a:lnTo>
                <a:lnTo>
                  <a:pt x="30" y="80"/>
                </a:lnTo>
                <a:lnTo>
                  <a:pt x="32" y="78"/>
                </a:lnTo>
                <a:lnTo>
                  <a:pt x="70" y="78"/>
                </a:lnTo>
                <a:lnTo>
                  <a:pt x="68" y="73"/>
                </a:lnTo>
                <a:lnTo>
                  <a:pt x="63" y="70"/>
                </a:lnTo>
                <a:lnTo>
                  <a:pt x="61" y="70"/>
                </a:lnTo>
                <a:lnTo>
                  <a:pt x="58" y="68"/>
                </a:lnTo>
                <a:lnTo>
                  <a:pt x="54" y="68"/>
                </a:lnTo>
                <a:lnTo>
                  <a:pt x="51" y="65"/>
                </a:lnTo>
                <a:lnTo>
                  <a:pt x="46" y="65"/>
                </a:lnTo>
                <a:lnTo>
                  <a:pt x="46" y="65"/>
                </a:lnTo>
                <a:close/>
              </a:path>
              <a:path w="84" h="184">
                <a:moveTo>
                  <a:pt x="80" y="1"/>
                </a:moveTo>
                <a:lnTo>
                  <a:pt x="13" y="1"/>
                </a:lnTo>
                <a:lnTo>
                  <a:pt x="8" y="97"/>
                </a:lnTo>
                <a:lnTo>
                  <a:pt x="15" y="99"/>
                </a:lnTo>
                <a:lnTo>
                  <a:pt x="15" y="97"/>
                </a:lnTo>
                <a:lnTo>
                  <a:pt x="18" y="92"/>
                </a:lnTo>
                <a:lnTo>
                  <a:pt x="20" y="90"/>
                </a:lnTo>
                <a:lnTo>
                  <a:pt x="15" y="87"/>
                </a:lnTo>
                <a:lnTo>
                  <a:pt x="18" y="18"/>
                </a:lnTo>
                <a:lnTo>
                  <a:pt x="78" y="18"/>
                </a:lnTo>
                <a:lnTo>
                  <a:pt x="80" y="1"/>
                </a:lnTo>
                <a:lnTo>
                  <a:pt x="80"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72" name="path"/>
          <p:cNvSpPr/>
          <p:nvPr/>
        </p:nvSpPr>
        <p:spPr>
          <a:xfrm>
            <a:off x="14148054" y="10089133"/>
            <a:ext cx="53339" cy="117348"/>
          </a:xfrm>
          <a:custGeom>
            <a:avLst/>
            <a:gdLst/>
            <a:ahLst/>
            <a:cxnLst/>
            <a:rect l="0" t="0" r="0" b="0"/>
            <a:pathLst>
              <a:path w="83" h="184">
                <a:moveTo>
                  <a:pt x="10" y="128"/>
                </a:moveTo>
                <a:lnTo>
                  <a:pt x="5" y="130"/>
                </a:lnTo>
                <a:lnTo>
                  <a:pt x="3" y="133"/>
                </a:lnTo>
                <a:lnTo>
                  <a:pt x="3" y="135"/>
                </a:lnTo>
                <a:lnTo>
                  <a:pt x="1" y="140"/>
                </a:lnTo>
                <a:lnTo>
                  <a:pt x="1" y="154"/>
                </a:lnTo>
                <a:lnTo>
                  <a:pt x="3" y="157"/>
                </a:lnTo>
                <a:lnTo>
                  <a:pt x="5" y="161"/>
                </a:lnTo>
                <a:lnTo>
                  <a:pt x="5" y="164"/>
                </a:lnTo>
                <a:lnTo>
                  <a:pt x="8" y="169"/>
                </a:lnTo>
                <a:lnTo>
                  <a:pt x="13" y="171"/>
                </a:lnTo>
                <a:lnTo>
                  <a:pt x="15" y="174"/>
                </a:lnTo>
                <a:lnTo>
                  <a:pt x="18" y="176"/>
                </a:lnTo>
                <a:lnTo>
                  <a:pt x="22" y="178"/>
                </a:lnTo>
                <a:lnTo>
                  <a:pt x="25" y="181"/>
                </a:lnTo>
                <a:lnTo>
                  <a:pt x="30" y="181"/>
                </a:lnTo>
                <a:lnTo>
                  <a:pt x="32" y="183"/>
                </a:lnTo>
                <a:lnTo>
                  <a:pt x="44" y="183"/>
                </a:lnTo>
                <a:lnTo>
                  <a:pt x="49" y="181"/>
                </a:lnTo>
                <a:lnTo>
                  <a:pt x="56" y="181"/>
                </a:lnTo>
                <a:lnTo>
                  <a:pt x="58" y="178"/>
                </a:lnTo>
                <a:lnTo>
                  <a:pt x="63" y="176"/>
                </a:lnTo>
                <a:lnTo>
                  <a:pt x="34" y="176"/>
                </a:lnTo>
                <a:lnTo>
                  <a:pt x="30" y="174"/>
                </a:lnTo>
                <a:lnTo>
                  <a:pt x="27" y="174"/>
                </a:lnTo>
                <a:lnTo>
                  <a:pt x="22" y="171"/>
                </a:lnTo>
                <a:lnTo>
                  <a:pt x="20" y="169"/>
                </a:lnTo>
                <a:lnTo>
                  <a:pt x="18" y="166"/>
                </a:lnTo>
                <a:lnTo>
                  <a:pt x="15" y="161"/>
                </a:lnTo>
                <a:lnTo>
                  <a:pt x="15" y="154"/>
                </a:lnTo>
                <a:lnTo>
                  <a:pt x="18" y="150"/>
                </a:lnTo>
                <a:lnTo>
                  <a:pt x="20" y="145"/>
                </a:lnTo>
                <a:lnTo>
                  <a:pt x="20" y="138"/>
                </a:lnTo>
                <a:lnTo>
                  <a:pt x="18" y="133"/>
                </a:lnTo>
                <a:lnTo>
                  <a:pt x="15" y="130"/>
                </a:lnTo>
                <a:lnTo>
                  <a:pt x="10" y="128"/>
                </a:lnTo>
                <a:lnTo>
                  <a:pt x="10" y="128"/>
                </a:lnTo>
                <a:close/>
              </a:path>
              <a:path w="83" h="184">
                <a:moveTo>
                  <a:pt x="68" y="75"/>
                </a:moveTo>
                <a:lnTo>
                  <a:pt x="41" y="75"/>
                </a:lnTo>
                <a:lnTo>
                  <a:pt x="44" y="75"/>
                </a:lnTo>
                <a:lnTo>
                  <a:pt x="49" y="75"/>
                </a:lnTo>
                <a:lnTo>
                  <a:pt x="51" y="78"/>
                </a:lnTo>
                <a:lnTo>
                  <a:pt x="53" y="80"/>
                </a:lnTo>
                <a:lnTo>
                  <a:pt x="58" y="82"/>
                </a:lnTo>
                <a:lnTo>
                  <a:pt x="61" y="85"/>
                </a:lnTo>
                <a:lnTo>
                  <a:pt x="63" y="87"/>
                </a:lnTo>
                <a:lnTo>
                  <a:pt x="63" y="92"/>
                </a:lnTo>
                <a:lnTo>
                  <a:pt x="65" y="94"/>
                </a:lnTo>
                <a:lnTo>
                  <a:pt x="65" y="104"/>
                </a:lnTo>
                <a:lnTo>
                  <a:pt x="68" y="109"/>
                </a:lnTo>
                <a:lnTo>
                  <a:pt x="68" y="138"/>
                </a:lnTo>
                <a:lnTo>
                  <a:pt x="65" y="142"/>
                </a:lnTo>
                <a:lnTo>
                  <a:pt x="65" y="152"/>
                </a:lnTo>
                <a:lnTo>
                  <a:pt x="63" y="154"/>
                </a:lnTo>
                <a:lnTo>
                  <a:pt x="63" y="159"/>
                </a:lnTo>
                <a:lnTo>
                  <a:pt x="61" y="161"/>
                </a:lnTo>
                <a:lnTo>
                  <a:pt x="61" y="161"/>
                </a:lnTo>
                <a:lnTo>
                  <a:pt x="58" y="166"/>
                </a:lnTo>
                <a:lnTo>
                  <a:pt x="56" y="169"/>
                </a:lnTo>
                <a:lnTo>
                  <a:pt x="53" y="171"/>
                </a:lnTo>
                <a:lnTo>
                  <a:pt x="51" y="174"/>
                </a:lnTo>
                <a:lnTo>
                  <a:pt x="46" y="174"/>
                </a:lnTo>
                <a:lnTo>
                  <a:pt x="44" y="176"/>
                </a:lnTo>
                <a:lnTo>
                  <a:pt x="39" y="176"/>
                </a:lnTo>
                <a:lnTo>
                  <a:pt x="63" y="176"/>
                </a:lnTo>
                <a:lnTo>
                  <a:pt x="65" y="174"/>
                </a:lnTo>
                <a:lnTo>
                  <a:pt x="68" y="171"/>
                </a:lnTo>
                <a:lnTo>
                  <a:pt x="70" y="169"/>
                </a:lnTo>
                <a:lnTo>
                  <a:pt x="73" y="166"/>
                </a:lnTo>
                <a:lnTo>
                  <a:pt x="73" y="164"/>
                </a:lnTo>
                <a:lnTo>
                  <a:pt x="75" y="161"/>
                </a:lnTo>
                <a:lnTo>
                  <a:pt x="78" y="157"/>
                </a:lnTo>
                <a:lnTo>
                  <a:pt x="78" y="152"/>
                </a:lnTo>
                <a:lnTo>
                  <a:pt x="80" y="150"/>
                </a:lnTo>
                <a:lnTo>
                  <a:pt x="80" y="140"/>
                </a:lnTo>
                <a:lnTo>
                  <a:pt x="82" y="135"/>
                </a:lnTo>
                <a:lnTo>
                  <a:pt x="82" y="106"/>
                </a:lnTo>
                <a:lnTo>
                  <a:pt x="80" y="101"/>
                </a:lnTo>
                <a:lnTo>
                  <a:pt x="80" y="99"/>
                </a:lnTo>
                <a:lnTo>
                  <a:pt x="78" y="94"/>
                </a:lnTo>
                <a:lnTo>
                  <a:pt x="78" y="90"/>
                </a:lnTo>
                <a:lnTo>
                  <a:pt x="75" y="87"/>
                </a:lnTo>
                <a:lnTo>
                  <a:pt x="75" y="82"/>
                </a:lnTo>
                <a:lnTo>
                  <a:pt x="73" y="80"/>
                </a:lnTo>
                <a:lnTo>
                  <a:pt x="70" y="78"/>
                </a:lnTo>
                <a:lnTo>
                  <a:pt x="68" y="75"/>
                </a:lnTo>
                <a:lnTo>
                  <a:pt x="68" y="75"/>
                </a:lnTo>
                <a:close/>
              </a:path>
              <a:path w="83" h="184">
                <a:moveTo>
                  <a:pt x="46" y="65"/>
                </a:moveTo>
                <a:lnTo>
                  <a:pt x="34" y="65"/>
                </a:lnTo>
                <a:lnTo>
                  <a:pt x="30" y="68"/>
                </a:lnTo>
                <a:lnTo>
                  <a:pt x="27" y="70"/>
                </a:lnTo>
                <a:lnTo>
                  <a:pt x="25" y="73"/>
                </a:lnTo>
                <a:lnTo>
                  <a:pt x="20" y="75"/>
                </a:lnTo>
                <a:lnTo>
                  <a:pt x="18" y="78"/>
                </a:lnTo>
                <a:lnTo>
                  <a:pt x="15" y="82"/>
                </a:lnTo>
                <a:lnTo>
                  <a:pt x="13" y="85"/>
                </a:lnTo>
                <a:lnTo>
                  <a:pt x="20" y="87"/>
                </a:lnTo>
                <a:lnTo>
                  <a:pt x="22" y="85"/>
                </a:lnTo>
                <a:lnTo>
                  <a:pt x="25" y="82"/>
                </a:lnTo>
                <a:lnTo>
                  <a:pt x="27" y="80"/>
                </a:lnTo>
                <a:lnTo>
                  <a:pt x="27" y="78"/>
                </a:lnTo>
                <a:lnTo>
                  <a:pt x="32" y="78"/>
                </a:lnTo>
                <a:lnTo>
                  <a:pt x="34" y="75"/>
                </a:lnTo>
                <a:lnTo>
                  <a:pt x="68" y="75"/>
                </a:lnTo>
                <a:lnTo>
                  <a:pt x="65" y="73"/>
                </a:lnTo>
                <a:lnTo>
                  <a:pt x="63" y="70"/>
                </a:lnTo>
                <a:lnTo>
                  <a:pt x="61" y="68"/>
                </a:lnTo>
                <a:lnTo>
                  <a:pt x="56" y="65"/>
                </a:lnTo>
                <a:lnTo>
                  <a:pt x="46" y="65"/>
                </a:lnTo>
                <a:lnTo>
                  <a:pt x="46" y="65"/>
                </a:lnTo>
                <a:close/>
              </a:path>
              <a:path w="83" h="184">
                <a:moveTo>
                  <a:pt x="80" y="1"/>
                </a:moveTo>
                <a:lnTo>
                  <a:pt x="10" y="1"/>
                </a:lnTo>
                <a:lnTo>
                  <a:pt x="5" y="97"/>
                </a:lnTo>
                <a:lnTo>
                  <a:pt x="13" y="97"/>
                </a:lnTo>
                <a:lnTo>
                  <a:pt x="15" y="94"/>
                </a:lnTo>
                <a:lnTo>
                  <a:pt x="18" y="92"/>
                </a:lnTo>
                <a:lnTo>
                  <a:pt x="20" y="87"/>
                </a:lnTo>
                <a:lnTo>
                  <a:pt x="13" y="85"/>
                </a:lnTo>
                <a:lnTo>
                  <a:pt x="18" y="15"/>
                </a:lnTo>
                <a:lnTo>
                  <a:pt x="78" y="15"/>
                </a:lnTo>
                <a:lnTo>
                  <a:pt x="80" y="1"/>
                </a:lnTo>
                <a:lnTo>
                  <a:pt x="80"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73" name="rect"/>
          <p:cNvSpPr/>
          <p:nvPr/>
        </p:nvSpPr>
        <p:spPr>
          <a:xfrm>
            <a:off x="13666469" y="10174478"/>
            <a:ext cx="54864" cy="30480"/>
          </a:xfrm>
          <a:prstGeom prst="rect">
            <a:avLst/>
          </a:prstGeom>
          <a:solidFill>
            <a:srgbClr val="000000">
              <a:alpha val="93333"/>
            </a:srgbClr>
          </a:solidFill>
          <a:ln cap="flat">
            <a:miter lim="0"/>
            <a:noFill/>
            <a:prstDash val="solid"/>
          </a:ln>
        </p:spPr>
        <p:txBody>
          <a:bodyPr rtlCol="0"/>
          <a:lstStyle/>
          <a:p>
            <a:pPr algn="ctr"/>
            <a:endParaRPr lang="zh-CN" altLang="en-US"/>
          </a:p>
        </p:txBody>
      </p:sp>
      <p:sp>
        <p:nvSpPr>
          <p:cNvPr id="674" name="path"/>
          <p:cNvSpPr/>
          <p:nvPr/>
        </p:nvSpPr>
        <p:spPr>
          <a:xfrm>
            <a:off x="13666469" y="10092181"/>
            <a:ext cx="53340" cy="103632"/>
          </a:xfrm>
          <a:custGeom>
            <a:avLst/>
            <a:gdLst/>
            <a:ahLst/>
            <a:cxnLst/>
            <a:rect l="0" t="0" r="0" b="0"/>
            <a:pathLst>
              <a:path w="84" h="163">
                <a:moveTo>
                  <a:pt x="68" y="1"/>
                </a:moveTo>
                <a:lnTo>
                  <a:pt x="41" y="1"/>
                </a:lnTo>
                <a:lnTo>
                  <a:pt x="46" y="1"/>
                </a:lnTo>
                <a:lnTo>
                  <a:pt x="51" y="3"/>
                </a:lnTo>
                <a:lnTo>
                  <a:pt x="54" y="3"/>
                </a:lnTo>
                <a:lnTo>
                  <a:pt x="56" y="6"/>
                </a:lnTo>
                <a:lnTo>
                  <a:pt x="58" y="8"/>
                </a:lnTo>
                <a:lnTo>
                  <a:pt x="61" y="10"/>
                </a:lnTo>
                <a:lnTo>
                  <a:pt x="63" y="13"/>
                </a:lnTo>
                <a:lnTo>
                  <a:pt x="66" y="18"/>
                </a:lnTo>
                <a:lnTo>
                  <a:pt x="66" y="20"/>
                </a:lnTo>
                <a:lnTo>
                  <a:pt x="68" y="25"/>
                </a:lnTo>
                <a:lnTo>
                  <a:pt x="68" y="51"/>
                </a:lnTo>
                <a:lnTo>
                  <a:pt x="66" y="56"/>
                </a:lnTo>
                <a:lnTo>
                  <a:pt x="66" y="61"/>
                </a:lnTo>
                <a:lnTo>
                  <a:pt x="63" y="66"/>
                </a:lnTo>
                <a:lnTo>
                  <a:pt x="61" y="70"/>
                </a:lnTo>
                <a:lnTo>
                  <a:pt x="58" y="75"/>
                </a:lnTo>
                <a:lnTo>
                  <a:pt x="58" y="78"/>
                </a:lnTo>
                <a:lnTo>
                  <a:pt x="56" y="80"/>
                </a:lnTo>
                <a:lnTo>
                  <a:pt x="54" y="85"/>
                </a:lnTo>
                <a:lnTo>
                  <a:pt x="51" y="87"/>
                </a:lnTo>
                <a:lnTo>
                  <a:pt x="49" y="92"/>
                </a:lnTo>
                <a:lnTo>
                  <a:pt x="46" y="97"/>
                </a:lnTo>
                <a:lnTo>
                  <a:pt x="44" y="99"/>
                </a:lnTo>
                <a:lnTo>
                  <a:pt x="41" y="104"/>
                </a:lnTo>
                <a:lnTo>
                  <a:pt x="39" y="104"/>
                </a:lnTo>
                <a:lnTo>
                  <a:pt x="37" y="109"/>
                </a:lnTo>
                <a:lnTo>
                  <a:pt x="34" y="111"/>
                </a:lnTo>
                <a:lnTo>
                  <a:pt x="32" y="116"/>
                </a:lnTo>
                <a:lnTo>
                  <a:pt x="27" y="118"/>
                </a:lnTo>
                <a:lnTo>
                  <a:pt x="25" y="123"/>
                </a:lnTo>
                <a:lnTo>
                  <a:pt x="22" y="126"/>
                </a:lnTo>
                <a:lnTo>
                  <a:pt x="20" y="128"/>
                </a:lnTo>
                <a:lnTo>
                  <a:pt x="20" y="133"/>
                </a:lnTo>
                <a:lnTo>
                  <a:pt x="18" y="135"/>
                </a:lnTo>
                <a:lnTo>
                  <a:pt x="15" y="138"/>
                </a:lnTo>
                <a:lnTo>
                  <a:pt x="13" y="140"/>
                </a:lnTo>
                <a:lnTo>
                  <a:pt x="10" y="145"/>
                </a:lnTo>
                <a:lnTo>
                  <a:pt x="8" y="150"/>
                </a:lnTo>
                <a:lnTo>
                  <a:pt x="6" y="152"/>
                </a:lnTo>
                <a:lnTo>
                  <a:pt x="3" y="157"/>
                </a:lnTo>
                <a:lnTo>
                  <a:pt x="3" y="159"/>
                </a:lnTo>
                <a:lnTo>
                  <a:pt x="1" y="162"/>
                </a:lnTo>
                <a:lnTo>
                  <a:pt x="10" y="159"/>
                </a:lnTo>
                <a:lnTo>
                  <a:pt x="10" y="157"/>
                </a:lnTo>
                <a:lnTo>
                  <a:pt x="13" y="154"/>
                </a:lnTo>
                <a:lnTo>
                  <a:pt x="15" y="152"/>
                </a:lnTo>
                <a:lnTo>
                  <a:pt x="18" y="150"/>
                </a:lnTo>
                <a:lnTo>
                  <a:pt x="20" y="145"/>
                </a:lnTo>
                <a:lnTo>
                  <a:pt x="22" y="140"/>
                </a:lnTo>
                <a:lnTo>
                  <a:pt x="27" y="135"/>
                </a:lnTo>
                <a:lnTo>
                  <a:pt x="27" y="133"/>
                </a:lnTo>
                <a:lnTo>
                  <a:pt x="30" y="130"/>
                </a:lnTo>
                <a:lnTo>
                  <a:pt x="32" y="128"/>
                </a:lnTo>
                <a:lnTo>
                  <a:pt x="32" y="126"/>
                </a:lnTo>
                <a:lnTo>
                  <a:pt x="34" y="123"/>
                </a:lnTo>
                <a:lnTo>
                  <a:pt x="37" y="118"/>
                </a:lnTo>
                <a:lnTo>
                  <a:pt x="39" y="116"/>
                </a:lnTo>
                <a:lnTo>
                  <a:pt x="41" y="114"/>
                </a:lnTo>
                <a:lnTo>
                  <a:pt x="44" y="109"/>
                </a:lnTo>
                <a:lnTo>
                  <a:pt x="49" y="106"/>
                </a:lnTo>
                <a:lnTo>
                  <a:pt x="51" y="102"/>
                </a:lnTo>
                <a:lnTo>
                  <a:pt x="54" y="99"/>
                </a:lnTo>
                <a:lnTo>
                  <a:pt x="56" y="94"/>
                </a:lnTo>
                <a:lnTo>
                  <a:pt x="61" y="92"/>
                </a:lnTo>
                <a:lnTo>
                  <a:pt x="63" y="87"/>
                </a:lnTo>
                <a:lnTo>
                  <a:pt x="66" y="85"/>
                </a:lnTo>
                <a:lnTo>
                  <a:pt x="68" y="80"/>
                </a:lnTo>
                <a:lnTo>
                  <a:pt x="70" y="78"/>
                </a:lnTo>
                <a:lnTo>
                  <a:pt x="73" y="73"/>
                </a:lnTo>
                <a:lnTo>
                  <a:pt x="75" y="70"/>
                </a:lnTo>
                <a:lnTo>
                  <a:pt x="78" y="66"/>
                </a:lnTo>
                <a:lnTo>
                  <a:pt x="78" y="63"/>
                </a:lnTo>
                <a:lnTo>
                  <a:pt x="80" y="61"/>
                </a:lnTo>
                <a:lnTo>
                  <a:pt x="80" y="56"/>
                </a:lnTo>
                <a:lnTo>
                  <a:pt x="82" y="51"/>
                </a:lnTo>
                <a:lnTo>
                  <a:pt x="82" y="25"/>
                </a:lnTo>
                <a:lnTo>
                  <a:pt x="80" y="20"/>
                </a:lnTo>
                <a:lnTo>
                  <a:pt x="80" y="18"/>
                </a:lnTo>
                <a:lnTo>
                  <a:pt x="78" y="13"/>
                </a:lnTo>
                <a:lnTo>
                  <a:pt x="75" y="10"/>
                </a:lnTo>
                <a:lnTo>
                  <a:pt x="73" y="6"/>
                </a:lnTo>
                <a:lnTo>
                  <a:pt x="70" y="3"/>
                </a:lnTo>
                <a:lnTo>
                  <a:pt x="68" y="1"/>
                </a:lnTo>
                <a:lnTo>
                  <a:pt x="68"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75" name="path"/>
          <p:cNvSpPr/>
          <p:nvPr/>
        </p:nvSpPr>
        <p:spPr>
          <a:xfrm>
            <a:off x="13777721" y="9846818"/>
            <a:ext cx="41147" cy="118871"/>
          </a:xfrm>
          <a:custGeom>
            <a:avLst/>
            <a:gdLst/>
            <a:ahLst/>
            <a:cxnLst/>
            <a:rect l="0" t="0" r="0" b="0"/>
            <a:pathLst>
              <a:path w="64" h="187">
                <a:moveTo>
                  <a:pt x="39" y="1"/>
                </a:moveTo>
                <a:lnTo>
                  <a:pt x="34" y="1"/>
                </a:lnTo>
                <a:lnTo>
                  <a:pt x="34" y="5"/>
                </a:lnTo>
                <a:lnTo>
                  <a:pt x="32" y="8"/>
                </a:lnTo>
                <a:lnTo>
                  <a:pt x="30" y="10"/>
                </a:lnTo>
                <a:lnTo>
                  <a:pt x="25" y="13"/>
                </a:lnTo>
                <a:lnTo>
                  <a:pt x="22" y="15"/>
                </a:lnTo>
                <a:lnTo>
                  <a:pt x="20" y="15"/>
                </a:lnTo>
                <a:lnTo>
                  <a:pt x="18" y="18"/>
                </a:lnTo>
                <a:lnTo>
                  <a:pt x="1" y="18"/>
                </a:lnTo>
                <a:lnTo>
                  <a:pt x="1" y="25"/>
                </a:lnTo>
                <a:lnTo>
                  <a:pt x="20" y="25"/>
                </a:lnTo>
                <a:lnTo>
                  <a:pt x="22" y="27"/>
                </a:lnTo>
                <a:lnTo>
                  <a:pt x="25" y="30"/>
                </a:lnTo>
                <a:lnTo>
                  <a:pt x="25" y="166"/>
                </a:lnTo>
                <a:lnTo>
                  <a:pt x="22" y="171"/>
                </a:lnTo>
                <a:lnTo>
                  <a:pt x="22" y="173"/>
                </a:lnTo>
                <a:lnTo>
                  <a:pt x="20" y="176"/>
                </a:lnTo>
                <a:lnTo>
                  <a:pt x="18" y="176"/>
                </a:lnTo>
                <a:lnTo>
                  <a:pt x="13" y="178"/>
                </a:lnTo>
                <a:lnTo>
                  <a:pt x="8" y="178"/>
                </a:lnTo>
                <a:lnTo>
                  <a:pt x="1" y="178"/>
                </a:lnTo>
                <a:lnTo>
                  <a:pt x="1" y="185"/>
                </a:lnTo>
                <a:lnTo>
                  <a:pt x="63" y="185"/>
                </a:lnTo>
                <a:lnTo>
                  <a:pt x="63" y="178"/>
                </a:lnTo>
                <a:lnTo>
                  <a:pt x="49" y="178"/>
                </a:lnTo>
                <a:lnTo>
                  <a:pt x="46" y="176"/>
                </a:lnTo>
                <a:lnTo>
                  <a:pt x="41" y="173"/>
                </a:lnTo>
                <a:lnTo>
                  <a:pt x="39" y="171"/>
                </a:lnTo>
                <a:lnTo>
                  <a:pt x="39" y="1"/>
                </a:lnTo>
                <a:lnTo>
                  <a:pt x="39"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grpSp>
        <p:nvGrpSpPr>
          <p:cNvPr id="14" name="group 14"/>
          <p:cNvGrpSpPr/>
          <p:nvPr/>
        </p:nvGrpSpPr>
        <p:grpSpPr>
          <a:xfrm rot="21600000">
            <a:off x="4034790" y="8668766"/>
            <a:ext cx="309371" cy="12191"/>
            <a:chOff x="0" y="0"/>
            <a:chExt cx="309371" cy="12191"/>
          </a:xfrm>
        </p:grpSpPr>
        <p:sp>
          <p:nvSpPr>
            <p:cNvPr id="676" name="path"/>
            <p:cNvSpPr/>
            <p:nvPr/>
          </p:nvSpPr>
          <p:spPr>
            <a:xfrm>
              <a:off x="307847" y="0"/>
              <a:ext cx="1523" cy="12191"/>
            </a:xfrm>
            <a:custGeom>
              <a:avLst/>
              <a:gdLst/>
              <a:ahLst/>
              <a:cxnLst/>
              <a:rect l="0" t="0" r="0" b="0"/>
              <a:pathLst>
                <a:path w="2" h="19">
                  <a:moveTo>
                    <a:pt x="1" y="17"/>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77" name="path"/>
            <p:cNvSpPr/>
            <p:nvPr/>
          </p:nvSpPr>
          <p:spPr>
            <a:xfrm>
              <a:off x="50291" y="0"/>
              <a:ext cx="207264" cy="12191"/>
            </a:xfrm>
            <a:custGeom>
              <a:avLst/>
              <a:gdLst/>
              <a:ahLst/>
              <a:cxnLst/>
              <a:rect l="0" t="0" r="0" b="0"/>
              <a:pathLst>
                <a:path w="326" h="19">
                  <a:moveTo>
                    <a:pt x="325" y="17"/>
                  </a:moveTo>
                  <a:lnTo>
                    <a:pt x="325" y="1"/>
                  </a:lnTo>
                  <a:lnTo>
                    <a:pt x="1" y="17"/>
                  </a:lnTo>
                  <a:lnTo>
                    <a:pt x="325" y="17"/>
                  </a:lnTo>
                  <a:lnTo>
                    <a:pt x="325" y="17"/>
                  </a:lnTo>
                  <a:close/>
                </a:path>
                <a:path w="326" h="19">
                  <a:moveTo>
                    <a:pt x="325" y="1"/>
                  </a:moveTo>
                  <a:lnTo>
                    <a:pt x="1" y="17"/>
                  </a:lnTo>
                  <a:lnTo>
                    <a:pt x="1" y="1"/>
                  </a:lnTo>
                  <a:lnTo>
                    <a:pt x="325" y="1"/>
                  </a:lnTo>
                  <a:lnTo>
                    <a:pt x="325"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78" name="path"/>
            <p:cNvSpPr/>
            <p:nvPr/>
          </p:nvSpPr>
          <p:spPr>
            <a:xfrm>
              <a:off x="0" y="0"/>
              <a:ext cx="1523" cy="12191"/>
            </a:xfrm>
            <a:custGeom>
              <a:avLst/>
              <a:gdLst/>
              <a:ahLst/>
              <a:cxnLst/>
              <a:rect l="0" t="0" r="0" b="0"/>
              <a:pathLst>
                <a:path w="2" h="19">
                  <a:moveTo>
                    <a:pt x="1" y="17"/>
                  </a:moveTo>
                  <a:lnTo>
                    <a:pt x="1" y="1"/>
                  </a:lnTo>
                </a:path>
              </a:pathLst>
            </a:custGeom>
            <a:noFill/>
            <a:ln w="1524" cap="rnd">
              <a:round/>
              <a:solidFill>
                <a:srgbClr val="FF0000">
                  <a:alpha val="100000"/>
                </a:srgbClr>
              </a:solidFill>
              <a:prstDash val="solid"/>
            </a:ln>
          </p:spPr>
          <p:txBody>
            <a:bodyPr rtlCol="0"/>
            <a:lstStyle/>
            <a:p>
              <a:pPr algn="ctr"/>
              <a:endParaRPr lang="zh-CN" altLang="en-US"/>
            </a:p>
          </p:txBody>
        </p:sp>
      </p:grpSp>
      <p:grpSp>
        <p:nvGrpSpPr>
          <p:cNvPr id="16" name="group 16"/>
          <p:cNvGrpSpPr/>
          <p:nvPr/>
        </p:nvGrpSpPr>
        <p:grpSpPr>
          <a:xfrm rot="21600000">
            <a:off x="4034790" y="8839454"/>
            <a:ext cx="309371" cy="12191"/>
            <a:chOff x="0" y="0"/>
            <a:chExt cx="309371" cy="12191"/>
          </a:xfrm>
        </p:grpSpPr>
        <p:sp>
          <p:nvSpPr>
            <p:cNvPr id="679" name="path"/>
            <p:cNvSpPr/>
            <p:nvPr/>
          </p:nvSpPr>
          <p:spPr>
            <a:xfrm>
              <a:off x="0" y="0"/>
              <a:ext cx="1523" cy="12191"/>
            </a:xfrm>
            <a:custGeom>
              <a:avLst/>
              <a:gdLst/>
              <a:ahLst/>
              <a:cxnLst/>
              <a:rect l="0" t="0" r="0" b="0"/>
              <a:pathLst>
                <a:path w="2" h="19">
                  <a:moveTo>
                    <a:pt x="1" y="1"/>
                  </a:moveTo>
                  <a:lnTo>
                    <a:pt x="1" y="17"/>
                  </a:lnTo>
                </a:path>
              </a:pathLst>
            </a:custGeom>
            <a:noFill/>
            <a:ln w="1524" cap="rnd">
              <a:round/>
              <a:solidFill>
                <a:srgbClr val="FF0000">
                  <a:alpha val="100000"/>
                </a:srgbClr>
              </a:solidFill>
              <a:prstDash val="solid"/>
            </a:ln>
          </p:spPr>
          <p:txBody>
            <a:bodyPr rtlCol="0"/>
            <a:lstStyle/>
            <a:p>
              <a:pPr algn="ctr"/>
              <a:endParaRPr lang="zh-CN" altLang="en-US"/>
            </a:p>
          </p:txBody>
        </p:sp>
        <p:sp>
          <p:nvSpPr>
            <p:cNvPr id="680" name="path"/>
            <p:cNvSpPr/>
            <p:nvPr/>
          </p:nvSpPr>
          <p:spPr>
            <a:xfrm>
              <a:off x="50291" y="0"/>
              <a:ext cx="207264" cy="12191"/>
            </a:xfrm>
            <a:custGeom>
              <a:avLst/>
              <a:gdLst/>
              <a:ahLst/>
              <a:cxnLst/>
              <a:rect l="0" t="0" r="0" b="0"/>
              <a:pathLst>
                <a:path w="326" h="19">
                  <a:moveTo>
                    <a:pt x="1" y="1"/>
                  </a:moveTo>
                  <a:lnTo>
                    <a:pt x="1" y="17"/>
                  </a:lnTo>
                  <a:lnTo>
                    <a:pt x="325" y="1"/>
                  </a:lnTo>
                  <a:lnTo>
                    <a:pt x="1" y="1"/>
                  </a:lnTo>
                  <a:lnTo>
                    <a:pt x="1" y="1"/>
                  </a:lnTo>
                  <a:close/>
                </a:path>
                <a:path w="326" h="19">
                  <a:moveTo>
                    <a:pt x="1" y="17"/>
                  </a:moveTo>
                  <a:lnTo>
                    <a:pt x="325" y="1"/>
                  </a:lnTo>
                  <a:lnTo>
                    <a:pt x="325" y="17"/>
                  </a:lnTo>
                  <a:lnTo>
                    <a:pt x="1" y="17"/>
                  </a:lnTo>
                  <a:lnTo>
                    <a:pt x="1" y="17"/>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81" name="path"/>
            <p:cNvSpPr/>
            <p:nvPr/>
          </p:nvSpPr>
          <p:spPr>
            <a:xfrm>
              <a:off x="307847" y="0"/>
              <a:ext cx="1523" cy="12191"/>
            </a:xfrm>
            <a:custGeom>
              <a:avLst/>
              <a:gdLst/>
              <a:ahLst/>
              <a:cxnLst/>
              <a:rect l="0" t="0" r="0" b="0"/>
              <a:pathLst>
                <a:path w="2" h="19">
                  <a:moveTo>
                    <a:pt x="1" y="1"/>
                  </a:moveTo>
                  <a:lnTo>
                    <a:pt x="1" y="17"/>
                  </a:lnTo>
                </a:path>
              </a:pathLst>
            </a:custGeom>
            <a:noFill/>
            <a:ln w="1524" cap="rnd">
              <a:round/>
              <a:solidFill>
                <a:srgbClr val="FF0000">
                  <a:alpha val="100000"/>
                </a:srgbClr>
              </a:solidFill>
              <a:prstDash val="solid"/>
            </a:ln>
          </p:spPr>
          <p:txBody>
            <a:bodyPr rtlCol="0"/>
            <a:lstStyle/>
            <a:p>
              <a:pPr algn="ctr"/>
              <a:endParaRPr lang="zh-CN" altLang="en-US"/>
            </a:p>
          </p:txBody>
        </p:sp>
      </p:grpSp>
      <p:sp>
        <p:nvSpPr>
          <p:cNvPr id="682" name="rect"/>
          <p:cNvSpPr/>
          <p:nvPr/>
        </p:nvSpPr>
        <p:spPr>
          <a:xfrm>
            <a:off x="12849606" y="9606026"/>
            <a:ext cx="114300" cy="30479"/>
          </a:xfrm>
          <a:prstGeom prst="rect">
            <a:avLst/>
          </a:prstGeom>
          <a:solidFill>
            <a:srgbClr val="000000">
              <a:alpha val="100000"/>
            </a:srgbClr>
          </a:solidFill>
          <a:ln cap="flat">
            <a:miter lim="0"/>
            <a:noFill/>
            <a:prstDash val="solid"/>
          </a:ln>
        </p:spPr>
        <p:txBody>
          <a:bodyPr rtlCol="0"/>
          <a:lstStyle/>
          <a:p>
            <a:pPr algn="ctr"/>
            <a:endParaRPr lang="zh-CN" altLang="en-US"/>
          </a:p>
        </p:txBody>
      </p:sp>
      <p:sp>
        <p:nvSpPr>
          <p:cNvPr id="683" name="path"/>
          <p:cNvSpPr/>
          <p:nvPr/>
        </p:nvSpPr>
        <p:spPr>
          <a:xfrm>
            <a:off x="13667993" y="10087609"/>
            <a:ext cx="42671" cy="39624"/>
          </a:xfrm>
          <a:custGeom>
            <a:avLst/>
            <a:gdLst/>
            <a:ahLst/>
            <a:cxnLst/>
            <a:rect l="0" t="0" r="0" b="0"/>
            <a:pathLst>
              <a:path w="67" h="62">
                <a:moveTo>
                  <a:pt x="41" y="1"/>
                </a:moveTo>
                <a:lnTo>
                  <a:pt x="34" y="1"/>
                </a:lnTo>
                <a:lnTo>
                  <a:pt x="30" y="3"/>
                </a:lnTo>
                <a:lnTo>
                  <a:pt x="27" y="3"/>
                </a:lnTo>
                <a:lnTo>
                  <a:pt x="22" y="5"/>
                </a:lnTo>
                <a:lnTo>
                  <a:pt x="20" y="8"/>
                </a:lnTo>
                <a:lnTo>
                  <a:pt x="18" y="10"/>
                </a:lnTo>
                <a:lnTo>
                  <a:pt x="13" y="13"/>
                </a:lnTo>
                <a:lnTo>
                  <a:pt x="10" y="15"/>
                </a:lnTo>
                <a:lnTo>
                  <a:pt x="8" y="18"/>
                </a:lnTo>
                <a:lnTo>
                  <a:pt x="6" y="20"/>
                </a:lnTo>
                <a:lnTo>
                  <a:pt x="6" y="25"/>
                </a:lnTo>
                <a:lnTo>
                  <a:pt x="3" y="27"/>
                </a:lnTo>
                <a:lnTo>
                  <a:pt x="3" y="32"/>
                </a:lnTo>
                <a:lnTo>
                  <a:pt x="1" y="37"/>
                </a:lnTo>
                <a:lnTo>
                  <a:pt x="1" y="51"/>
                </a:lnTo>
                <a:lnTo>
                  <a:pt x="3" y="54"/>
                </a:lnTo>
                <a:lnTo>
                  <a:pt x="3" y="58"/>
                </a:lnTo>
                <a:lnTo>
                  <a:pt x="6" y="58"/>
                </a:lnTo>
                <a:lnTo>
                  <a:pt x="8" y="61"/>
                </a:lnTo>
                <a:lnTo>
                  <a:pt x="13" y="61"/>
                </a:lnTo>
                <a:lnTo>
                  <a:pt x="15" y="61"/>
                </a:lnTo>
                <a:lnTo>
                  <a:pt x="18" y="58"/>
                </a:lnTo>
                <a:lnTo>
                  <a:pt x="20" y="56"/>
                </a:lnTo>
                <a:lnTo>
                  <a:pt x="20" y="46"/>
                </a:lnTo>
                <a:lnTo>
                  <a:pt x="18" y="42"/>
                </a:lnTo>
                <a:lnTo>
                  <a:pt x="15" y="42"/>
                </a:lnTo>
                <a:lnTo>
                  <a:pt x="15" y="37"/>
                </a:lnTo>
                <a:lnTo>
                  <a:pt x="15" y="25"/>
                </a:lnTo>
                <a:lnTo>
                  <a:pt x="18" y="20"/>
                </a:lnTo>
                <a:lnTo>
                  <a:pt x="20" y="18"/>
                </a:lnTo>
                <a:lnTo>
                  <a:pt x="22" y="15"/>
                </a:lnTo>
                <a:lnTo>
                  <a:pt x="25" y="13"/>
                </a:lnTo>
                <a:lnTo>
                  <a:pt x="27" y="10"/>
                </a:lnTo>
                <a:lnTo>
                  <a:pt x="32" y="8"/>
                </a:lnTo>
                <a:lnTo>
                  <a:pt x="66" y="8"/>
                </a:lnTo>
                <a:lnTo>
                  <a:pt x="63" y="5"/>
                </a:lnTo>
                <a:lnTo>
                  <a:pt x="58" y="3"/>
                </a:lnTo>
                <a:lnTo>
                  <a:pt x="56" y="3"/>
                </a:lnTo>
                <a:lnTo>
                  <a:pt x="54" y="1"/>
                </a:lnTo>
                <a:lnTo>
                  <a:pt x="41" y="1"/>
                </a:lnTo>
                <a:lnTo>
                  <a:pt x="41"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84" name="path"/>
          <p:cNvSpPr/>
          <p:nvPr/>
        </p:nvSpPr>
        <p:spPr>
          <a:xfrm>
            <a:off x="7296150" y="5290058"/>
            <a:ext cx="38100" cy="42671"/>
          </a:xfrm>
          <a:custGeom>
            <a:avLst/>
            <a:gdLst/>
            <a:ahLst/>
            <a:cxnLst/>
            <a:rect l="0" t="0" r="0" b="0"/>
            <a:pathLst>
              <a:path w="60" h="67">
                <a:moveTo>
                  <a:pt x="32" y="1"/>
                </a:moveTo>
                <a:lnTo>
                  <a:pt x="1" y="1"/>
                </a:lnTo>
                <a:lnTo>
                  <a:pt x="1" y="5"/>
                </a:lnTo>
                <a:lnTo>
                  <a:pt x="34" y="5"/>
                </a:lnTo>
                <a:lnTo>
                  <a:pt x="37" y="8"/>
                </a:lnTo>
                <a:lnTo>
                  <a:pt x="41" y="8"/>
                </a:lnTo>
                <a:lnTo>
                  <a:pt x="41" y="10"/>
                </a:lnTo>
                <a:lnTo>
                  <a:pt x="44" y="10"/>
                </a:lnTo>
                <a:lnTo>
                  <a:pt x="46" y="13"/>
                </a:lnTo>
                <a:lnTo>
                  <a:pt x="46" y="15"/>
                </a:lnTo>
                <a:lnTo>
                  <a:pt x="49" y="20"/>
                </a:lnTo>
                <a:lnTo>
                  <a:pt x="49" y="27"/>
                </a:lnTo>
                <a:lnTo>
                  <a:pt x="51" y="32"/>
                </a:lnTo>
                <a:lnTo>
                  <a:pt x="51" y="39"/>
                </a:lnTo>
                <a:lnTo>
                  <a:pt x="49" y="44"/>
                </a:lnTo>
                <a:lnTo>
                  <a:pt x="49" y="53"/>
                </a:lnTo>
                <a:lnTo>
                  <a:pt x="46" y="56"/>
                </a:lnTo>
                <a:lnTo>
                  <a:pt x="46" y="58"/>
                </a:lnTo>
                <a:lnTo>
                  <a:pt x="44" y="58"/>
                </a:lnTo>
                <a:lnTo>
                  <a:pt x="44" y="61"/>
                </a:lnTo>
                <a:lnTo>
                  <a:pt x="41" y="63"/>
                </a:lnTo>
                <a:lnTo>
                  <a:pt x="39" y="63"/>
                </a:lnTo>
                <a:lnTo>
                  <a:pt x="37" y="65"/>
                </a:lnTo>
                <a:lnTo>
                  <a:pt x="18" y="65"/>
                </a:lnTo>
                <a:lnTo>
                  <a:pt x="46" y="65"/>
                </a:lnTo>
                <a:lnTo>
                  <a:pt x="49" y="65"/>
                </a:lnTo>
                <a:lnTo>
                  <a:pt x="49" y="63"/>
                </a:lnTo>
                <a:lnTo>
                  <a:pt x="51" y="61"/>
                </a:lnTo>
                <a:lnTo>
                  <a:pt x="54" y="58"/>
                </a:lnTo>
                <a:lnTo>
                  <a:pt x="56" y="56"/>
                </a:lnTo>
                <a:lnTo>
                  <a:pt x="56" y="51"/>
                </a:lnTo>
                <a:lnTo>
                  <a:pt x="58" y="49"/>
                </a:lnTo>
                <a:lnTo>
                  <a:pt x="58" y="22"/>
                </a:lnTo>
                <a:lnTo>
                  <a:pt x="56" y="17"/>
                </a:lnTo>
                <a:lnTo>
                  <a:pt x="56" y="15"/>
                </a:lnTo>
                <a:lnTo>
                  <a:pt x="54" y="13"/>
                </a:lnTo>
                <a:lnTo>
                  <a:pt x="51" y="10"/>
                </a:lnTo>
                <a:lnTo>
                  <a:pt x="49" y="8"/>
                </a:lnTo>
                <a:lnTo>
                  <a:pt x="49" y="5"/>
                </a:lnTo>
                <a:lnTo>
                  <a:pt x="46" y="5"/>
                </a:lnTo>
                <a:lnTo>
                  <a:pt x="44" y="3"/>
                </a:lnTo>
                <a:lnTo>
                  <a:pt x="37" y="3"/>
                </a:lnTo>
                <a:lnTo>
                  <a:pt x="34" y="1"/>
                </a:lnTo>
                <a:lnTo>
                  <a:pt x="32" y="1"/>
                </a:lnTo>
                <a:lnTo>
                  <a:pt x="32" y="1"/>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85" name="path"/>
          <p:cNvSpPr/>
          <p:nvPr/>
        </p:nvSpPr>
        <p:spPr>
          <a:xfrm>
            <a:off x="13849350" y="9904730"/>
            <a:ext cx="19812" cy="65532"/>
          </a:xfrm>
          <a:custGeom>
            <a:avLst/>
            <a:gdLst/>
            <a:ahLst/>
            <a:cxnLst/>
            <a:rect l="0" t="0" r="0" b="0"/>
            <a:pathLst>
              <a:path w="31" h="103">
                <a:moveTo>
                  <a:pt x="15" y="66"/>
                </a:moveTo>
                <a:lnTo>
                  <a:pt x="8" y="66"/>
                </a:lnTo>
                <a:lnTo>
                  <a:pt x="6" y="68"/>
                </a:lnTo>
                <a:lnTo>
                  <a:pt x="3" y="70"/>
                </a:lnTo>
                <a:lnTo>
                  <a:pt x="1" y="73"/>
                </a:lnTo>
                <a:lnTo>
                  <a:pt x="1" y="92"/>
                </a:lnTo>
                <a:lnTo>
                  <a:pt x="3" y="94"/>
                </a:lnTo>
                <a:lnTo>
                  <a:pt x="6" y="97"/>
                </a:lnTo>
                <a:lnTo>
                  <a:pt x="8" y="99"/>
                </a:lnTo>
                <a:lnTo>
                  <a:pt x="10" y="102"/>
                </a:lnTo>
                <a:lnTo>
                  <a:pt x="15" y="102"/>
                </a:lnTo>
                <a:lnTo>
                  <a:pt x="18" y="99"/>
                </a:lnTo>
                <a:lnTo>
                  <a:pt x="22" y="97"/>
                </a:lnTo>
                <a:lnTo>
                  <a:pt x="25" y="94"/>
                </a:lnTo>
                <a:lnTo>
                  <a:pt x="27" y="92"/>
                </a:lnTo>
                <a:lnTo>
                  <a:pt x="30" y="87"/>
                </a:lnTo>
                <a:lnTo>
                  <a:pt x="30" y="80"/>
                </a:lnTo>
                <a:lnTo>
                  <a:pt x="27" y="75"/>
                </a:lnTo>
                <a:lnTo>
                  <a:pt x="27" y="73"/>
                </a:lnTo>
                <a:lnTo>
                  <a:pt x="25" y="68"/>
                </a:lnTo>
                <a:lnTo>
                  <a:pt x="20" y="68"/>
                </a:lnTo>
                <a:lnTo>
                  <a:pt x="18" y="66"/>
                </a:lnTo>
                <a:lnTo>
                  <a:pt x="15" y="66"/>
                </a:lnTo>
                <a:lnTo>
                  <a:pt x="15" y="66"/>
                </a:lnTo>
                <a:close/>
              </a:path>
              <a:path w="31" h="103">
                <a:moveTo>
                  <a:pt x="15" y="1"/>
                </a:moveTo>
                <a:lnTo>
                  <a:pt x="13" y="1"/>
                </a:lnTo>
                <a:lnTo>
                  <a:pt x="10" y="3"/>
                </a:lnTo>
                <a:lnTo>
                  <a:pt x="6" y="6"/>
                </a:lnTo>
                <a:lnTo>
                  <a:pt x="3" y="6"/>
                </a:lnTo>
                <a:lnTo>
                  <a:pt x="1" y="10"/>
                </a:lnTo>
                <a:lnTo>
                  <a:pt x="1" y="27"/>
                </a:lnTo>
                <a:lnTo>
                  <a:pt x="3" y="30"/>
                </a:lnTo>
                <a:lnTo>
                  <a:pt x="6" y="34"/>
                </a:lnTo>
                <a:lnTo>
                  <a:pt x="8" y="37"/>
                </a:lnTo>
                <a:lnTo>
                  <a:pt x="10" y="37"/>
                </a:lnTo>
                <a:lnTo>
                  <a:pt x="15" y="39"/>
                </a:lnTo>
                <a:lnTo>
                  <a:pt x="20" y="37"/>
                </a:lnTo>
                <a:lnTo>
                  <a:pt x="22" y="34"/>
                </a:lnTo>
                <a:lnTo>
                  <a:pt x="25" y="34"/>
                </a:lnTo>
                <a:lnTo>
                  <a:pt x="27" y="32"/>
                </a:lnTo>
                <a:lnTo>
                  <a:pt x="30" y="30"/>
                </a:lnTo>
                <a:lnTo>
                  <a:pt x="30" y="10"/>
                </a:lnTo>
                <a:lnTo>
                  <a:pt x="27" y="8"/>
                </a:lnTo>
                <a:lnTo>
                  <a:pt x="25" y="6"/>
                </a:lnTo>
                <a:lnTo>
                  <a:pt x="22" y="3"/>
                </a:lnTo>
                <a:lnTo>
                  <a:pt x="18" y="3"/>
                </a:lnTo>
                <a:lnTo>
                  <a:pt x="15" y="1"/>
                </a:lnTo>
                <a:lnTo>
                  <a:pt x="15"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86" name="path"/>
          <p:cNvSpPr/>
          <p:nvPr/>
        </p:nvSpPr>
        <p:spPr>
          <a:xfrm>
            <a:off x="7381494" y="5427217"/>
            <a:ext cx="38100" cy="30480"/>
          </a:xfrm>
          <a:custGeom>
            <a:avLst/>
            <a:gdLst/>
            <a:ahLst/>
            <a:cxnLst/>
            <a:rect l="0" t="0" r="0" b="0"/>
            <a:pathLst>
              <a:path w="60" h="48">
                <a:moveTo>
                  <a:pt x="58" y="46"/>
                </a:moveTo>
                <a:lnTo>
                  <a:pt x="58" y="39"/>
                </a:lnTo>
                <a:lnTo>
                  <a:pt x="1" y="39"/>
                </a:lnTo>
                <a:lnTo>
                  <a:pt x="1" y="46"/>
                </a:lnTo>
                <a:lnTo>
                  <a:pt x="58" y="46"/>
                </a:lnTo>
                <a:close/>
              </a:path>
              <a:path w="60" h="48">
                <a:moveTo>
                  <a:pt x="58" y="8"/>
                </a:moveTo>
                <a:lnTo>
                  <a:pt x="58" y="1"/>
                </a:lnTo>
                <a:lnTo>
                  <a:pt x="1" y="1"/>
                </a:lnTo>
                <a:lnTo>
                  <a:pt x="1" y="8"/>
                </a:lnTo>
                <a:lnTo>
                  <a:pt x="58" y="8"/>
                </a:lnTo>
                <a:close/>
              </a:path>
            </a:pathLst>
          </a:custGeom>
          <a:solidFill>
            <a:srgbClr val="FF0000">
              <a:alpha val="100000"/>
            </a:srgbClr>
          </a:solidFill>
          <a:ln w="1524" cap="rnd">
            <a:round/>
            <a:solidFill>
              <a:srgbClr val="FF0000">
                <a:alpha val="100000"/>
              </a:srgbClr>
            </a:solidFill>
            <a:prstDash val="solid"/>
          </a:ln>
        </p:spPr>
        <p:txBody>
          <a:bodyPr rtlCol="0"/>
          <a:lstStyle/>
          <a:p>
            <a:pPr algn="ctr"/>
            <a:endParaRPr lang="zh-CN" altLang="en-US"/>
          </a:p>
        </p:txBody>
      </p:sp>
      <p:sp>
        <p:nvSpPr>
          <p:cNvPr id="687" name="path"/>
          <p:cNvSpPr/>
          <p:nvPr/>
        </p:nvSpPr>
        <p:spPr>
          <a:xfrm>
            <a:off x="13166597" y="9606026"/>
            <a:ext cx="76200" cy="15239"/>
          </a:xfrm>
          <a:custGeom>
            <a:avLst/>
            <a:gdLst/>
            <a:ahLst/>
            <a:cxnLst/>
            <a:rect l="0" t="0" r="0" b="0"/>
            <a:pathLst>
              <a:path w="120" h="23">
                <a:moveTo>
                  <a:pt x="104" y="1"/>
                </a:moveTo>
                <a:lnTo>
                  <a:pt x="92" y="15"/>
                </a:lnTo>
                <a:lnTo>
                  <a:pt x="1" y="15"/>
                </a:lnTo>
                <a:lnTo>
                  <a:pt x="8" y="22"/>
                </a:lnTo>
                <a:lnTo>
                  <a:pt x="15" y="20"/>
                </a:lnTo>
                <a:lnTo>
                  <a:pt x="118" y="20"/>
                </a:lnTo>
                <a:lnTo>
                  <a:pt x="104" y="1"/>
                </a:lnTo>
                <a:lnTo>
                  <a:pt x="104" y="1"/>
                </a:lnTo>
                <a:close/>
              </a:path>
            </a:pathLst>
          </a:custGeom>
          <a:solidFill>
            <a:srgbClr val="000000">
              <a:alpha val="100000"/>
            </a:srgbClr>
          </a:solidFill>
          <a:ln w="1524" cap="rnd">
            <a:round/>
            <a:solidFill>
              <a:srgbClr val="000000">
                <a:alpha val="100000"/>
              </a:srgbClr>
            </a:solidFill>
            <a:prstDash val="solid"/>
          </a:ln>
        </p:spPr>
        <p:txBody>
          <a:bodyPr rtlCol="0"/>
          <a:lstStyle/>
          <a:p>
            <a:pPr algn="ctr"/>
            <a:endParaRPr lang="zh-CN" altLang="en-US"/>
          </a:p>
        </p:txBody>
      </p:sp>
      <p:sp>
        <p:nvSpPr>
          <p:cNvPr id="688" name="path"/>
          <p:cNvSpPr/>
          <p:nvPr/>
        </p:nvSpPr>
        <p:spPr>
          <a:xfrm>
            <a:off x="8455914" y="5977382"/>
            <a:ext cx="10667" cy="1523"/>
          </a:xfrm>
          <a:custGeom>
            <a:avLst/>
            <a:gdLst/>
            <a:ahLst/>
            <a:cxnLst/>
            <a:rect l="0" t="0" r="0" b="0"/>
            <a:pathLst>
              <a:path w="16" h="2">
                <a:moveTo>
                  <a:pt x="1" y="1"/>
                </a:moveTo>
                <a:lnTo>
                  <a:pt x="15" y="1"/>
                </a:lnTo>
              </a:path>
            </a:pathLst>
          </a:custGeom>
          <a:noFill/>
          <a:ln w="1524" cap="rnd">
            <a:round/>
            <a:solidFill>
              <a:srgbClr val="00BFFF">
                <a:alpha val="100000"/>
              </a:srgbClr>
            </a:solidFill>
            <a:prstDash val="solid"/>
          </a:ln>
        </p:spPr>
        <p:txBody>
          <a:bodyPr rtlCol="0"/>
          <a:lstStyle/>
          <a:p>
            <a:pPr algn="ctr"/>
            <a:endParaRPr lang="zh-CN" altLang="en-US"/>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satMod val="110000"/>
                <a:lumMod val="105000"/>
                <a:tint val="67000"/>
              </a:schemeClr>
            </a:gs>
            <a:gs pos="50000">
              <a:schemeClr val="phClr">
                <a:lumMod val="105000"/>
                <a:satMod val="103000"/>
                <a:tint val="73000"/>
              </a:schemeClr>
            </a:gs>
            <a:gs pos="100000">
              <a:schemeClr val="phClr">
                <a:satMod val="105000"/>
                <a:lumMod val="109000"/>
                <a:tint val="81000"/>
              </a:schemeClr>
            </a:gs>
          </a:gsLst>
          <a:lin ang="5400000" scaled="0"/>
        </a:gradFill>
        <a:gradFill rotWithShape="1">
          <a:gsLst>
            <a:gs pos="0">
              <a:schemeClr val="phClr">
                <a:satMod val="103000"/>
                <a:lumMod val="102000"/>
                <a:shade val="94000"/>
              </a:schemeClr>
            </a:gs>
            <a:gs pos="50000">
              <a:schemeClr val="phClr">
                <a:lumMod val="110000"/>
                <a:satMod val="100000"/>
                <a:tint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ap:Properties xmlns:vt="http://schemas.openxmlformats.org/officeDocument/2006/docPropsVTypes" xmlns:ap="http://schemas.openxmlformats.org/officeDocument/2006/extended-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op:Properties xmlns:vt="http://schemas.openxmlformats.org/officeDocument/2006/docPropsVTypes" xmlns:op="http://schemas.openxmlformats.org/officeDocument/2006/custom-properties">
  <op:property fmtid="{E94486CC-9CD1-11EB-B3E1-52540006F7B4}" pid="2" name="CRO">
    <vt:lpwstr>wqlLaW5nc29mdCBQREYgdG8gV1BTIDcw</vt:lpwstr>
  </op:property>
  <op:property fmtid="{E94486CC-9CD1-11EB-B3E1-52540006F7B4}" pid="3" name="Created">
    <vt:filetime>2022-08-12T15:05:11</vt:filetime>
  </op:property>
</op:Properties>
</file>